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6"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90" r:id="rId33"/>
    <p:sldId id="289" r:id="rId3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4" d="100"/>
          <a:sy n="64" d="100"/>
        </p:scale>
        <p:origin x="-69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01DAA81E-6BBD-4B5D-8BB7-F5620192C226}" type="datetimeFigureOut">
              <a:rPr lang="fa-IR" smtClean="0"/>
              <a:t>1437/03/03</a:t>
            </a:fld>
            <a:endParaRPr lang="fa-IR"/>
          </a:p>
        </p:txBody>
      </p:sp>
      <p:sp>
        <p:nvSpPr>
          <p:cNvPr id="17" name="Slide Number Placeholder 16"/>
          <p:cNvSpPr>
            <a:spLocks noGrp="1"/>
          </p:cNvSpPr>
          <p:nvPr>
            <p:ph type="sldNum" sz="quarter" idx="11"/>
          </p:nvPr>
        </p:nvSpPr>
        <p:spPr/>
        <p:txBody>
          <a:bodyPr/>
          <a:lstStyle/>
          <a:p>
            <a:fld id="{E4D4EEDA-6781-4320-9F62-6186E43641FC}" type="slidenum">
              <a:rPr lang="fa-IR" smtClean="0"/>
              <a:t>‹#›</a:t>
            </a:fld>
            <a:endParaRPr lang="fa-IR"/>
          </a:p>
        </p:txBody>
      </p:sp>
      <p:sp>
        <p:nvSpPr>
          <p:cNvPr id="19" name="Footer Placeholder 18"/>
          <p:cNvSpPr>
            <a:spLocks noGrp="1"/>
          </p:cNvSpPr>
          <p:nvPr>
            <p:ph type="ftr" sz="quarter" idx="12"/>
          </p:nvPr>
        </p:nvSpPr>
        <p:spPr/>
        <p:txBody>
          <a:bodyPr/>
          <a:lstStyle/>
          <a:p>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DAA81E-6BBD-4B5D-8BB7-F5620192C226}" type="datetimeFigureOut">
              <a:rPr lang="fa-IR" smtClean="0"/>
              <a:t>1437/03/03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4D4EEDA-6781-4320-9F62-6186E43641FC}" type="slidenum">
              <a:rPr lang="fa-IR" smtClean="0"/>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DAA81E-6BBD-4B5D-8BB7-F5620192C226}" type="datetimeFigureOut">
              <a:rPr lang="fa-IR" smtClean="0"/>
              <a:t>1437/03/03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4D4EEDA-6781-4320-9F62-6186E43641FC}" type="slidenum">
              <a:rPr lang="fa-IR" smtClean="0"/>
              <a:t>‹#›</a:t>
            </a:fld>
            <a:endParaRPr lang="fa-I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01DAA81E-6BBD-4B5D-8BB7-F5620192C226}" type="datetimeFigureOut">
              <a:rPr lang="fa-IR" smtClean="0"/>
              <a:t>1437/03/03</a:t>
            </a:fld>
            <a:endParaRPr lang="fa-IR"/>
          </a:p>
        </p:txBody>
      </p:sp>
      <p:sp>
        <p:nvSpPr>
          <p:cNvPr id="12" name="Slide Number Placeholder 11"/>
          <p:cNvSpPr>
            <a:spLocks noGrp="1"/>
          </p:cNvSpPr>
          <p:nvPr>
            <p:ph type="sldNum" sz="quarter" idx="15"/>
          </p:nvPr>
        </p:nvSpPr>
        <p:spPr/>
        <p:txBody>
          <a:bodyPr/>
          <a:lstStyle/>
          <a:p>
            <a:fld id="{E4D4EEDA-6781-4320-9F62-6186E43641FC}" type="slidenum">
              <a:rPr lang="fa-IR" smtClean="0"/>
              <a:t>‹#›</a:t>
            </a:fld>
            <a:endParaRPr lang="fa-IR"/>
          </a:p>
        </p:txBody>
      </p:sp>
      <p:sp>
        <p:nvSpPr>
          <p:cNvPr id="13" name="Footer Placeholder 12"/>
          <p:cNvSpPr>
            <a:spLocks noGrp="1"/>
          </p:cNvSpPr>
          <p:nvPr>
            <p:ph type="ftr" sz="quarter" idx="16"/>
          </p:nvPr>
        </p:nvSpPr>
        <p:spPr/>
        <p:txBody>
          <a:bodyPr/>
          <a:lstStyle/>
          <a:p>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01DAA81E-6BBD-4B5D-8BB7-F5620192C226}" type="datetimeFigureOut">
              <a:rPr lang="fa-IR" smtClean="0"/>
              <a:t>1437/03/03</a:t>
            </a:fld>
            <a:endParaRPr lang="fa-IR"/>
          </a:p>
        </p:txBody>
      </p:sp>
      <p:sp>
        <p:nvSpPr>
          <p:cNvPr id="14" name="Slide Number Placeholder 13"/>
          <p:cNvSpPr>
            <a:spLocks noGrp="1"/>
          </p:cNvSpPr>
          <p:nvPr>
            <p:ph type="sldNum" sz="quarter" idx="11"/>
          </p:nvPr>
        </p:nvSpPr>
        <p:spPr/>
        <p:txBody>
          <a:bodyPr/>
          <a:lstStyle/>
          <a:p>
            <a:fld id="{E4D4EEDA-6781-4320-9F62-6186E43641FC}" type="slidenum">
              <a:rPr lang="fa-IR" smtClean="0"/>
              <a:t>‹#›</a:t>
            </a:fld>
            <a:endParaRPr lang="fa-IR"/>
          </a:p>
        </p:txBody>
      </p:sp>
      <p:sp>
        <p:nvSpPr>
          <p:cNvPr id="15" name="Footer Placeholder 14"/>
          <p:cNvSpPr>
            <a:spLocks noGrp="1"/>
          </p:cNvSpPr>
          <p:nvPr>
            <p:ph type="ftr" sz="quarter" idx="12"/>
          </p:nvPr>
        </p:nvSpPr>
        <p:spPr/>
        <p:txBody>
          <a:bodyPr/>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01DAA81E-6BBD-4B5D-8BB7-F5620192C226}" type="datetimeFigureOut">
              <a:rPr lang="fa-IR" smtClean="0"/>
              <a:t>1437/03/03</a:t>
            </a:fld>
            <a:endParaRPr lang="fa-IR"/>
          </a:p>
        </p:txBody>
      </p:sp>
      <p:sp>
        <p:nvSpPr>
          <p:cNvPr id="12" name="Slide Number Placeholder 11"/>
          <p:cNvSpPr>
            <a:spLocks noGrp="1"/>
          </p:cNvSpPr>
          <p:nvPr>
            <p:ph type="sldNum" sz="quarter" idx="16"/>
          </p:nvPr>
        </p:nvSpPr>
        <p:spPr/>
        <p:txBody>
          <a:bodyPr/>
          <a:lstStyle/>
          <a:p>
            <a:fld id="{E4D4EEDA-6781-4320-9F62-6186E43641FC}" type="slidenum">
              <a:rPr lang="fa-IR" smtClean="0"/>
              <a:t>‹#›</a:t>
            </a:fld>
            <a:endParaRPr lang="fa-IR"/>
          </a:p>
        </p:txBody>
      </p:sp>
      <p:sp>
        <p:nvSpPr>
          <p:cNvPr id="13" name="Footer Placeholder 12"/>
          <p:cNvSpPr>
            <a:spLocks noGrp="1"/>
          </p:cNvSpPr>
          <p:nvPr>
            <p:ph type="ftr" sz="quarter" idx="17"/>
          </p:nvPr>
        </p:nvSpPr>
        <p:spPr/>
        <p:txBody>
          <a:bodyPr/>
          <a:lstStyle/>
          <a:p>
            <a:endParaRPr lang="fa-IR"/>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01DAA81E-6BBD-4B5D-8BB7-F5620192C226}" type="datetimeFigureOut">
              <a:rPr lang="fa-IR" smtClean="0"/>
              <a:t>1437/03/03</a:t>
            </a:fld>
            <a:endParaRPr lang="fa-IR"/>
          </a:p>
        </p:txBody>
      </p:sp>
      <p:sp>
        <p:nvSpPr>
          <p:cNvPr id="12" name="Slide Number Placeholder 11"/>
          <p:cNvSpPr>
            <a:spLocks noGrp="1"/>
          </p:cNvSpPr>
          <p:nvPr>
            <p:ph type="sldNum" sz="quarter" idx="17"/>
          </p:nvPr>
        </p:nvSpPr>
        <p:spPr/>
        <p:txBody>
          <a:bodyPr/>
          <a:lstStyle/>
          <a:p>
            <a:fld id="{E4D4EEDA-6781-4320-9F62-6186E43641FC}" type="slidenum">
              <a:rPr lang="fa-IR" smtClean="0"/>
              <a:t>‹#›</a:t>
            </a:fld>
            <a:endParaRPr lang="fa-IR"/>
          </a:p>
        </p:txBody>
      </p:sp>
      <p:sp>
        <p:nvSpPr>
          <p:cNvPr id="13" name="Footer Placeholder 12"/>
          <p:cNvSpPr>
            <a:spLocks noGrp="1"/>
          </p:cNvSpPr>
          <p:nvPr>
            <p:ph type="ftr" sz="quarter" idx="18"/>
          </p:nvPr>
        </p:nvSpPr>
        <p:spPr/>
        <p:txBody>
          <a:bodyPr/>
          <a:lstStyle/>
          <a:p>
            <a:endParaRPr lang="fa-IR"/>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01DAA81E-6BBD-4B5D-8BB7-F5620192C226}" type="datetimeFigureOut">
              <a:rPr lang="fa-IR" smtClean="0"/>
              <a:t>1437/03/03</a:t>
            </a:fld>
            <a:endParaRPr lang="fa-IR"/>
          </a:p>
        </p:txBody>
      </p:sp>
      <p:sp>
        <p:nvSpPr>
          <p:cNvPr id="16" name="Slide Number Placeholder 15"/>
          <p:cNvSpPr>
            <a:spLocks noGrp="1"/>
          </p:cNvSpPr>
          <p:nvPr>
            <p:ph type="sldNum" sz="quarter" idx="11"/>
          </p:nvPr>
        </p:nvSpPr>
        <p:spPr/>
        <p:txBody>
          <a:bodyPr/>
          <a:lstStyle/>
          <a:p>
            <a:fld id="{E4D4EEDA-6781-4320-9F62-6186E43641FC}" type="slidenum">
              <a:rPr lang="fa-IR" smtClean="0"/>
              <a:t>‹#›</a:t>
            </a:fld>
            <a:endParaRPr lang="fa-IR"/>
          </a:p>
        </p:txBody>
      </p:sp>
      <p:sp>
        <p:nvSpPr>
          <p:cNvPr id="17" name="Footer Placeholder 16"/>
          <p:cNvSpPr>
            <a:spLocks noGrp="1"/>
          </p:cNvSpPr>
          <p:nvPr>
            <p:ph type="ftr" sz="quarter" idx="12"/>
          </p:nvPr>
        </p:nvSpPr>
        <p:spPr/>
        <p:txBody>
          <a:bodyPr/>
          <a:lstStyle/>
          <a:p>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1DAA81E-6BBD-4B5D-8BB7-F5620192C226}" type="datetimeFigureOut">
              <a:rPr lang="fa-IR" smtClean="0"/>
              <a:t>1437/03/03</a:t>
            </a:fld>
            <a:endParaRPr lang="fa-IR"/>
          </a:p>
        </p:txBody>
      </p:sp>
      <p:sp>
        <p:nvSpPr>
          <p:cNvPr id="8" name="Slide Number Placeholder 7"/>
          <p:cNvSpPr>
            <a:spLocks noGrp="1"/>
          </p:cNvSpPr>
          <p:nvPr>
            <p:ph type="sldNum" sz="quarter" idx="11"/>
          </p:nvPr>
        </p:nvSpPr>
        <p:spPr/>
        <p:txBody>
          <a:bodyPr/>
          <a:lstStyle/>
          <a:p>
            <a:fld id="{E4D4EEDA-6781-4320-9F62-6186E43641FC}" type="slidenum">
              <a:rPr lang="fa-IR" smtClean="0"/>
              <a:t>‹#›</a:t>
            </a:fld>
            <a:endParaRPr lang="fa-IR"/>
          </a:p>
        </p:txBody>
      </p:sp>
      <p:sp>
        <p:nvSpPr>
          <p:cNvPr id="9" name="Footer Placeholder 8"/>
          <p:cNvSpPr>
            <a:spLocks noGrp="1"/>
          </p:cNvSpPr>
          <p:nvPr>
            <p:ph type="ftr" sz="quarter" idx="12"/>
          </p:nvPr>
        </p:nvSpPr>
        <p:spPr/>
        <p:txBody>
          <a:bodyPr/>
          <a:lstStyle/>
          <a:p>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01DAA81E-6BBD-4B5D-8BB7-F5620192C226}" type="datetimeFigureOut">
              <a:rPr lang="fa-IR" smtClean="0"/>
              <a:t>1437/03/03</a:t>
            </a:fld>
            <a:endParaRPr lang="fa-IR"/>
          </a:p>
        </p:txBody>
      </p:sp>
      <p:sp>
        <p:nvSpPr>
          <p:cNvPr id="19" name="Slide Number Placeholder 18"/>
          <p:cNvSpPr>
            <a:spLocks noGrp="1"/>
          </p:cNvSpPr>
          <p:nvPr>
            <p:ph type="sldNum" sz="quarter" idx="16"/>
          </p:nvPr>
        </p:nvSpPr>
        <p:spPr/>
        <p:txBody>
          <a:bodyPr/>
          <a:lstStyle/>
          <a:p>
            <a:fld id="{E4D4EEDA-6781-4320-9F62-6186E43641FC}" type="slidenum">
              <a:rPr lang="fa-IR" smtClean="0"/>
              <a:t>‹#›</a:t>
            </a:fld>
            <a:endParaRPr lang="fa-IR"/>
          </a:p>
        </p:txBody>
      </p:sp>
      <p:sp>
        <p:nvSpPr>
          <p:cNvPr id="23" name="Footer Placeholder 22"/>
          <p:cNvSpPr>
            <a:spLocks noGrp="1"/>
          </p:cNvSpPr>
          <p:nvPr>
            <p:ph type="ftr" sz="quarter" idx="17"/>
          </p:nvPr>
        </p:nvSpPr>
        <p:spPr/>
        <p:txBody>
          <a:bodyPr/>
          <a:lstStyle/>
          <a:p>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01DAA81E-6BBD-4B5D-8BB7-F5620192C226}" type="datetimeFigureOut">
              <a:rPr lang="fa-IR" smtClean="0"/>
              <a:t>1437/03/03</a:t>
            </a:fld>
            <a:endParaRPr lang="fa-IR"/>
          </a:p>
        </p:txBody>
      </p:sp>
      <p:sp>
        <p:nvSpPr>
          <p:cNvPr id="14" name="Slide Number Placeholder 13"/>
          <p:cNvSpPr>
            <a:spLocks noGrp="1"/>
          </p:cNvSpPr>
          <p:nvPr>
            <p:ph type="sldNum" sz="quarter" idx="15"/>
          </p:nvPr>
        </p:nvSpPr>
        <p:spPr>
          <a:xfrm>
            <a:off x="4038600" y="6172200"/>
            <a:ext cx="1066800" cy="304800"/>
          </a:xfrm>
        </p:spPr>
        <p:txBody>
          <a:bodyPr/>
          <a:lstStyle/>
          <a:p>
            <a:fld id="{E4D4EEDA-6781-4320-9F62-6186E43641FC}" type="slidenum">
              <a:rPr lang="fa-IR" smtClean="0"/>
              <a:t>‹#›</a:t>
            </a:fld>
            <a:endParaRPr lang="fa-IR"/>
          </a:p>
        </p:txBody>
      </p:sp>
      <p:sp>
        <p:nvSpPr>
          <p:cNvPr id="15" name="Footer Placeholder 14"/>
          <p:cNvSpPr>
            <a:spLocks noGrp="1"/>
          </p:cNvSpPr>
          <p:nvPr>
            <p:ph type="ftr" sz="quarter" idx="16"/>
          </p:nvPr>
        </p:nvSpPr>
        <p:spPr>
          <a:xfrm>
            <a:off x="1447800" y="6486525"/>
            <a:ext cx="6248400" cy="292100"/>
          </a:xfrm>
        </p:spPr>
        <p:txBody>
          <a:bodyPr/>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01DAA81E-6BBD-4B5D-8BB7-F5620192C226}" type="datetimeFigureOut">
              <a:rPr lang="fa-IR" smtClean="0"/>
              <a:t>1437/03/03</a:t>
            </a:fld>
            <a:endParaRPr lang="fa-I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fa-I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E4D4EEDA-6781-4320-9F62-6186E43641FC}" type="slidenum">
              <a:rPr lang="fa-IR" smtClean="0"/>
              <a:t>‹#›</a:t>
            </a:fld>
            <a:endParaRPr lang="fa-I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1"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r" defTabSz="914400" rtl="1"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r" defTabSz="914400" rtl="1"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r" defTabSz="914400" rtl="1"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r" defTabSz="914400" rtl="1"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r" defTabSz="914400" rtl="1"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r" defTabSz="914400" rtl="1"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r" defTabSz="914400" rtl="1"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r" defTabSz="914400" rtl="1"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r" defTabSz="914400" rtl="1"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8520" y="0"/>
            <a:ext cx="9252519" cy="6857999"/>
          </a:xfrm>
        </p:spPr>
      </p:pic>
      <p:pic>
        <p:nvPicPr>
          <p:cNvPr id="5" name="Picture 4"/>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635569" y="0"/>
            <a:ext cx="7872861" cy="6858000"/>
          </a:xfrm>
          <a:prstGeom prst="rect">
            <a:avLst/>
          </a:prstGeom>
          <a:ln>
            <a:solidFill>
              <a:schemeClr val="bg2"/>
            </a:solidFill>
          </a:ln>
          <a:effectLst>
            <a:glow rad="228600">
              <a:schemeClr val="accent3">
                <a:satMod val="175000"/>
                <a:alpha val="40000"/>
              </a:schemeClr>
            </a:glow>
            <a:softEdge rad="635000"/>
          </a:effectLst>
        </p:spPr>
      </p:pic>
    </p:spTree>
    <p:extLst>
      <p:ext uri="{BB962C8B-B14F-4D97-AF65-F5344CB8AC3E}">
        <p14:creationId xmlns:p14="http://schemas.microsoft.com/office/powerpoint/2010/main" val="3097639795"/>
      </p:ext>
    </p:extLst>
  </p:cSld>
  <p:clrMapOvr>
    <a:masterClrMapping/>
  </p:clrMapOvr>
  <mc:AlternateContent xmlns:mc="http://schemas.openxmlformats.org/markup-compatibility/2006">
    <mc:Choice xmlns:p14="http://schemas.microsoft.com/office/powerpoint/2010/main" Requires="p14">
      <p:transition spd="slow" p14:dur="4000">
        <p14:vortex/>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Rectangle 4"/>
          <p:cNvSpPr/>
          <p:nvPr/>
        </p:nvSpPr>
        <p:spPr>
          <a:xfrm>
            <a:off x="2286000" y="1305342"/>
            <a:ext cx="6318448" cy="5262979"/>
          </a:xfrm>
          <a:prstGeom prst="rect">
            <a:avLst/>
          </a:prstGeom>
        </p:spPr>
        <p:txBody>
          <a:bodyPr wrap="square">
            <a:spAutoFit/>
          </a:bodyPr>
          <a:lstStyle/>
          <a:p>
            <a:r>
              <a:rPr lang="fa-IR" sz="2400" b="1" dirty="0">
                <a:solidFill>
                  <a:schemeClr val="bg1"/>
                </a:solidFill>
                <a:effectLst>
                  <a:glow rad="228600">
                    <a:schemeClr val="accent1">
                      <a:satMod val="175000"/>
                      <a:alpha val="40000"/>
                    </a:schemeClr>
                  </a:glow>
                </a:effectLst>
              </a:rPr>
              <a:t>1-چگونه اطلاعات بصورت فوری ازسازمان به اینترنت میرسند؟</a:t>
            </a:r>
          </a:p>
          <a:p>
            <a:r>
              <a:rPr lang="fa-IR" sz="2400" b="1" dirty="0">
                <a:solidFill>
                  <a:schemeClr val="bg1"/>
                </a:solidFill>
                <a:effectLst>
                  <a:glow rad="228600">
                    <a:schemeClr val="accent1">
                      <a:satMod val="175000"/>
                      <a:alpha val="40000"/>
                    </a:schemeClr>
                  </a:glow>
                </a:effectLst>
              </a:rPr>
              <a:t>2-در چه شکلی وفرمی</a:t>
            </a:r>
          </a:p>
          <a:p>
            <a:r>
              <a:rPr lang="fa-IR" sz="2400" b="1" dirty="0">
                <a:solidFill>
                  <a:schemeClr val="bg1"/>
                </a:solidFill>
                <a:effectLst>
                  <a:glow rad="228600">
                    <a:schemeClr val="accent1">
                      <a:satMod val="175000"/>
                      <a:alpha val="40000"/>
                    </a:schemeClr>
                  </a:glow>
                </a:effectLst>
              </a:rPr>
              <a:t>ازدیدگاه فنی به نظر میرسد این تغییرات درسیستم های موجود امکانپذیر می باشد.</a:t>
            </a:r>
          </a:p>
          <a:p>
            <a:r>
              <a:rPr lang="fa-IR" sz="2400" b="1" dirty="0">
                <a:solidFill>
                  <a:schemeClr val="bg1"/>
                </a:solidFill>
                <a:effectLst>
                  <a:glow rad="228600">
                    <a:schemeClr val="accent1">
                      <a:satMod val="175000"/>
                      <a:alpha val="40000"/>
                    </a:schemeClr>
                  </a:glow>
                </a:effectLst>
              </a:rPr>
              <a:t>بعنوان مثال سیسیتم های برنامه ریزی منابع واحدتجاری </a:t>
            </a:r>
            <a:r>
              <a:rPr lang="en-US" sz="2400" b="1" dirty="0">
                <a:solidFill>
                  <a:schemeClr val="bg1"/>
                </a:solidFill>
                <a:effectLst>
                  <a:glow rad="228600">
                    <a:schemeClr val="accent1">
                      <a:satMod val="175000"/>
                      <a:alpha val="40000"/>
                    </a:schemeClr>
                  </a:glow>
                </a:effectLst>
              </a:rPr>
              <a:t>ERP </a:t>
            </a:r>
            <a:r>
              <a:rPr lang="fa-IR" sz="2400" b="1" dirty="0">
                <a:solidFill>
                  <a:schemeClr val="bg1"/>
                </a:solidFill>
                <a:effectLst>
                  <a:glow rad="228600">
                    <a:schemeClr val="accent1">
                      <a:satMod val="175000"/>
                      <a:alpha val="40000"/>
                    </a:schemeClr>
                  </a:glow>
                </a:effectLst>
              </a:rPr>
              <a:t>که همه اطلاعات سازمان رادریک منبع مرکزی گرد آوری می کنند بعنوانیک منبع مرکزی اطلاعات را که برای تسهیل فرایند لازم است،ارائه می کنند . همچنانکه فروشندگان بمنظور بهبود ارتباط  بین سیستم ها ی</a:t>
            </a:r>
            <a:r>
              <a:rPr lang="en-US" sz="2400" b="1" dirty="0">
                <a:solidFill>
                  <a:schemeClr val="bg1"/>
                </a:solidFill>
                <a:effectLst>
                  <a:glow rad="228600">
                    <a:schemeClr val="accent1">
                      <a:satMod val="175000"/>
                      <a:alpha val="40000"/>
                    </a:schemeClr>
                  </a:glow>
                </a:effectLst>
              </a:rPr>
              <a:t>ERP</a:t>
            </a:r>
            <a:r>
              <a:rPr lang="fa-IR" sz="2400" b="1" dirty="0">
                <a:solidFill>
                  <a:schemeClr val="bg1"/>
                </a:solidFill>
                <a:effectLst>
                  <a:glow rad="228600">
                    <a:schemeClr val="accent1">
                      <a:satMod val="175000"/>
                      <a:alpha val="40000"/>
                    </a:schemeClr>
                  </a:glow>
                </a:effectLst>
              </a:rPr>
              <a:t>واینترنت ،برای اهداف تجارت الکترونیکی تلاش می کنند،اینچنین ارتباطاتی باید انتشار اطلاعات مالی از</a:t>
            </a:r>
            <a:r>
              <a:rPr lang="en-US" sz="2400" b="1" dirty="0">
                <a:solidFill>
                  <a:schemeClr val="bg1"/>
                </a:solidFill>
                <a:effectLst>
                  <a:glow rad="228600">
                    <a:schemeClr val="accent1">
                      <a:satMod val="175000"/>
                      <a:alpha val="40000"/>
                    </a:schemeClr>
                  </a:glow>
                </a:effectLst>
              </a:rPr>
              <a:t>ERP </a:t>
            </a:r>
            <a:r>
              <a:rPr lang="fa-IR" sz="2400" b="1" dirty="0">
                <a:solidFill>
                  <a:schemeClr val="bg1"/>
                </a:solidFill>
                <a:effectLst>
                  <a:glow rad="228600">
                    <a:schemeClr val="accent1">
                      <a:satMod val="175000"/>
                      <a:alpha val="40000"/>
                    </a:schemeClr>
                  </a:glow>
                </a:effectLst>
              </a:rPr>
              <a:t>به اینترنت را برای استفاده اشخاص ذینفع تسهیل کند بنابراین به دلایل مختلف بنظر می  رسد فناوئری اطلاعات درحال رسیدن به جایگاه خودش است.</a:t>
            </a:r>
          </a:p>
        </p:txBody>
      </p:sp>
      <p:sp>
        <p:nvSpPr>
          <p:cNvPr id="6" name="Flowchart: Sequential Access Storage 5"/>
          <p:cNvSpPr/>
          <p:nvPr/>
        </p:nvSpPr>
        <p:spPr>
          <a:xfrm>
            <a:off x="179512" y="332656"/>
            <a:ext cx="2232248" cy="3096343"/>
          </a:xfrm>
          <a:prstGeom prst="flowChartMagneticTape">
            <a:avLst/>
          </a:prstGeom>
          <a:ln>
            <a:solidFill>
              <a:schemeClr val="accent6">
                <a:lumMod val="50000"/>
              </a:schemeClr>
            </a:solidFill>
          </a:ln>
          <a:effectLst>
            <a:outerShdw blurRad="225425" dist="50800" dir="5220000" algn="ctr">
              <a:srgbClr val="000000">
                <a:alpha val="33000"/>
              </a:srgbClr>
            </a:outerShdw>
            <a:reflection blurRad="6350" stA="50000" endA="300" endPos="55500" dist="1016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6"/>
          </a:fillRef>
          <a:effectRef idx="1">
            <a:schemeClr val="accent6"/>
          </a:effectRef>
          <a:fontRef idx="minor">
            <a:schemeClr val="lt1"/>
          </a:fontRef>
        </p:style>
        <p:txBody>
          <a:bodyPr rtlCol="1" anchor="ctr">
            <a:prstTxWarp prst="textStop">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6">
                      <a:satMod val="175000"/>
                      <a:alpha val="40000"/>
                    </a:schemeClr>
                  </a:glow>
                  <a:outerShdw blurRad="80000" dist="40000" dir="5040000" algn="tl">
                    <a:srgbClr val="000000">
                      <a:alpha val="30000"/>
                    </a:srgbClr>
                  </a:outerShdw>
                  <a:reflection blurRad="6350" stA="60000" endA="900" endPos="60000" dist="60007" dir="5400000" sy="-100000" algn="bl" rotWithShape="0"/>
                </a:effectLst>
              </a:rPr>
              <a:t>موارد نامشخص عبارتند از:</a:t>
            </a:r>
            <a:endParaRPr lang="fa-I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6">
                    <a:satMod val="175000"/>
                    <a:alpha val="40000"/>
                  </a:schemeClr>
                </a:glow>
                <a:outerShdw blurRad="80000" dist="40000" dir="5040000" algn="tl">
                  <a:srgbClr val="000000">
                    <a:alpha val="30000"/>
                  </a:srgbClr>
                </a:outerShdw>
                <a:reflection blurRad="6350" stA="60000" endA="900" endPos="60000" dist="60007" dir="5400000" sy="-100000" algn="bl" rotWithShape="0"/>
              </a:effectLst>
            </a:endParaRPr>
          </a:p>
        </p:txBody>
      </p:sp>
    </p:spTree>
    <p:extLst>
      <p:ext uri="{BB962C8B-B14F-4D97-AF65-F5344CB8AC3E}">
        <p14:creationId xmlns:p14="http://schemas.microsoft.com/office/powerpoint/2010/main" val="113558306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xit" presetSubtype="0" fill="hold" nodeType="clickEffect">
                                  <p:stCondLst>
                                    <p:cond delay="0"/>
                                  </p:stCondLst>
                                  <p:childTnLst>
                                    <p:anim calcmode="lin" valueType="num">
                                      <p:cBhvr>
                                        <p:cTn id="14" dur="1000"/>
                                        <p:tgtEl>
                                          <p:spTgt spid="5">
                                            <p:txEl>
                                              <p:pRg st="0" end="0"/>
                                            </p:txEl>
                                          </p:spTgt>
                                        </p:tgtEl>
                                        <p:attrNameLst>
                                          <p:attrName>ppt_w</p:attrName>
                                        </p:attrNameLst>
                                      </p:cBhvr>
                                      <p:tavLst>
                                        <p:tav tm="0">
                                          <p:val>
                                            <p:strVal val="ppt_w"/>
                                          </p:val>
                                        </p:tav>
                                        <p:tav tm="100000">
                                          <p:val>
                                            <p:strVal val="ppt_w*0.70"/>
                                          </p:val>
                                        </p:tav>
                                      </p:tavLst>
                                    </p:anim>
                                    <p:anim calcmode="lin" valueType="num">
                                      <p:cBhvr>
                                        <p:cTn id="15" dur="1000"/>
                                        <p:tgtEl>
                                          <p:spTgt spid="5">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5">
                                            <p:txEl>
                                              <p:pRg st="0" end="0"/>
                                            </p:txEl>
                                          </p:spTgt>
                                        </p:tgtEl>
                                      </p:cBhvr>
                                    </p:animEffect>
                                    <p:set>
                                      <p:cBhvr>
                                        <p:cTn id="17" dur="1" fill="hold">
                                          <p:stCondLst>
                                            <p:cond delay="999"/>
                                          </p:stCondLst>
                                        </p:cTn>
                                        <p:tgtEl>
                                          <p:spTgt spid="5">
                                            <p:txEl>
                                              <p:pRg st="0" end="0"/>
                                            </p:txEl>
                                          </p:spTgt>
                                        </p:tgtEl>
                                        <p:attrNameLst>
                                          <p:attrName>style.visibility</p:attrName>
                                        </p:attrNameLst>
                                      </p:cBhvr>
                                      <p:to>
                                        <p:strVal val="hidden"/>
                                      </p:to>
                                    </p:set>
                                  </p:childTnLst>
                                </p:cTn>
                              </p:par>
                              <p:par>
                                <p:cTn id="18" presetID="55" presetClass="exit" presetSubtype="0" fill="hold" nodeType="withEffect">
                                  <p:stCondLst>
                                    <p:cond delay="0"/>
                                  </p:stCondLst>
                                  <p:childTnLst>
                                    <p:anim calcmode="lin" valueType="num">
                                      <p:cBhvr>
                                        <p:cTn id="19" dur="1000"/>
                                        <p:tgtEl>
                                          <p:spTgt spid="5">
                                            <p:txEl>
                                              <p:pRg st="1" end="1"/>
                                            </p:txEl>
                                          </p:spTgt>
                                        </p:tgtEl>
                                        <p:attrNameLst>
                                          <p:attrName>ppt_w</p:attrName>
                                        </p:attrNameLst>
                                      </p:cBhvr>
                                      <p:tavLst>
                                        <p:tav tm="0">
                                          <p:val>
                                            <p:strVal val="ppt_w"/>
                                          </p:val>
                                        </p:tav>
                                        <p:tav tm="100000">
                                          <p:val>
                                            <p:strVal val="ppt_w*0.70"/>
                                          </p:val>
                                        </p:tav>
                                      </p:tavLst>
                                    </p:anim>
                                    <p:anim calcmode="lin" valueType="num">
                                      <p:cBhvr>
                                        <p:cTn id="20" dur="1000"/>
                                        <p:tgtEl>
                                          <p:spTgt spid="5">
                                            <p:txEl>
                                              <p:pRg st="1" end="1"/>
                                            </p:txEl>
                                          </p:spTgt>
                                        </p:tgtEl>
                                        <p:attrNameLst>
                                          <p:attrName>ppt_h</p:attrName>
                                        </p:attrNameLst>
                                      </p:cBhvr>
                                      <p:tavLst>
                                        <p:tav tm="0">
                                          <p:val>
                                            <p:strVal val="ppt_h"/>
                                          </p:val>
                                        </p:tav>
                                        <p:tav tm="100000">
                                          <p:val>
                                            <p:strVal val="ppt_h"/>
                                          </p:val>
                                        </p:tav>
                                      </p:tavLst>
                                    </p:anim>
                                    <p:animEffect transition="out" filter="fade">
                                      <p:cBhvr>
                                        <p:cTn id="21" dur="1000"/>
                                        <p:tgtEl>
                                          <p:spTgt spid="5">
                                            <p:txEl>
                                              <p:pRg st="1" end="1"/>
                                            </p:txEl>
                                          </p:spTgt>
                                        </p:tgtEl>
                                      </p:cBhvr>
                                    </p:animEffect>
                                    <p:set>
                                      <p:cBhvr>
                                        <p:cTn id="22" dur="1" fill="hold">
                                          <p:stCondLst>
                                            <p:cond delay="999"/>
                                          </p:stCondLst>
                                        </p:cTn>
                                        <p:tgtEl>
                                          <p:spTgt spid="5">
                                            <p:txEl>
                                              <p:pRg st="1" end="1"/>
                                            </p:txEl>
                                          </p:spTgt>
                                        </p:tgtEl>
                                        <p:attrNameLst>
                                          <p:attrName>style.visibility</p:attrName>
                                        </p:attrNameLst>
                                      </p:cBhvr>
                                      <p:to>
                                        <p:strVal val="hidden"/>
                                      </p:to>
                                    </p:set>
                                  </p:childTnLst>
                                </p:cTn>
                              </p:par>
                              <p:par>
                                <p:cTn id="23" presetID="55" presetClass="exit" presetSubtype="0" fill="hold" nodeType="withEffect">
                                  <p:stCondLst>
                                    <p:cond delay="0"/>
                                  </p:stCondLst>
                                  <p:childTnLst>
                                    <p:anim calcmode="lin" valueType="num">
                                      <p:cBhvr>
                                        <p:cTn id="24" dur="1000"/>
                                        <p:tgtEl>
                                          <p:spTgt spid="5">
                                            <p:txEl>
                                              <p:pRg st="2" end="2"/>
                                            </p:txEl>
                                          </p:spTgt>
                                        </p:tgtEl>
                                        <p:attrNameLst>
                                          <p:attrName>ppt_w</p:attrName>
                                        </p:attrNameLst>
                                      </p:cBhvr>
                                      <p:tavLst>
                                        <p:tav tm="0">
                                          <p:val>
                                            <p:strVal val="ppt_w"/>
                                          </p:val>
                                        </p:tav>
                                        <p:tav tm="100000">
                                          <p:val>
                                            <p:strVal val="ppt_w*0.70"/>
                                          </p:val>
                                        </p:tav>
                                      </p:tavLst>
                                    </p:anim>
                                    <p:anim calcmode="lin" valueType="num">
                                      <p:cBhvr>
                                        <p:cTn id="25" dur="1000"/>
                                        <p:tgtEl>
                                          <p:spTgt spid="5">
                                            <p:txEl>
                                              <p:pRg st="2" end="2"/>
                                            </p:txEl>
                                          </p:spTgt>
                                        </p:tgtEl>
                                        <p:attrNameLst>
                                          <p:attrName>ppt_h</p:attrName>
                                        </p:attrNameLst>
                                      </p:cBhvr>
                                      <p:tavLst>
                                        <p:tav tm="0">
                                          <p:val>
                                            <p:strVal val="ppt_h"/>
                                          </p:val>
                                        </p:tav>
                                        <p:tav tm="100000">
                                          <p:val>
                                            <p:strVal val="ppt_h"/>
                                          </p:val>
                                        </p:tav>
                                      </p:tavLst>
                                    </p:anim>
                                    <p:animEffect transition="out" filter="fade">
                                      <p:cBhvr>
                                        <p:cTn id="26" dur="1000"/>
                                        <p:tgtEl>
                                          <p:spTgt spid="5">
                                            <p:txEl>
                                              <p:pRg st="2" end="2"/>
                                            </p:txEl>
                                          </p:spTgt>
                                        </p:tgtEl>
                                      </p:cBhvr>
                                    </p:animEffect>
                                    <p:set>
                                      <p:cBhvr>
                                        <p:cTn id="27" dur="1" fill="hold">
                                          <p:stCondLst>
                                            <p:cond delay="999"/>
                                          </p:stCondLst>
                                        </p:cTn>
                                        <p:tgtEl>
                                          <p:spTgt spid="5">
                                            <p:txEl>
                                              <p:pRg st="2" end="2"/>
                                            </p:txEl>
                                          </p:spTgt>
                                        </p:tgtEl>
                                        <p:attrNameLst>
                                          <p:attrName>style.visibility</p:attrName>
                                        </p:attrNameLst>
                                      </p:cBhvr>
                                      <p:to>
                                        <p:strVal val="hidden"/>
                                      </p:to>
                                    </p:set>
                                  </p:childTnLst>
                                </p:cTn>
                              </p:par>
                              <p:par>
                                <p:cTn id="28" presetID="55" presetClass="exit" presetSubtype="0" fill="hold" nodeType="withEffect">
                                  <p:stCondLst>
                                    <p:cond delay="0"/>
                                  </p:stCondLst>
                                  <p:childTnLst>
                                    <p:anim calcmode="lin" valueType="num">
                                      <p:cBhvr>
                                        <p:cTn id="29" dur="1000"/>
                                        <p:tgtEl>
                                          <p:spTgt spid="5">
                                            <p:txEl>
                                              <p:pRg st="3" end="3"/>
                                            </p:txEl>
                                          </p:spTgt>
                                        </p:tgtEl>
                                        <p:attrNameLst>
                                          <p:attrName>ppt_w</p:attrName>
                                        </p:attrNameLst>
                                      </p:cBhvr>
                                      <p:tavLst>
                                        <p:tav tm="0">
                                          <p:val>
                                            <p:strVal val="ppt_w"/>
                                          </p:val>
                                        </p:tav>
                                        <p:tav tm="100000">
                                          <p:val>
                                            <p:strVal val="ppt_w*0.70"/>
                                          </p:val>
                                        </p:tav>
                                      </p:tavLst>
                                    </p:anim>
                                    <p:anim calcmode="lin" valueType="num">
                                      <p:cBhvr>
                                        <p:cTn id="30" dur="1000"/>
                                        <p:tgtEl>
                                          <p:spTgt spid="5">
                                            <p:txEl>
                                              <p:pRg st="3" end="3"/>
                                            </p:txEl>
                                          </p:spTgt>
                                        </p:tgtEl>
                                        <p:attrNameLst>
                                          <p:attrName>ppt_h</p:attrName>
                                        </p:attrNameLst>
                                      </p:cBhvr>
                                      <p:tavLst>
                                        <p:tav tm="0">
                                          <p:val>
                                            <p:strVal val="ppt_h"/>
                                          </p:val>
                                        </p:tav>
                                        <p:tav tm="100000">
                                          <p:val>
                                            <p:strVal val="ppt_h"/>
                                          </p:val>
                                        </p:tav>
                                      </p:tavLst>
                                    </p:anim>
                                    <p:animEffect transition="out" filter="fade">
                                      <p:cBhvr>
                                        <p:cTn id="31" dur="1000"/>
                                        <p:tgtEl>
                                          <p:spTgt spid="5">
                                            <p:txEl>
                                              <p:pRg st="3" end="3"/>
                                            </p:txEl>
                                          </p:spTgt>
                                        </p:tgtEl>
                                      </p:cBhvr>
                                    </p:animEffect>
                                    <p:set>
                                      <p:cBhvr>
                                        <p:cTn id="32" dur="1" fill="hold">
                                          <p:stCondLst>
                                            <p:cond delay="999"/>
                                          </p:stCondLst>
                                        </p:cTn>
                                        <p:tgtEl>
                                          <p:spTgt spid="5">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939587"/>
          </a:xfrm>
          <a:prstGeom prst="rect">
            <a:avLst/>
          </a:prstGeom>
        </p:spPr>
      </p:pic>
      <p:sp>
        <p:nvSpPr>
          <p:cNvPr id="4" name="Rectangle 3"/>
          <p:cNvSpPr/>
          <p:nvPr/>
        </p:nvSpPr>
        <p:spPr>
          <a:xfrm>
            <a:off x="251520" y="1166843"/>
            <a:ext cx="8496944" cy="4154984"/>
          </a:xfrm>
          <a:prstGeom prst="rect">
            <a:avLst/>
          </a:prstGeom>
        </p:spPr>
        <p:txBody>
          <a:bodyPr wrap="square">
            <a:spAutoFit/>
          </a:bodyPr>
          <a:lstStyle/>
          <a:p>
            <a:r>
              <a:rPr lang="fa-IR" sz="2400" b="1" dirty="0">
                <a:solidFill>
                  <a:schemeClr val="bg1"/>
                </a:solidFill>
                <a:effectLst>
                  <a:glow rad="139700">
                    <a:schemeClr val="accent4">
                      <a:satMod val="175000"/>
                      <a:alpha val="40000"/>
                    </a:schemeClr>
                  </a:glow>
                </a:effectLst>
              </a:rPr>
              <a:t>لاری کارتر ،رئیس مالی سیستم هیا سیسکو،بیان کرده که اهداف شرکتها دستیابی به بستن مجازی حسابهاست که عبارت است ازتوانایی بستن حسابهای دوره ای درهر روزدربسیاری از شرکتها ،سیستم </a:t>
            </a:r>
            <a:r>
              <a:rPr lang="en-US" sz="2400" b="1" dirty="0">
                <a:solidFill>
                  <a:schemeClr val="bg1"/>
                </a:solidFill>
                <a:effectLst>
                  <a:glow rad="139700">
                    <a:schemeClr val="accent4">
                      <a:satMod val="175000"/>
                      <a:alpha val="40000"/>
                    </a:schemeClr>
                  </a:glow>
                </a:effectLst>
              </a:rPr>
              <a:t>ERP </a:t>
            </a:r>
            <a:r>
              <a:rPr lang="fa-IR" sz="2400" b="1" dirty="0">
                <a:solidFill>
                  <a:schemeClr val="bg1"/>
                </a:solidFill>
                <a:effectLst>
                  <a:glow rad="139700">
                    <a:schemeClr val="accent4">
                      <a:satMod val="175000"/>
                      <a:alpha val="40000"/>
                    </a:schemeClr>
                  </a:glow>
                </a:effectLst>
              </a:rPr>
              <a:t>برای ایجاد این منظورتقویت شده اند واما درپاسخ به سوال دوم باید  گفت که ابتدا باید کهنه ها ی مدل گزارشگری فعلی را بیرون ریخت .این مدل زمانی شکل گرفت که گزارشدهی فقط بوسیله گزارشهای کاغذی  ممکن بود وامکان اینکه استفاده کنندگان باداده های خام ماهرانه عمل کنند ،وجودنداشت.باوجودفایل های الکترونیکی واینترنت ،انتشار اطلاعات بصورت الکترونیکی درهردوسطح کلی وجزیی امکانپذیر است . برای استفاده کنندگان بامهارت  کمتر ، دسترسی به تعداد محدودی ازفرمت های ازپیش مشخص  شده که اطلاعات کلی ارائه می کنند ، می تواند مطلوبتر باشد.استفاده کنندگان ماهر دسترسی کامل به اطلاعات وتوانایی تفسیر وتحلیل اطلاعات مورد نیازشان راخواستارند</a:t>
            </a:r>
          </a:p>
        </p:txBody>
      </p:sp>
    </p:spTree>
    <p:extLst>
      <p:ext uri="{BB962C8B-B14F-4D97-AF65-F5344CB8AC3E}">
        <p14:creationId xmlns:p14="http://schemas.microsoft.com/office/powerpoint/2010/main" val="85958815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20"/>
            <a:ext cx="9144000" cy="6669360"/>
          </a:xfrm>
          <a:prstGeom prst="rect">
            <a:avLst/>
          </a:prstGeom>
        </p:spPr>
      </p:pic>
      <p:sp>
        <p:nvSpPr>
          <p:cNvPr id="5" name="Rectangle 4"/>
          <p:cNvSpPr/>
          <p:nvPr/>
        </p:nvSpPr>
        <p:spPr>
          <a:xfrm>
            <a:off x="4572000" y="1196752"/>
            <a:ext cx="4392488" cy="4832092"/>
          </a:xfrm>
          <a:prstGeom prst="rect">
            <a:avLst/>
          </a:prstGeom>
        </p:spPr>
        <p:txBody>
          <a:bodyPr wrap="square">
            <a:spAutoFit/>
          </a:bodyPr>
          <a:lstStyle/>
          <a:p>
            <a:r>
              <a:rPr lang="fa-IR" sz="2800" b="1" dirty="0">
                <a:solidFill>
                  <a:schemeClr val="bg1"/>
                </a:solidFill>
                <a:effectLst>
                  <a:glow rad="101600">
                    <a:schemeClr val="accent5">
                      <a:satMod val="175000"/>
                      <a:alpha val="40000"/>
                    </a:schemeClr>
                  </a:glow>
                </a:effectLst>
              </a:rPr>
              <a:t>فناوری های  مختلفی برای گزارشگری مالی وجود داردکه عمومی ترین آن شبکه جهانی وب است. روشهای دیگری مانند دسترسی مستقیم به مرکز رایانه شرکت نیز وجود دارد باتوجه به تاثیر فناوری برمقررات سازمانها ،محتوی وساختار گزارشگری مالی متون حسابداری وسازمانهای حرفه ای روشهایی زیر را برای بکارگیری فناوری تعیین نموده </a:t>
            </a:r>
          </a:p>
        </p:txBody>
      </p:sp>
      <p:sp>
        <p:nvSpPr>
          <p:cNvPr id="6" name="Cloud Callout 5"/>
          <p:cNvSpPr/>
          <p:nvPr/>
        </p:nvSpPr>
        <p:spPr>
          <a:xfrm>
            <a:off x="1547664" y="228419"/>
            <a:ext cx="3312368" cy="1936666"/>
          </a:xfrm>
          <a:prstGeom prst="cloudCallout">
            <a:avLst/>
          </a:prstGeom>
          <a:ln>
            <a:solidFill>
              <a:schemeClr val="bg1"/>
            </a:solidFill>
          </a:ln>
          <a:effectLst>
            <a:glow rad="228600">
              <a:schemeClr val="accent5">
                <a:satMod val="175000"/>
                <a:alpha val="40000"/>
              </a:schemeClr>
            </a:glow>
            <a:outerShdw blurRad="225425" dist="50800" dir="5220000" algn="ctr">
              <a:srgbClr val="000000">
                <a:alpha val="33000"/>
              </a:srgbClr>
            </a:outerShdw>
            <a:reflection blurRad="6350" stA="50000" endA="300" endPos="55500" dist="1016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dk1"/>
          </a:lnRef>
          <a:fillRef idx="2">
            <a:schemeClr val="dk1"/>
          </a:fillRef>
          <a:effectRef idx="1">
            <a:schemeClr val="dk1"/>
          </a:effectRef>
          <a:fontRef idx="minor">
            <a:schemeClr val="dk1"/>
          </a:fontRef>
        </p:style>
        <p:txBody>
          <a:bodyPr rtlCol="1" anchor="ctr">
            <a:prstTxWarp prst="textDeflateBottom">
              <a:avLst/>
            </a:prstTxWarp>
          </a:bodyPr>
          <a:lstStyle/>
          <a:p>
            <a:pPr algn="ctr"/>
            <a:r>
              <a:rPr lang="fa-IR" dirty="0" smtClean="0">
                <a:effectLst>
                  <a:glow rad="139700">
                    <a:schemeClr val="accent5">
                      <a:satMod val="175000"/>
                      <a:alpha val="40000"/>
                    </a:schemeClr>
                  </a:glow>
                  <a:reflection blurRad="6350" stA="60000" endA="900" endPos="60000" dist="60007" dir="5400000" sy="-100000" algn="bl" rotWithShape="0"/>
                </a:effectLst>
              </a:rPr>
              <a:t>تاثیر فناوری برگزارشگری مالی</a:t>
            </a:r>
            <a:endParaRPr lang="fa-IR" dirty="0">
              <a:effectLst>
                <a:glow rad="139700">
                  <a:schemeClr val="accent5">
                    <a:satMod val="175000"/>
                    <a:alpha val="40000"/>
                  </a:schemeClr>
                </a:glow>
                <a:reflection blurRad="6350" stA="60000" endA="900" endPos="60000" dist="60007" dir="5400000" sy="-100000" algn="bl" rotWithShape="0"/>
              </a:effectLst>
            </a:endParaRPr>
          </a:p>
        </p:txBody>
      </p:sp>
    </p:spTree>
    <p:extLst>
      <p:ext uri="{BB962C8B-B14F-4D97-AF65-F5344CB8AC3E}">
        <p14:creationId xmlns:p14="http://schemas.microsoft.com/office/powerpoint/2010/main" val="21715608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heel(8)">
                                      <p:cBhvr>
                                        <p:cTn id="7" dur="2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8)">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xEl>
                                              <p:pRg st="0" end="0"/>
                                            </p:txEl>
                                          </p:spTgt>
                                        </p:tgtEl>
                                      </p:cBhvr>
                                    </p:animEffect>
                                    <p:animScale>
                                      <p:cBhvr>
                                        <p:cTn id="17" dur="250" autoRev="1" fill="hold"/>
                                        <p:tgtEl>
                                          <p:spTgt spid="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21753" cy="7101408"/>
          </a:xfrm>
          <a:prstGeom prst="rect">
            <a:avLst/>
          </a:prstGeom>
        </p:spPr>
      </p:pic>
      <p:sp>
        <p:nvSpPr>
          <p:cNvPr id="3" name="Oval Callout 2"/>
          <p:cNvSpPr/>
          <p:nvPr/>
        </p:nvSpPr>
        <p:spPr>
          <a:xfrm>
            <a:off x="35496" y="-23936"/>
            <a:ext cx="2592288" cy="2276872"/>
          </a:xfrm>
          <a:prstGeom prst="wedgeEllipseCallout">
            <a:avLst/>
          </a:prstGeom>
          <a:ln>
            <a:solidFill>
              <a:srgbClr val="FF0000"/>
            </a:solidFill>
          </a:ln>
          <a:effectLst>
            <a:glow rad="228600">
              <a:schemeClr val="accent2">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dk1"/>
          </a:lnRef>
          <a:fillRef idx="2">
            <a:schemeClr val="dk1"/>
          </a:fillRef>
          <a:effectRef idx="1">
            <a:schemeClr val="dk1"/>
          </a:effectRef>
          <a:fontRef idx="minor">
            <a:schemeClr val="dk1"/>
          </a:fontRef>
        </p:style>
        <p:txBody>
          <a:bodyPr rtlCol="1" anchor="ctr">
            <a:prstTxWarp prst="textPlain">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accent2">
                      <a:satMod val="175000"/>
                      <a:alpha val="40000"/>
                    </a:schemeClr>
                  </a:glow>
                  <a:outerShdw blurRad="76200" dist="50800" dir="5400000" algn="tl" rotWithShape="0">
                    <a:srgbClr val="000000">
                      <a:alpha val="65000"/>
                    </a:srgbClr>
                  </a:outerShdw>
                </a:effectLst>
              </a:rPr>
              <a:t>1)سیستمهای </a:t>
            </a:r>
            <a:r>
              <a:rPr lang="fa-IR" b="1" spc="50" dirty="0">
                <a:ln w="11430"/>
                <a:gradFill>
                  <a:gsLst>
                    <a:gs pos="25000">
                      <a:schemeClr val="accent2">
                        <a:satMod val="155000"/>
                      </a:schemeClr>
                    </a:gs>
                    <a:gs pos="100000">
                      <a:schemeClr val="accent2">
                        <a:shade val="45000"/>
                        <a:satMod val="165000"/>
                      </a:schemeClr>
                    </a:gs>
                  </a:gsLst>
                  <a:lin ang="5400000"/>
                </a:gradFill>
                <a:effectLst>
                  <a:glow rad="101600">
                    <a:schemeClr val="accent2">
                      <a:satMod val="175000"/>
                      <a:alpha val="40000"/>
                    </a:schemeClr>
                  </a:glow>
                  <a:outerShdw blurRad="76200" dist="50800" dir="5400000" algn="tl" rotWithShape="0">
                    <a:srgbClr val="000000">
                      <a:alpha val="65000"/>
                    </a:srgbClr>
                  </a:outerShdw>
                </a:effectLst>
              </a:rPr>
              <a:t>طراحی شده توسط مقامات قانونی</a:t>
            </a:r>
          </a:p>
        </p:txBody>
      </p:sp>
      <p:sp>
        <p:nvSpPr>
          <p:cNvPr id="4" name="TextBox 3"/>
          <p:cNvSpPr txBox="1"/>
          <p:nvPr/>
        </p:nvSpPr>
        <p:spPr>
          <a:xfrm>
            <a:off x="1331640" y="1412776"/>
            <a:ext cx="7704856" cy="3970318"/>
          </a:xfrm>
          <a:prstGeom prst="rect">
            <a:avLst/>
          </a:prstGeom>
          <a:noFill/>
        </p:spPr>
        <p:txBody>
          <a:bodyPr wrap="square" rtlCol="1">
            <a:spAutoFit/>
          </a:bodyPr>
          <a:lstStyle/>
          <a:p>
            <a:r>
              <a:rPr lang="fa-IR" sz="3600" b="1" dirty="0">
                <a:solidFill>
                  <a:schemeClr val="bg1"/>
                </a:solidFill>
                <a:effectLst>
                  <a:glow rad="101600">
                    <a:schemeClr val="accent2">
                      <a:satMod val="175000"/>
                      <a:alpha val="40000"/>
                    </a:schemeClr>
                  </a:glow>
                </a:effectLst>
              </a:rPr>
              <a:t>درکشورهای پیشرو قانونگذاران سیستم های مختلفی را برای ارائه طاحی کرده اند اولین سیستم دراین زمینه </a:t>
            </a:r>
            <a:r>
              <a:rPr lang="en-US" sz="3600" b="1" dirty="0">
                <a:solidFill>
                  <a:schemeClr val="bg1"/>
                </a:solidFill>
                <a:effectLst>
                  <a:glow rad="101600">
                    <a:schemeClr val="accent2">
                      <a:satMod val="175000"/>
                      <a:alpha val="40000"/>
                    </a:schemeClr>
                  </a:glow>
                </a:effectLst>
              </a:rPr>
              <a:t>EDGAR</a:t>
            </a:r>
            <a:r>
              <a:rPr lang="fa-IR" sz="3600" b="1" dirty="0">
                <a:solidFill>
                  <a:schemeClr val="bg1"/>
                </a:solidFill>
                <a:effectLst>
                  <a:glow rad="101600">
                    <a:schemeClr val="accent2">
                      <a:satMod val="175000"/>
                      <a:alpha val="40000"/>
                    </a:schemeClr>
                  </a:glow>
                </a:effectLst>
              </a:rPr>
              <a:t>است که توسط کمیسیون بورس واوراق بهادار امریکا طراحی شده است.</a:t>
            </a:r>
          </a:p>
          <a:p>
            <a:r>
              <a:rPr lang="fa-IR" sz="3600" b="1" dirty="0">
                <a:solidFill>
                  <a:schemeClr val="bg1"/>
                </a:solidFill>
                <a:effectLst>
                  <a:glow rad="101600">
                    <a:schemeClr val="accent2">
                      <a:satMod val="175000"/>
                      <a:alpha val="40000"/>
                    </a:schemeClr>
                  </a:glow>
                </a:effectLst>
              </a:rPr>
              <a:t>درکانادا کمیسیون اوراق بهادار اونتاریو سیستم </a:t>
            </a:r>
            <a:r>
              <a:rPr lang="en-US" sz="3600" b="1" dirty="0">
                <a:solidFill>
                  <a:schemeClr val="bg1"/>
                </a:solidFill>
                <a:effectLst>
                  <a:glow rad="101600">
                    <a:schemeClr val="accent2">
                      <a:satMod val="175000"/>
                      <a:alpha val="40000"/>
                    </a:schemeClr>
                  </a:glow>
                </a:effectLst>
              </a:rPr>
              <a:t>SEDAR </a:t>
            </a:r>
            <a:r>
              <a:rPr lang="fa-IR" sz="3600" b="1" dirty="0">
                <a:solidFill>
                  <a:schemeClr val="bg1"/>
                </a:solidFill>
                <a:effectLst>
                  <a:glow rad="101600">
                    <a:schemeClr val="accent2">
                      <a:satMod val="175000"/>
                      <a:alpha val="40000"/>
                    </a:schemeClr>
                  </a:glow>
                </a:effectLst>
              </a:rPr>
              <a:t>راطراحی نمود وهردوسیستم ازطریق اینترنت قابل دسترسی هستند</a:t>
            </a:r>
          </a:p>
        </p:txBody>
      </p:sp>
    </p:spTree>
    <p:extLst>
      <p:ext uri="{BB962C8B-B14F-4D97-AF65-F5344CB8AC3E}">
        <p14:creationId xmlns:p14="http://schemas.microsoft.com/office/powerpoint/2010/main" val="105272679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80">
                                          <p:stCondLst>
                                            <p:cond delay="0"/>
                                          </p:stCondLst>
                                        </p:cTn>
                                        <p:tgtEl>
                                          <p:spTgt spid="4">
                                            <p:txEl>
                                              <p:pRg st="0" end="0"/>
                                            </p:txEl>
                                          </p:spTgt>
                                        </p:tgtEl>
                                      </p:cBhvr>
                                    </p:animEffect>
                                    <p:anim calcmode="lin" valueType="num">
                                      <p:cBhvr>
                                        <p:cTn id="13"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0" end="0"/>
                                            </p:txEl>
                                          </p:spTgt>
                                        </p:tgtEl>
                                      </p:cBhvr>
                                      <p:to x="100000" y="60000"/>
                                    </p:animScale>
                                    <p:animScale>
                                      <p:cBhvr>
                                        <p:cTn id="19" dur="166" decel="50000">
                                          <p:stCondLst>
                                            <p:cond delay="676"/>
                                          </p:stCondLst>
                                        </p:cTn>
                                        <p:tgtEl>
                                          <p:spTgt spid="4">
                                            <p:txEl>
                                              <p:pRg st="0" end="0"/>
                                            </p:txEl>
                                          </p:spTgt>
                                        </p:tgtEl>
                                      </p:cBhvr>
                                      <p:to x="100000" y="100000"/>
                                    </p:animScale>
                                    <p:animScale>
                                      <p:cBhvr>
                                        <p:cTn id="20" dur="26">
                                          <p:stCondLst>
                                            <p:cond delay="1312"/>
                                          </p:stCondLst>
                                        </p:cTn>
                                        <p:tgtEl>
                                          <p:spTgt spid="4">
                                            <p:txEl>
                                              <p:pRg st="0" end="0"/>
                                            </p:txEl>
                                          </p:spTgt>
                                        </p:tgtEl>
                                      </p:cBhvr>
                                      <p:to x="100000" y="80000"/>
                                    </p:animScale>
                                    <p:animScale>
                                      <p:cBhvr>
                                        <p:cTn id="21" dur="166" decel="50000">
                                          <p:stCondLst>
                                            <p:cond delay="1338"/>
                                          </p:stCondLst>
                                        </p:cTn>
                                        <p:tgtEl>
                                          <p:spTgt spid="4">
                                            <p:txEl>
                                              <p:pRg st="0" end="0"/>
                                            </p:txEl>
                                          </p:spTgt>
                                        </p:tgtEl>
                                      </p:cBhvr>
                                      <p:to x="100000" y="100000"/>
                                    </p:animScale>
                                    <p:animScale>
                                      <p:cBhvr>
                                        <p:cTn id="22" dur="26">
                                          <p:stCondLst>
                                            <p:cond delay="1642"/>
                                          </p:stCondLst>
                                        </p:cTn>
                                        <p:tgtEl>
                                          <p:spTgt spid="4">
                                            <p:txEl>
                                              <p:pRg st="0" end="0"/>
                                            </p:txEl>
                                          </p:spTgt>
                                        </p:tgtEl>
                                      </p:cBhvr>
                                      <p:to x="100000" y="90000"/>
                                    </p:animScale>
                                    <p:animScale>
                                      <p:cBhvr>
                                        <p:cTn id="23" dur="166" decel="50000">
                                          <p:stCondLst>
                                            <p:cond delay="1668"/>
                                          </p:stCondLst>
                                        </p:cTn>
                                        <p:tgtEl>
                                          <p:spTgt spid="4">
                                            <p:txEl>
                                              <p:pRg st="0" end="0"/>
                                            </p:txEl>
                                          </p:spTgt>
                                        </p:tgtEl>
                                      </p:cBhvr>
                                      <p:to x="100000" y="100000"/>
                                    </p:animScale>
                                    <p:animScale>
                                      <p:cBhvr>
                                        <p:cTn id="24" dur="26">
                                          <p:stCondLst>
                                            <p:cond delay="1808"/>
                                          </p:stCondLst>
                                        </p:cTn>
                                        <p:tgtEl>
                                          <p:spTgt spid="4">
                                            <p:txEl>
                                              <p:pRg st="0" end="0"/>
                                            </p:txEl>
                                          </p:spTgt>
                                        </p:tgtEl>
                                      </p:cBhvr>
                                      <p:to x="100000" y="95000"/>
                                    </p:animScale>
                                    <p:animScale>
                                      <p:cBhvr>
                                        <p:cTn id="25" dur="166" decel="50000">
                                          <p:stCondLst>
                                            <p:cond delay="1834"/>
                                          </p:stCondLst>
                                        </p:cTn>
                                        <p:tgtEl>
                                          <p:spTgt spid="4">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80">
                                          <p:stCondLst>
                                            <p:cond delay="0"/>
                                          </p:stCondLst>
                                        </p:cTn>
                                        <p:tgtEl>
                                          <p:spTgt spid="4">
                                            <p:txEl>
                                              <p:pRg st="1" end="1"/>
                                            </p:txEl>
                                          </p:spTgt>
                                        </p:tgtEl>
                                      </p:cBhvr>
                                    </p:animEffect>
                                    <p:anim calcmode="lin" valueType="num">
                                      <p:cBhvr>
                                        <p:cTn id="29"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xEl>
                                              <p:pRg st="1" end="1"/>
                                            </p:txEl>
                                          </p:spTgt>
                                        </p:tgtEl>
                                      </p:cBhvr>
                                      <p:to x="100000" y="60000"/>
                                    </p:animScale>
                                    <p:animScale>
                                      <p:cBhvr>
                                        <p:cTn id="35" dur="166" decel="50000">
                                          <p:stCondLst>
                                            <p:cond delay="676"/>
                                          </p:stCondLst>
                                        </p:cTn>
                                        <p:tgtEl>
                                          <p:spTgt spid="4">
                                            <p:txEl>
                                              <p:pRg st="1" end="1"/>
                                            </p:txEl>
                                          </p:spTgt>
                                        </p:tgtEl>
                                      </p:cBhvr>
                                      <p:to x="100000" y="100000"/>
                                    </p:animScale>
                                    <p:animScale>
                                      <p:cBhvr>
                                        <p:cTn id="36" dur="26">
                                          <p:stCondLst>
                                            <p:cond delay="1312"/>
                                          </p:stCondLst>
                                        </p:cTn>
                                        <p:tgtEl>
                                          <p:spTgt spid="4">
                                            <p:txEl>
                                              <p:pRg st="1" end="1"/>
                                            </p:txEl>
                                          </p:spTgt>
                                        </p:tgtEl>
                                      </p:cBhvr>
                                      <p:to x="100000" y="80000"/>
                                    </p:animScale>
                                    <p:animScale>
                                      <p:cBhvr>
                                        <p:cTn id="37" dur="166" decel="50000">
                                          <p:stCondLst>
                                            <p:cond delay="1338"/>
                                          </p:stCondLst>
                                        </p:cTn>
                                        <p:tgtEl>
                                          <p:spTgt spid="4">
                                            <p:txEl>
                                              <p:pRg st="1" end="1"/>
                                            </p:txEl>
                                          </p:spTgt>
                                        </p:tgtEl>
                                      </p:cBhvr>
                                      <p:to x="100000" y="100000"/>
                                    </p:animScale>
                                    <p:animScale>
                                      <p:cBhvr>
                                        <p:cTn id="38" dur="26">
                                          <p:stCondLst>
                                            <p:cond delay="1642"/>
                                          </p:stCondLst>
                                        </p:cTn>
                                        <p:tgtEl>
                                          <p:spTgt spid="4">
                                            <p:txEl>
                                              <p:pRg st="1" end="1"/>
                                            </p:txEl>
                                          </p:spTgt>
                                        </p:tgtEl>
                                      </p:cBhvr>
                                      <p:to x="100000" y="90000"/>
                                    </p:animScale>
                                    <p:animScale>
                                      <p:cBhvr>
                                        <p:cTn id="39" dur="166" decel="50000">
                                          <p:stCondLst>
                                            <p:cond delay="1668"/>
                                          </p:stCondLst>
                                        </p:cTn>
                                        <p:tgtEl>
                                          <p:spTgt spid="4">
                                            <p:txEl>
                                              <p:pRg st="1" end="1"/>
                                            </p:txEl>
                                          </p:spTgt>
                                        </p:tgtEl>
                                      </p:cBhvr>
                                      <p:to x="100000" y="100000"/>
                                    </p:animScale>
                                    <p:animScale>
                                      <p:cBhvr>
                                        <p:cTn id="40" dur="26">
                                          <p:stCondLst>
                                            <p:cond delay="1808"/>
                                          </p:stCondLst>
                                        </p:cTn>
                                        <p:tgtEl>
                                          <p:spTgt spid="4">
                                            <p:txEl>
                                              <p:pRg st="1" end="1"/>
                                            </p:txEl>
                                          </p:spTgt>
                                        </p:tgtEl>
                                      </p:cBhvr>
                                      <p:to x="100000" y="95000"/>
                                    </p:animScale>
                                    <p:animScale>
                                      <p:cBhvr>
                                        <p:cTn id="41"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3" name="Rounded Rectangular Callout 2"/>
          <p:cNvSpPr/>
          <p:nvPr/>
        </p:nvSpPr>
        <p:spPr>
          <a:xfrm>
            <a:off x="6531299" y="279463"/>
            <a:ext cx="2411759" cy="2405568"/>
          </a:xfrm>
          <a:prstGeom prst="wedgeRoundRectCallout">
            <a:avLst/>
          </a:prstGeom>
          <a:ln>
            <a:solidFill>
              <a:schemeClr val="accent6">
                <a:lumMod val="50000"/>
              </a:schemeClr>
            </a:solidFill>
          </a:ln>
          <a:effectLst>
            <a:outerShdw blurRad="184150" dist="241300" dir="11520000" sx="110000" sy="110000" algn="ctr">
              <a:srgbClr val="000000">
                <a:alpha val="18000"/>
              </a:srgbClr>
            </a:outerShdw>
            <a:reflection blurRad="6350" stA="50000" endA="300" endPos="55500" dist="1016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6"/>
          </a:lnRef>
          <a:fillRef idx="2">
            <a:schemeClr val="accent6"/>
          </a:fillRef>
          <a:effectRef idx="1">
            <a:schemeClr val="accent6"/>
          </a:effectRef>
          <a:fontRef idx="minor">
            <a:schemeClr val="dk1"/>
          </a:fontRef>
        </p:style>
        <p:txBody>
          <a:bodyPr rtlCol="1" anchor="ctr">
            <a:prstTxWarp prst="textTriangle">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6">
                      <a:satMod val="175000"/>
                      <a:alpha val="40000"/>
                    </a:schemeClr>
                  </a:glow>
                  <a:outerShdw blurRad="80000" dist="40000" dir="5040000" algn="tl">
                    <a:srgbClr val="000000">
                      <a:alpha val="30000"/>
                    </a:srgbClr>
                  </a:outerShdw>
                </a:effectLst>
              </a:rPr>
              <a:t>2)استفاده </a:t>
            </a:r>
            <a:r>
              <a:rPr lang="fa-I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6">
                      <a:satMod val="175000"/>
                      <a:alpha val="40000"/>
                    </a:schemeClr>
                  </a:glow>
                  <a:outerShdw blurRad="80000" dist="40000" dir="5040000" algn="tl">
                    <a:srgbClr val="000000">
                      <a:alpha val="30000"/>
                    </a:srgbClr>
                  </a:outerShdw>
                </a:effectLst>
              </a:rPr>
              <a:t>ازشبکه جهانی وب برای گزارشگری مالی</a:t>
            </a:r>
          </a:p>
        </p:txBody>
      </p:sp>
      <p:sp>
        <p:nvSpPr>
          <p:cNvPr id="5" name="TextBox 4"/>
          <p:cNvSpPr txBox="1"/>
          <p:nvPr/>
        </p:nvSpPr>
        <p:spPr>
          <a:xfrm>
            <a:off x="179512" y="303352"/>
            <a:ext cx="6336704" cy="6370975"/>
          </a:xfrm>
          <a:prstGeom prst="rect">
            <a:avLst/>
          </a:prstGeom>
          <a:noFill/>
        </p:spPr>
        <p:txBody>
          <a:bodyPr wrap="square" rtlCol="1">
            <a:spAutoFit/>
          </a:bodyPr>
          <a:lstStyle/>
          <a:p>
            <a:r>
              <a:rPr lang="fa-IR" sz="2400" b="1" dirty="0">
                <a:solidFill>
                  <a:schemeClr val="bg1"/>
                </a:solidFill>
                <a:effectLst>
                  <a:glow rad="228600">
                    <a:schemeClr val="accent6">
                      <a:satMod val="175000"/>
                      <a:alpha val="40000"/>
                    </a:schemeClr>
                  </a:glow>
                </a:effectLst>
              </a:rPr>
              <a:t>دلیل اصلی استفاده ازوب هزینه اندک(برای استفاده کنندگان وتهیه کنندگان)ودسترسی اسان به اطلاعات شرکت ها ازطریق شبکه می باشد . وب نه تنها ارتباط تصویری و حجیم گزارش های شرکت ها را امکان پذیر نموده بلکه استفاده کنندگان می توانند به سرعت درزمان مناسب به اطلاعات موردنیاز دست یابند وب ارائه اطلاعات فراوان ومتفاوت را با آنچه که درگزارشگری سنتی وجود داشت فراهم نموده است . ارتباط برتر3داده ها قابلیت دسترسی اطلاعات رابهبود بخشیده ودسترسی مرحله به مرحله اطلاعات راتسهیل نموده است داده های چندین دوره وتحلیل آنها به صورت آماده دراختیار استفاده کنندگان قرارمی گیرد ومی تواند جهت تحلیل بیشتر داده ها را دستکاری نمایند . علاوه براین وب سنجش عملکرد غیر مالی واستفاده هرچه بیشتر ازنمودار را جهت ارائه اطلاعات امکان پذیر نموده است. انعطاف پذیری ارائه اطلاعات با استفاده ازاین فناوری ،گزارش  اطلاعات به مقامات قانونی را آسان تر نمود ه است.</a:t>
            </a:r>
          </a:p>
          <a:p>
            <a:r>
              <a:rPr lang="fa-IR" sz="2400" b="1" dirty="0">
                <a:solidFill>
                  <a:schemeClr val="bg1"/>
                </a:solidFill>
                <a:effectLst>
                  <a:glow rad="228600">
                    <a:schemeClr val="accent6">
                      <a:satMod val="175000"/>
                      <a:alpha val="40000"/>
                    </a:schemeClr>
                  </a:glow>
                </a:effectLst>
              </a:rPr>
              <a:t> </a:t>
            </a:r>
          </a:p>
        </p:txBody>
      </p:sp>
    </p:spTree>
    <p:extLst>
      <p:ext uri="{BB962C8B-B14F-4D97-AF65-F5344CB8AC3E}">
        <p14:creationId xmlns:p14="http://schemas.microsoft.com/office/powerpoint/2010/main" val="122866939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5">
                                            <p:txEl>
                                              <p:pRg st="0" end="0"/>
                                            </p:txEl>
                                          </p:spTgt>
                                        </p:tgtEl>
                                      </p:cBhvr>
                                    </p:animEffect>
                                    <p:anim calcmode="lin" valueType="num">
                                      <p:cBhvr>
                                        <p:cTn id="13"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p:tgtEl>
                                          <p:spTgt spid="5">
                                            <p:txEl>
                                              <p:pRg st="0" end="0"/>
                                            </p:txEl>
                                          </p:spTgt>
                                        </p:tgtEl>
                                        <p:attrNameLst>
                                          <p:attrName>ppt_y</p:attrName>
                                        </p:attrNameLst>
                                      </p:cBhvr>
                                      <p:tavLst>
                                        <p:tav tm="0">
                                          <p:val>
                                            <p:strVal val="ppt_y"/>
                                          </p:val>
                                        </p:tav>
                                        <p:tav tm="100000">
                                          <p:val>
                                            <p:strVal val="ppt_y+.1"/>
                                          </p:val>
                                        </p:tav>
                                      </p:tavLst>
                                    </p:anim>
                                    <p:set>
                                      <p:cBhvr>
                                        <p:cTn id="15" dur="1" fill="hold">
                                          <p:stCondLst>
                                            <p:cond delay="999"/>
                                          </p:stCondLst>
                                        </p:cTn>
                                        <p:tgtEl>
                                          <p:spTgt spid="5">
                                            <p:txEl>
                                              <p:pRg st="0" end="0"/>
                                            </p:txEl>
                                          </p:spTgt>
                                        </p:tgtEl>
                                        <p:attrNameLst>
                                          <p:attrName>style.visibility</p:attrName>
                                        </p:attrNameLst>
                                      </p:cBhvr>
                                      <p:to>
                                        <p:strVal val="hidden"/>
                                      </p:to>
                                    </p:set>
                                  </p:childTnLst>
                                </p:cTn>
                              </p:par>
                              <p:par>
                                <p:cTn id="16" presetID="42" presetClass="exit" presetSubtype="0" fill="hold" nodeType="withEffect">
                                  <p:stCondLst>
                                    <p:cond delay="0"/>
                                  </p:stCondLst>
                                  <p:childTnLst>
                                    <p:animEffect transition="out" filter="fade">
                                      <p:cBhvr>
                                        <p:cTn id="17" dur="1000"/>
                                        <p:tgtEl>
                                          <p:spTgt spid="5">
                                            <p:txEl>
                                              <p:pRg st="1" end="1"/>
                                            </p:txEl>
                                          </p:spTgt>
                                        </p:tgtEl>
                                      </p:cBhvr>
                                    </p:animEffect>
                                    <p:anim calcmode="lin" valueType="num">
                                      <p:cBhvr>
                                        <p:cTn id="18"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p:tgtEl>
                                          <p:spTgt spid="5">
                                            <p:txEl>
                                              <p:pRg st="1" end="1"/>
                                            </p:txEl>
                                          </p:spTgt>
                                        </p:tgtEl>
                                        <p:attrNameLst>
                                          <p:attrName>ppt_y</p:attrName>
                                        </p:attrNameLst>
                                      </p:cBhvr>
                                      <p:tavLst>
                                        <p:tav tm="0">
                                          <p:val>
                                            <p:strVal val="ppt_y"/>
                                          </p:val>
                                        </p:tav>
                                        <p:tav tm="100000">
                                          <p:val>
                                            <p:strVal val="ppt_y+.1"/>
                                          </p:val>
                                        </p:tav>
                                      </p:tavLst>
                                    </p:anim>
                                    <p:set>
                                      <p:cBhvr>
                                        <p:cTn id="20" dur="1" fill="hold">
                                          <p:stCondLst>
                                            <p:cond delay="999"/>
                                          </p:stCondLst>
                                        </p:cTn>
                                        <p:tgtEl>
                                          <p:spTgt spid="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 y="1"/>
            <a:ext cx="9252520" cy="6858000"/>
          </a:xfrm>
          <a:prstGeom prst="rect">
            <a:avLst/>
          </a:prstGeom>
        </p:spPr>
      </p:pic>
      <p:sp>
        <p:nvSpPr>
          <p:cNvPr id="3" name="Cloud Callout 2"/>
          <p:cNvSpPr/>
          <p:nvPr/>
        </p:nvSpPr>
        <p:spPr>
          <a:xfrm>
            <a:off x="6084168" y="164116"/>
            <a:ext cx="2915816" cy="2520280"/>
          </a:xfrm>
          <a:prstGeom prst="cloudCallout">
            <a:avLst/>
          </a:prstGeom>
          <a:solidFill>
            <a:schemeClr val="accent3">
              <a:lumMod val="60000"/>
              <a:lumOff val="40000"/>
            </a:schemeClr>
          </a:solidFill>
          <a:ln>
            <a:solidFill>
              <a:schemeClr val="accent3">
                <a:lumMod val="50000"/>
              </a:schemeClr>
            </a:solidFill>
          </a:ln>
          <a:effectLst>
            <a:glow rad="228600">
              <a:schemeClr val="accent3">
                <a:satMod val="175000"/>
                <a:alpha val="40000"/>
              </a:schemeClr>
            </a:glow>
            <a:outerShdw blurRad="184150" dist="241300" dir="11520000" sx="110000" sy="110000" algn="ctr">
              <a:srgbClr val="000000">
                <a:alpha val="18000"/>
              </a:srgbClr>
            </a:outerShdw>
            <a:reflection blurRad="6350" stA="50000" endA="300" endPos="55500" dist="1016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3"/>
          </a:lnRef>
          <a:fillRef idx="2">
            <a:schemeClr val="accent3"/>
          </a:fillRef>
          <a:effectRef idx="1">
            <a:schemeClr val="accent3"/>
          </a:effectRef>
          <a:fontRef idx="minor">
            <a:schemeClr val="dk1"/>
          </a:fontRef>
        </p:style>
        <p:txBody>
          <a:bodyPr rtlCol="1" anchor="ctr">
            <a:prstTxWarp prst="textTriangleInverted">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a:ln w="50800"/>
                <a:solidFill>
                  <a:schemeClr val="bg1">
                    <a:shade val="50000"/>
                  </a:schemeClr>
                </a:solidFill>
                <a:effectLst>
                  <a:glow rad="228600">
                    <a:schemeClr val="accent3">
                      <a:satMod val="175000"/>
                      <a:alpha val="40000"/>
                    </a:schemeClr>
                  </a:glow>
                  <a:reflection blurRad="6350" stA="60000" endA="900" endPos="60000" dist="60007" dir="5400000" sy="-100000" algn="bl" rotWithShape="0"/>
                </a:effectLst>
              </a:rPr>
              <a:t>فناوریهای موثر برگزارشگری</a:t>
            </a:r>
          </a:p>
        </p:txBody>
      </p:sp>
      <p:sp>
        <p:nvSpPr>
          <p:cNvPr id="5" name="TextBox 4"/>
          <p:cNvSpPr txBox="1"/>
          <p:nvPr/>
        </p:nvSpPr>
        <p:spPr>
          <a:xfrm>
            <a:off x="899592" y="908720"/>
            <a:ext cx="5328592" cy="5509200"/>
          </a:xfrm>
          <a:prstGeom prst="rect">
            <a:avLst/>
          </a:prstGeom>
          <a:noFill/>
        </p:spPr>
        <p:txBody>
          <a:bodyPr wrap="square" rtlCol="1">
            <a:spAutoFit/>
          </a:bodyPr>
          <a:lstStyle/>
          <a:p>
            <a:r>
              <a:rPr lang="fa-IR" sz="3200" b="1" dirty="0">
                <a:solidFill>
                  <a:schemeClr val="bg1"/>
                </a:solidFill>
                <a:effectLst>
                  <a:glow rad="139700">
                    <a:schemeClr val="accent5">
                      <a:satMod val="175000"/>
                      <a:alpha val="40000"/>
                    </a:schemeClr>
                  </a:glow>
                </a:effectLst>
              </a:rPr>
              <a:t>فناوریهایی که برگزارشگری تاثیر می گذارند وگزارشگری را به گزارشگری الکترونیکی سوق می دهند سه نوع هستند:</a:t>
            </a:r>
          </a:p>
          <a:p>
            <a:r>
              <a:rPr lang="fa-IR" sz="2800" b="1" dirty="0">
                <a:solidFill>
                  <a:schemeClr val="bg1"/>
                </a:solidFill>
                <a:effectLst>
                  <a:glow rad="228600">
                    <a:schemeClr val="accent2">
                      <a:satMod val="175000"/>
                      <a:alpha val="40000"/>
                    </a:schemeClr>
                  </a:glow>
                </a:effectLst>
              </a:rPr>
              <a:t>1)نمایش ثابت اطلاعات </a:t>
            </a:r>
            <a:r>
              <a:rPr lang="fa-IR" sz="2800" b="1" dirty="0">
                <a:solidFill>
                  <a:schemeClr val="bg1"/>
                </a:solidFill>
                <a:effectLst>
                  <a:glow rad="228600">
                    <a:schemeClr val="accent3">
                      <a:satMod val="175000"/>
                      <a:alpha val="40000"/>
                    </a:schemeClr>
                  </a:glow>
                </a:effectLst>
              </a:rPr>
              <a:t>،مانند :لوح فشرده ،کاغذ الکترونیکی و</a:t>
            </a:r>
            <a:r>
              <a:rPr lang="en-US" sz="2800" b="1" dirty="0">
                <a:solidFill>
                  <a:schemeClr val="bg1"/>
                </a:solidFill>
                <a:effectLst>
                  <a:glow rad="228600">
                    <a:schemeClr val="accent3">
                      <a:satMod val="175000"/>
                      <a:alpha val="40000"/>
                    </a:schemeClr>
                  </a:glow>
                </a:effectLst>
              </a:rPr>
              <a:t>html</a:t>
            </a:r>
          </a:p>
          <a:p>
            <a:r>
              <a:rPr lang="en-US" sz="2800" b="1" dirty="0" err="1" smtClean="0">
                <a:solidFill>
                  <a:schemeClr val="bg1"/>
                </a:solidFill>
                <a:effectLst>
                  <a:glow rad="228600">
                    <a:schemeClr val="accent2">
                      <a:satMod val="175000"/>
                      <a:alpha val="40000"/>
                    </a:schemeClr>
                  </a:glow>
                </a:effectLst>
              </a:rPr>
              <a:t>plug_ins</a:t>
            </a:r>
            <a:r>
              <a:rPr lang="en-US" sz="2800" b="1" dirty="0" smtClean="0">
                <a:solidFill>
                  <a:schemeClr val="bg1"/>
                </a:solidFill>
                <a:effectLst>
                  <a:glow rad="228600">
                    <a:schemeClr val="accent2">
                      <a:satMod val="175000"/>
                      <a:alpha val="40000"/>
                    </a:schemeClr>
                  </a:glow>
                </a:effectLst>
              </a:rPr>
              <a:t>(2</a:t>
            </a:r>
            <a:r>
              <a:rPr lang="en-US" sz="2800" b="1" dirty="0" smtClean="0">
                <a:solidFill>
                  <a:schemeClr val="bg1"/>
                </a:solidFill>
                <a:effectLst>
                  <a:glow rad="228600">
                    <a:schemeClr val="accent3">
                      <a:satMod val="175000"/>
                      <a:alpha val="40000"/>
                    </a:schemeClr>
                  </a:glow>
                </a:effectLst>
              </a:rPr>
              <a:t> </a:t>
            </a:r>
            <a:r>
              <a:rPr lang="en-US" sz="2800" b="1" dirty="0">
                <a:solidFill>
                  <a:schemeClr val="bg1"/>
                </a:solidFill>
                <a:effectLst>
                  <a:glow rad="228600">
                    <a:schemeClr val="accent3">
                      <a:satMod val="175000"/>
                      <a:alpha val="40000"/>
                    </a:schemeClr>
                  </a:glow>
                </a:effectLst>
              </a:rPr>
              <a:t>،</a:t>
            </a:r>
            <a:r>
              <a:rPr lang="fa-IR" sz="2800" b="1" dirty="0">
                <a:solidFill>
                  <a:schemeClr val="bg1"/>
                </a:solidFill>
                <a:effectLst>
                  <a:glow rad="228600">
                    <a:schemeClr val="accent3">
                      <a:satMod val="175000"/>
                      <a:alpha val="40000"/>
                    </a:schemeClr>
                  </a:glow>
                </a:effectLst>
              </a:rPr>
              <a:t>چند رسانه ای ها (مانند..................وتصاویر سه بعدی</a:t>
            </a:r>
          </a:p>
          <a:p>
            <a:r>
              <a:rPr lang="fa-IR" sz="2800" b="1" dirty="0">
                <a:solidFill>
                  <a:schemeClr val="bg1"/>
                </a:solidFill>
                <a:effectLst>
                  <a:glow rad="228600">
                    <a:schemeClr val="accent3">
                      <a:satMod val="175000"/>
                      <a:alpha val="40000"/>
                    </a:schemeClr>
                  </a:glow>
                </a:effectLst>
              </a:rPr>
              <a:t>3</a:t>
            </a:r>
            <a:r>
              <a:rPr lang="fa-IR" sz="2800" b="1" dirty="0">
                <a:solidFill>
                  <a:schemeClr val="bg1"/>
                </a:solidFill>
                <a:effectLst>
                  <a:glow rad="228600">
                    <a:schemeClr val="accent2">
                      <a:satMod val="175000"/>
                      <a:alpha val="40000"/>
                    </a:schemeClr>
                  </a:glow>
                </a:effectLst>
              </a:rPr>
              <a:t>)تاثیر وتاثر استفاده کنندگان ومدیریت علمی</a:t>
            </a:r>
            <a:r>
              <a:rPr lang="fa-IR" sz="2800" b="1" dirty="0">
                <a:solidFill>
                  <a:schemeClr val="bg1"/>
                </a:solidFill>
                <a:effectLst>
                  <a:glow rad="228600">
                    <a:schemeClr val="accent3">
                      <a:satMod val="175000"/>
                      <a:alpha val="40000"/>
                    </a:schemeClr>
                  </a:glow>
                </a:effectLst>
              </a:rPr>
              <a:t> مانند :پایگاه داده ها،ابزارها ی جستجو.......نرم افزارهوشمندو.....وزبان گزارشگری مالی</a:t>
            </a:r>
          </a:p>
        </p:txBody>
      </p:sp>
    </p:spTree>
    <p:extLst>
      <p:ext uri="{BB962C8B-B14F-4D97-AF65-F5344CB8AC3E}">
        <p14:creationId xmlns:p14="http://schemas.microsoft.com/office/powerpoint/2010/main" val="9941117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1000"/>
                                        <p:tgtEl>
                                          <p:spTgt spid="5">
                                            <p:txEl>
                                              <p:pRg st="1" end="1"/>
                                            </p:txEl>
                                          </p:spTgt>
                                        </p:tgtEl>
                                      </p:cBhvr>
                                    </p:animEffect>
                                    <p:anim calcmode="lin" valueType="num">
                                      <p:cBhvr>
                                        <p:cTn id="2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1000"/>
                                        <p:tgtEl>
                                          <p:spTgt spid="5">
                                            <p:txEl>
                                              <p:pRg st="3" end="3"/>
                                            </p:txEl>
                                          </p:spTgt>
                                        </p:tgtEl>
                                      </p:cBhvr>
                                    </p:animEffect>
                                    <p:anim calcmode="lin" valueType="num">
                                      <p:cBhvr>
                                        <p:cTn id="3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66" y="11807"/>
            <a:ext cx="9247965" cy="6950272"/>
          </a:xfrm>
          <a:prstGeom prst="rect">
            <a:avLst/>
          </a:prstGeom>
        </p:spPr>
      </p:pic>
      <p:sp>
        <p:nvSpPr>
          <p:cNvPr id="3" name="Cloud Callout 2"/>
          <p:cNvSpPr/>
          <p:nvPr/>
        </p:nvSpPr>
        <p:spPr>
          <a:xfrm>
            <a:off x="251520" y="476672"/>
            <a:ext cx="2304256" cy="2448272"/>
          </a:xfrm>
          <a:prstGeom prst="cloudCallout">
            <a:avLst/>
          </a:prstGeom>
          <a:ln>
            <a:noFill/>
          </a:ln>
          <a:effectLst>
            <a:glow rad="228600">
              <a:schemeClr val="accent1">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rtlCol="1" anchor="ctr">
            <a:prstTxWarp prst="textTriangle">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6">
                      <a:satMod val="175000"/>
                      <a:alpha val="40000"/>
                    </a:schemeClr>
                  </a:glow>
                  <a:outerShdw blurRad="80000" dist="40000" dir="5040000" algn="tl">
                    <a:srgbClr val="000000">
                      <a:alpha val="30000"/>
                    </a:srgbClr>
                  </a:outerShdw>
                  <a:reflection blurRad="6350" stA="60000" endA="900" endPos="60000" dist="60007" dir="5400000" sy="-100000" algn="bl" rotWithShape="0"/>
                </a:effectLst>
              </a:rPr>
              <a:t>زبان گزارشگری مالی توسعه پذیر</a:t>
            </a:r>
          </a:p>
        </p:txBody>
      </p:sp>
      <p:sp>
        <p:nvSpPr>
          <p:cNvPr id="4" name="TextBox 3"/>
          <p:cNvSpPr txBox="1"/>
          <p:nvPr/>
        </p:nvSpPr>
        <p:spPr>
          <a:xfrm>
            <a:off x="2555776" y="908721"/>
            <a:ext cx="6264696" cy="5016758"/>
          </a:xfrm>
          <a:prstGeom prst="rect">
            <a:avLst/>
          </a:prstGeom>
          <a:noFill/>
        </p:spPr>
        <p:txBody>
          <a:bodyPr wrap="square" rtlCol="1">
            <a:spAutoFit/>
          </a:bodyPr>
          <a:lstStyle/>
          <a:p>
            <a:r>
              <a:rPr lang="fa-IR" sz="2000" b="1" dirty="0">
                <a:solidFill>
                  <a:schemeClr val="bg1"/>
                </a:solidFill>
                <a:effectLst>
                  <a:glow rad="63500">
                    <a:schemeClr val="accent6">
                      <a:satMod val="175000"/>
                      <a:alpha val="40000"/>
                    </a:schemeClr>
                  </a:glow>
                </a:effectLst>
              </a:rPr>
              <a:t>این زبان اطلاعات مالی را با روشی استاندارد شده درزمینه تهیه انتشاروتبدیل اطلاعات مالی ارائه می کند. همچنین استقلال ازنوع فناوری سخت ونرم افزاری به کاررفته ،تواناییمبادله اطلاعا ت بین سیستم های رایانه ای درمحیط های گوناگون،تهیه کارآمد صورت های مالی واستخراج کارامد اطلاعات مالی برای اهداف تجزیه وتحلیل ،ازویژگی های برجسته آن به شمارمی رود .زبان دیگری نیز برای اطمینان بخشی درمورد صحت اطلاعا ت مورد مبادله از طریق ایجاد شد که اصلاحا زبان گزارشگری اطمینان بخشی توسعه پذیر ....خوانده میشود.</a:t>
            </a:r>
          </a:p>
          <a:p>
            <a:r>
              <a:rPr lang="fa-IR" sz="2000" b="1" dirty="0">
                <a:solidFill>
                  <a:schemeClr val="bg1"/>
                </a:solidFill>
                <a:effectLst>
                  <a:glow rad="63500">
                    <a:schemeClr val="accent6">
                      <a:satMod val="175000"/>
                      <a:alpha val="40000"/>
                    </a:schemeClr>
                  </a:glow>
                </a:effectLst>
              </a:rPr>
              <a:t>وجود....موسسات ارائه خدمات اطمینان بخشی وتضمین کیفیت را قادر می سازد تا صحت اطلاعات توزیع شده مبتنی بر ..... دراینترنت را تایید وبه کاربران وشرکت ها کمک کنند تا این قبیل اطلاعات مالی اتکا کنند . با وجود تمایل شرکتها برای استفاده از امکانات .....هنوز هم نگرانی زیادی درمورد امنیت اطلاعات مالی درانترنت وجود دارداینترنت مخصوصا وب درمعرض محدودیت ودستکاری است بنابراین موضوع امنیت به منظور فراهم نمودن امکان انتقال الکترونیکی ودرعین حال قابل  اعتماد وقابل اتکا کردن اطلاعات مالی دراینترنت باید مورد توجه واقع شود.</a:t>
            </a:r>
          </a:p>
        </p:txBody>
      </p:sp>
    </p:spTree>
    <p:extLst>
      <p:ext uri="{BB962C8B-B14F-4D97-AF65-F5344CB8AC3E}">
        <p14:creationId xmlns:p14="http://schemas.microsoft.com/office/powerpoint/2010/main" val="1396715993"/>
      </p:ext>
    </p:extLst>
  </p:cSld>
  <p:clrMapOvr>
    <a:masterClrMapping/>
  </p:clrMapOvr>
  <mc:AlternateContent xmlns:mc="http://schemas.openxmlformats.org/markup-compatibility/2006" xmlns:p14="http://schemas.microsoft.com/office/powerpoint/2010/main">
    <mc:Choice Requires="p14">
      <p:transition spd="slow" p14:dur="3900">
        <p14:glitter dir="d"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4">
                                            <p:txEl>
                                              <p:pRg st="0" end="0"/>
                                            </p:txEl>
                                          </p:spTgt>
                                        </p:tgtEl>
                                      </p:cBhvr>
                                    </p:animEffect>
                                    <p:anim calcmode="lin" valueType="num">
                                      <p:cBhvr>
                                        <p:cTn id="25"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4">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4">
                                            <p:txEl>
                                              <p:pRg st="0" end="0"/>
                                            </p:txEl>
                                          </p:spTgt>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4">
                                            <p:txEl>
                                              <p:pRg st="1" end="1"/>
                                            </p:txEl>
                                          </p:spTgt>
                                        </p:tgtEl>
                                      </p:cBhvr>
                                    </p:animEffect>
                                    <p:anim calcmode="lin" valueType="num">
                                      <p:cBhvr>
                                        <p:cTn id="30"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p:tgtEl>
                                          <p:spTgt spid="4">
                                            <p:txEl>
                                              <p:pRg st="1" end="1"/>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9" y="17353"/>
            <a:ext cx="9132411" cy="6856395"/>
          </a:xfrm>
          <a:prstGeom prst="rect">
            <a:avLst/>
          </a:prstGeom>
        </p:spPr>
      </p:pic>
      <p:sp>
        <p:nvSpPr>
          <p:cNvPr id="4" name="TextBox 3"/>
          <p:cNvSpPr txBox="1"/>
          <p:nvPr/>
        </p:nvSpPr>
        <p:spPr>
          <a:xfrm>
            <a:off x="3074916" y="475506"/>
            <a:ext cx="5688632" cy="5940088"/>
          </a:xfrm>
          <a:prstGeom prst="rect">
            <a:avLst/>
          </a:prstGeom>
          <a:noFill/>
        </p:spPr>
        <p:txBody>
          <a:bodyPr wrap="square" rtlCol="1">
            <a:spAutoFit/>
          </a:bodyPr>
          <a:lstStyle/>
          <a:p>
            <a:r>
              <a:rPr lang="fa-IR" sz="2000" b="1" dirty="0">
                <a:solidFill>
                  <a:schemeClr val="bg1"/>
                </a:solidFill>
                <a:effectLst>
                  <a:glow rad="63500">
                    <a:schemeClr val="accent2">
                      <a:satMod val="175000"/>
                      <a:alpha val="40000"/>
                    </a:schemeClr>
                  </a:glow>
                </a:effectLst>
              </a:rPr>
              <a:t>ظهور وب تامین کنندگان اطلاعات راقادر ساخته تا به آسانی وارزانی اسناد الکترونیک را برای کاربران اینترنت منتشر کنند . امروزه همه این واقعیت را پذیرفته ان که وب ،کانال اصلی انتقال اطلاعات ازفردی به فرد دیگر،ازواحد های تجاری به مشتری وازواحد تجاری به واجدتجاری دیگر است .زبان..توسط کنسرسیوم شبکه جهانی درسال1996 به منظور توسعه فناوری وب ایجاد شد تا تبادل کارآمد اطلاعات را دروب امکانپذیر سازد.</a:t>
            </a:r>
          </a:p>
          <a:p>
            <a:r>
              <a:rPr lang="fa-IR" sz="2000" b="1" dirty="0">
                <a:solidFill>
                  <a:schemeClr val="bg1"/>
                </a:solidFill>
                <a:effectLst>
                  <a:glow rad="63500">
                    <a:schemeClr val="accent2">
                      <a:satMod val="175000"/>
                      <a:alpha val="40000"/>
                    </a:schemeClr>
                  </a:glow>
                </a:effectLst>
              </a:rPr>
              <a:t>زبان نشانه ای ..........توان وانعطاف پذیری لازم برای نرم افزارهای کاربردی تحت وب وسایر بسته های نرم افزاری واحد تجاری را افزایش داده تبادل موثر وکارامد راتسهیل کرده و جستجو ها ی مفهوم تری راممکن ساخته است. ازآنجا که .....محتوای اطلاعات راازطریق  کد گذاری اطلاعات باالصاق  برچسب های خاصی ... دراختار کاربر می گذارد کهمحتوا وساختار آنرا شرح می دهد درنتیجه جستجوها می توانند نتایج مربوط تر وصحیح تری ایجاد کنند.</a:t>
            </a:r>
          </a:p>
          <a:p>
            <a:r>
              <a:rPr lang="fa-IR" sz="2000" b="1" dirty="0">
                <a:solidFill>
                  <a:schemeClr val="bg1"/>
                </a:solidFill>
                <a:effectLst>
                  <a:glow rad="63500">
                    <a:schemeClr val="accent2">
                      <a:satMod val="175000"/>
                      <a:alpha val="40000"/>
                    </a:schemeClr>
                  </a:glow>
                </a:effectLst>
              </a:rPr>
              <a:t>علاوه براین کاربر میتواند داده ها را به اشکال مختلف بااستفاده اراطلاعات مربوط به ساختار آنها در....مشاهده کنند بالاخره ...استانداردی باز وسیستم مستقلی است که شیوه جامعی را برای قالب بندی وارائه داده ها ایجاد  می کند.</a:t>
            </a:r>
          </a:p>
        </p:txBody>
      </p:sp>
      <p:sp>
        <p:nvSpPr>
          <p:cNvPr id="5" name="Pentagon 4"/>
          <p:cNvSpPr/>
          <p:nvPr/>
        </p:nvSpPr>
        <p:spPr>
          <a:xfrm>
            <a:off x="251520" y="1844824"/>
            <a:ext cx="2736304" cy="3456384"/>
          </a:xfrm>
          <a:prstGeom prst="homePlate">
            <a:avLst/>
          </a:prstGeom>
          <a:solidFill>
            <a:srgbClr val="C00000"/>
          </a:solidFill>
          <a:ln>
            <a:noFill/>
          </a:ln>
          <a:effectLst>
            <a:glow rad="228600">
              <a:schemeClr val="bg1">
                <a:alpha val="40000"/>
              </a:schemeClr>
            </a:glow>
            <a:outerShdw blurRad="44450" dist="27940" dir="5400000" algn="ctr">
              <a:srgbClr val="000000">
                <a:alpha val="32000"/>
              </a:srgbClr>
            </a:outerShdw>
            <a:reflection blurRad="6350" stA="50000" endA="275" endPos="40000" dist="101600" dir="5400000" sy="-100000" algn="bl" rotWithShape="0"/>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a:r>
              <a:rPr lang="fa-IR" sz="2000" b="1" dirty="0">
                <a:effectLst>
                  <a:glow rad="228600">
                    <a:schemeClr val="bg1">
                      <a:alpha val="40000"/>
                    </a:schemeClr>
                  </a:glow>
                  <a:reflection blurRad="6350" stA="60000" endA="900" endPos="60000" dist="60007" dir="5400000" sy="-100000" algn="bl" rotWithShape="0"/>
                </a:effectLst>
              </a:rPr>
              <a:t>الگوهای جدید برای گزارشگری مالی دراینترنت</a:t>
            </a:r>
          </a:p>
          <a:p>
            <a:pPr algn="ctr"/>
            <a:r>
              <a:rPr lang="fa-IR" sz="2000" b="1" dirty="0">
                <a:effectLst>
                  <a:glow rad="228600">
                    <a:schemeClr val="bg1">
                      <a:alpha val="40000"/>
                    </a:schemeClr>
                  </a:glow>
                  <a:reflection blurRad="6350" stA="60000" endA="900" endPos="60000" dist="60007" dir="5400000" sy="-100000" algn="bl" rotWithShape="0"/>
                </a:effectLst>
              </a:rPr>
              <a:t>زبان نشانه ای توسعه پذیر.....تکامل اسناد الکترونیکی دراینترنت</a:t>
            </a:r>
          </a:p>
        </p:txBody>
      </p:sp>
    </p:spTree>
    <p:extLst>
      <p:ext uri="{BB962C8B-B14F-4D97-AF65-F5344CB8AC3E}">
        <p14:creationId xmlns:p14="http://schemas.microsoft.com/office/powerpoint/2010/main" val="24790632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heel(4)">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4)">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4)">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0" y="1"/>
            <a:ext cx="9112959" cy="6858000"/>
          </a:xfrm>
          <a:prstGeom prst="rect">
            <a:avLst/>
          </a:prstGeom>
        </p:spPr>
      </p:pic>
      <p:sp>
        <p:nvSpPr>
          <p:cNvPr id="3" name="TextBox 2"/>
          <p:cNvSpPr txBox="1"/>
          <p:nvPr/>
        </p:nvSpPr>
        <p:spPr>
          <a:xfrm>
            <a:off x="827584" y="2708920"/>
            <a:ext cx="7272808" cy="3108543"/>
          </a:xfrm>
          <a:prstGeom prst="rect">
            <a:avLst/>
          </a:prstGeom>
          <a:noFill/>
        </p:spPr>
        <p:txBody>
          <a:bodyPr wrap="square" rtlCol="1">
            <a:spAutoFit/>
          </a:bodyPr>
          <a:lstStyle/>
          <a:p>
            <a:r>
              <a:rPr lang="fa-IR" sz="2800" b="1" dirty="0">
                <a:solidFill>
                  <a:schemeClr val="tx1">
                    <a:lumMod val="95000"/>
                  </a:schemeClr>
                </a:solidFill>
                <a:effectLst>
                  <a:glow rad="139700">
                    <a:schemeClr val="accent4">
                      <a:lumMod val="50000"/>
                      <a:alpha val="40000"/>
                    </a:schemeClr>
                  </a:glow>
                </a:effectLst>
              </a:rPr>
              <a:t>زبان....درواقع اقتباس حرفه مالی از....برای گزارشگری مالی است .در...به تمام داده های مالی برچسب هایی زده می شود که آنها رابه عنوان دارایی بدهی سرمایه سود وزیان و...ازهم متمایز می سازد بنابراین کاربران می توانند به اسانی داده ها را همراه با برچسب هایی مثل وجون نقد استخراج یا تغییر شکل دهند وبه کمک نرم افزارهای کاربردی تحلیلی تجزیه وتحلیل کنن</a:t>
            </a:r>
          </a:p>
        </p:txBody>
      </p:sp>
      <p:sp>
        <p:nvSpPr>
          <p:cNvPr id="5" name="Oval 4"/>
          <p:cNvSpPr/>
          <p:nvPr/>
        </p:nvSpPr>
        <p:spPr>
          <a:xfrm>
            <a:off x="2267744" y="1"/>
            <a:ext cx="3312368" cy="2276871"/>
          </a:xfrm>
          <a:prstGeom prst="ellipse">
            <a:avLst/>
          </a:prstGeom>
          <a:solidFill>
            <a:schemeClr val="accent3">
              <a:lumMod val="60000"/>
              <a:lumOff val="40000"/>
            </a:schemeClr>
          </a:solidFill>
          <a:ln>
            <a:solidFill>
              <a:srgbClr val="FF0000"/>
            </a:solidFill>
          </a:ln>
          <a:effectLst>
            <a:glow rad="228600">
              <a:schemeClr val="accent4">
                <a:satMod val="175000"/>
                <a:alpha val="40000"/>
              </a:schemeClr>
            </a:glow>
            <a:outerShdw blurRad="225425" dist="50800" dir="5220000" algn="ctr">
              <a:srgbClr val="000000">
                <a:alpha val="33000"/>
              </a:srgbClr>
            </a:outerShdw>
            <a:reflection blurRad="6350" stA="50000" endA="300" endPos="55500" dist="1016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rtlCol="1" anchor="ctr">
            <a:prstTxWarp prst="textCanUp">
              <a:avLst/>
            </a:prstTxWarp>
          </a:bodyPr>
          <a:lstStyle/>
          <a:p>
            <a:pPr algn="ctr"/>
            <a:r>
              <a:rPr lang="fa-IR" b="1" dirty="0">
                <a:solidFill>
                  <a:schemeClr val="bg1"/>
                </a:solidFill>
                <a:effectLst>
                  <a:glow rad="101600">
                    <a:schemeClr val="accent2">
                      <a:satMod val="175000"/>
                      <a:alpha val="40000"/>
                    </a:schemeClr>
                  </a:glow>
                </a:effectLst>
              </a:rPr>
              <a:t>یک روش استاندارد برای تهیه وتبادل اطلاعات مالی</a:t>
            </a:r>
          </a:p>
        </p:txBody>
      </p:sp>
    </p:spTree>
    <p:extLst>
      <p:ext uri="{BB962C8B-B14F-4D97-AF65-F5344CB8AC3E}">
        <p14:creationId xmlns:p14="http://schemas.microsoft.com/office/powerpoint/2010/main" val="1281764626"/>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fltVal val="0"/>
                                          </p:val>
                                        </p:tav>
                                        <p:tav tm="100000">
                                          <p:val>
                                            <p:strVal val="#ppt_w"/>
                                          </p:val>
                                        </p:tav>
                                      </p:tavLst>
                                    </p:anim>
                                    <p:anim calcmode="lin" valueType="num">
                                      <p:cBhvr>
                                        <p:cTn id="8" dur="1000" fill="hold"/>
                                        <p:tgtEl>
                                          <p:spTgt spid="5">
                                            <p:bg/>
                                          </p:spTgt>
                                        </p:tgtEl>
                                        <p:attrNameLst>
                                          <p:attrName>ppt_h</p:attrName>
                                        </p:attrNameLst>
                                      </p:cBhvr>
                                      <p:tavLst>
                                        <p:tav tm="0">
                                          <p:val>
                                            <p:fltVal val="0"/>
                                          </p:val>
                                        </p:tav>
                                        <p:tav tm="100000">
                                          <p:val>
                                            <p:strVal val="#ppt_h"/>
                                          </p:val>
                                        </p:tav>
                                      </p:tavLst>
                                    </p:anim>
                                    <p:anim calcmode="lin" valueType="num">
                                      <p:cBhvr>
                                        <p:cTn id="9" dur="1000" fill="hold"/>
                                        <p:tgtEl>
                                          <p:spTgt spid="5">
                                            <p:bg/>
                                          </p:spTgt>
                                        </p:tgtEl>
                                        <p:attrNameLst>
                                          <p:attrName>style.rotation</p:attrName>
                                        </p:attrNameLst>
                                      </p:cBhvr>
                                      <p:tavLst>
                                        <p:tav tm="0">
                                          <p:val>
                                            <p:fltVal val="90"/>
                                          </p:val>
                                        </p:tav>
                                        <p:tav tm="100000">
                                          <p:val>
                                            <p:fltVal val="0"/>
                                          </p:val>
                                        </p:tav>
                                      </p:tavLst>
                                    </p:anim>
                                    <p:animEffect transition="in" filter="fade">
                                      <p:cBhvr>
                                        <p:cTn id="10" dur="1000"/>
                                        <p:tgtEl>
                                          <p:spTgt spid="5">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59184"/>
          </a:xfrm>
          <a:prstGeom prst="rect">
            <a:avLst/>
          </a:prstGeom>
        </p:spPr>
      </p:pic>
      <p:sp>
        <p:nvSpPr>
          <p:cNvPr id="3" name="Cloud Callout 2"/>
          <p:cNvSpPr/>
          <p:nvPr/>
        </p:nvSpPr>
        <p:spPr>
          <a:xfrm>
            <a:off x="0" y="0"/>
            <a:ext cx="2915816" cy="2406372"/>
          </a:xfrm>
          <a:prstGeom prst="cloudCallout">
            <a:avLst/>
          </a:prstGeom>
          <a:gradFill flip="none" rotWithShape="1">
            <a:gsLst>
              <a:gs pos="0">
                <a:srgbClr val="00CC66">
                  <a:shade val="30000"/>
                  <a:satMod val="115000"/>
                </a:srgbClr>
              </a:gs>
              <a:gs pos="50000">
                <a:srgbClr val="00CC66">
                  <a:shade val="67500"/>
                  <a:satMod val="115000"/>
                </a:srgbClr>
              </a:gs>
              <a:gs pos="100000">
                <a:srgbClr val="00CC66">
                  <a:shade val="100000"/>
                  <a:satMod val="115000"/>
                </a:srgbClr>
              </a:gs>
            </a:gsLst>
            <a:lin ang="0" scaled="1"/>
            <a:tileRect/>
          </a:gra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4"/>
          </a:lnRef>
          <a:fillRef idx="3">
            <a:schemeClr val="accent4"/>
          </a:fillRef>
          <a:effectRef idx="2">
            <a:schemeClr val="accent4"/>
          </a:effectRef>
          <a:fontRef idx="minor">
            <a:schemeClr val="lt1"/>
          </a:fontRef>
        </p:style>
        <p:txBody>
          <a:bodyPr rtlCol="1" anchor="ctr">
            <a:prstTxWarp prst="textDoubleWave1">
              <a:avLst/>
            </a:prstTxWarp>
          </a:bodyPr>
          <a:lstStyle/>
          <a:p>
            <a:pPr algn="ctr"/>
            <a:r>
              <a:rPr lang="fa-IR" dirty="0"/>
              <a:t>حسابداری تحت وب کارکردها ومزایای ان</a:t>
            </a:r>
          </a:p>
        </p:txBody>
      </p:sp>
      <p:sp>
        <p:nvSpPr>
          <p:cNvPr id="4" name="TextBox 3"/>
          <p:cNvSpPr txBox="1"/>
          <p:nvPr/>
        </p:nvSpPr>
        <p:spPr>
          <a:xfrm>
            <a:off x="2627784" y="836712"/>
            <a:ext cx="6120680" cy="5262979"/>
          </a:xfrm>
          <a:prstGeom prst="rect">
            <a:avLst/>
          </a:prstGeom>
          <a:noFill/>
        </p:spPr>
        <p:txBody>
          <a:bodyPr wrap="square" rtlCol="1">
            <a:spAutoFit/>
          </a:bodyPr>
          <a:lstStyle/>
          <a:p>
            <a:r>
              <a:rPr lang="fa-IR" sz="2400" b="1" dirty="0">
                <a:solidFill>
                  <a:schemeClr val="bg1">
                    <a:lumMod val="95000"/>
                    <a:lumOff val="5000"/>
                  </a:schemeClr>
                </a:solidFill>
                <a:effectLst>
                  <a:glow rad="63500">
                    <a:schemeClr val="accent4">
                      <a:satMod val="175000"/>
                      <a:alpha val="40000"/>
                    </a:schemeClr>
                  </a:glow>
                </a:effectLst>
              </a:rPr>
              <a:t>معنای لغوی ...عبارت است ازتارعنکبوت اما درحوزه دانش رایانه این کلمه به صفحات گسترده اینترنتی ....اشاره دراد . حسابداری تحت وب1 نیز به معنای اخیر این کلمه اشاره دارد. زمانی که سیستم اطلاعات حسابداری شرکت ازطریق اینترنت دردسترس استفاده کنندگان اطلاعات قرارگیرد یعنی به جای یک شبکه داخلی کامپیوتری ....یایک کامپیوتر شخصی ....که محدودیت های زمانی ومکانی خاص خود را دارند ،اطلاعات به وسیله صفحات گسترده وب دراختیار استفاده کنندگان قرارمی گیرد به آن حسابداری تحت وب می گویند . به بیان ساده حسابداری تحت وب عبارت است از سیستم اطلاعات حسابداری که از"شبکه جهانی "ودرمعنای دقیق تر از"صفحات گسترده جهانی "که به اختصار "وب" خوانده می شود جهت جمع آوری انتقال وگزارش اطلاعا ت مالی استفاده کند.</a:t>
            </a:r>
          </a:p>
        </p:txBody>
      </p:sp>
    </p:spTree>
    <p:extLst>
      <p:ext uri="{BB962C8B-B14F-4D97-AF65-F5344CB8AC3E}">
        <p14:creationId xmlns:p14="http://schemas.microsoft.com/office/powerpoint/2010/main" val="35527279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80">
                                          <p:stCondLst>
                                            <p:cond delay="0"/>
                                          </p:stCondLst>
                                        </p:cTn>
                                        <p:tgtEl>
                                          <p:spTgt spid="3">
                                            <p:bg/>
                                          </p:spTgt>
                                        </p:tgtEl>
                                      </p:cBhvr>
                                    </p:animEffect>
                                    <p:anim calcmode="lin" valueType="num">
                                      <p:cBhvr>
                                        <p:cTn id="8"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bg/>
                                          </p:spTgt>
                                        </p:tgtEl>
                                      </p:cBhvr>
                                      <p:to x="100000" y="60000"/>
                                    </p:animScale>
                                    <p:animScale>
                                      <p:cBhvr>
                                        <p:cTn id="14" dur="166" decel="50000">
                                          <p:stCondLst>
                                            <p:cond delay="676"/>
                                          </p:stCondLst>
                                        </p:cTn>
                                        <p:tgtEl>
                                          <p:spTgt spid="3">
                                            <p:bg/>
                                          </p:spTgt>
                                        </p:tgtEl>
                                      </p:cBhvr>
                                      <p:to x="100000" y="100000"/>
                                    </p:animScale>
                                    <p:animScale>
                                      <p:cBhvr>
                                        <p:cTn id="15" dur="26">
                                          <p:stCondLst>
                                            <p:cond delay="1312"/>
                                          </p:stCondLst>
                                        </p:cTn>
                                        <p:tgtEl>
                                          <p:spTgt spid="3">
                                            <p:bg/>
                                          </p:spTgt>
                                        </p:tgtEl>
                                      </p:cBhvr>
                                      <p:to x="100000" y="80000"/>
                                    </p:animScale>
                                    <p:animScale>
                                      <p:cBhvr>
                                        <p:cTn id="16" dur="166" decel="50000">
                                          <p:stCondLst>
                                            <p:cond delay="1338"/>
                                          </p:stCondLst>
                                        </p:cTn>
                                        <p:tgtEl>
                                          <p:spTgt spid="3">
                                            <p:bg/>
                                          </p:spTgt>
                                        </p:tgtEl>
                                      </p:cBhvr>
                                      <p:to x="100000" y="100000"/>
                                    </p:animScale>
                                    <p:animScale>
                                      <p:cBhvr>
                                        <p:cTn id="17" dur="26">
                                          <p:stCondLst>
                                            <p:cond delay="1642"/>
                                          </p:stCondLst>
                                        </p:cTn>
                                        <p:tgtEl>
                                          <p:spTgt spid="3">
                                            <p:bg/>
                                          </p:spTgt>
                                        </p:tgtEl>
                                      </p:cBhvr>
                                      <p:to x="100000" y="90000"/>
                                    </p:animScale>
                                    <p:animScale>
                                      <p:cBhvr>
                                        <p:cTn id="18" dur="166" decel="50000">
                                          <p:stCondLst>
                                            <p:cond delay="1668"/>
                                          </p:stCondLst>
                                        </p:cTn>
                                        <p:tgtEl>
                                          <p:spTgt spid="3">
                                            <p:bg/>
                                          </p:spTgt>
                                        </p:tgtEl>
                                      </p:cBhvr>
                                      <p:to x="100000" y="100000"/>
                                    </p:animScale>
                                    <p:animScale>
                                      <p:cBhvr>
                                        <p:cTn id="19" dur="26">
                                          <p:stCondLst>
                                            <p:cond delay="1808"/>
                                          </p:stCondLst>
                                        </p:cTn>
                                        <p:tgtEl>
                                          <p:spTgt spid="3">
                                            <p:bg/>
                                          </p:spTgt>
                                        </p:tgtEl>
                                      </p:cBhvr>
                                      <p:to x="100000" y="95000"/>
                                    </p:animScale>
                                    <p:animScale>
                                      <p:cBhvr>
                                        <p:cTn id="20" dur="166" decel="50000">
                                          <p:stCondLst>
                                            <p:cond delay="1834"/>
                                          </p:stCondLst>
                                        </p:cTn>
                                        <p:tgtEl>
                                          <p:spTgt spid="3">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5" presetClass="exit" presetSubtype="0" fill="hold" nodeType="clickEffect">
                                  <p:stCondLst>
                                    <p:cond delay="0"/>
                                  </p:stCondLst>
                                  <p:childTnLst>
                                    <p:animEffect transition="out" filter="fade">
                                      <p:cBhvr>
                                        <p:cTn id="42" dur="1000" accel="50000">
                                          <p:stCondLst>
                                            <p:cond delay="0"/>
                                          </p:stCondLst>
                                        </p:cTn>
                                        <p:tgtEl>
                                          <p:spTgt spid="4">
                                            <p:txEl>
                                              <p:pRg st="0" end="0"/>
                                            </p:txEl>
                                          </p:spTgt>
                                        </p:tgtEl>
                                      </p:cBhvr>
                                    </p:animEffect>
                                    <p:anim calcmode="lin" valueType="num">
                                      <p:cBhvr>
                                        <p:cTn id="43" dur="500" accel="50000">
                                          <p:stCondLst>
                                            <p:cond delay="0"/>
                                          </p:stCondLst>
                                        </p:cTn>
                                        <p:tgtEl>
                                          <p:spTgt spid="4">
                                            <p:txEl>
                                              <p:pRg st="0" end="0"/>
                                            </p:txEl>
                                          </p:spTgt>
                                        </p:tgtEl>
                                        <p:attrNameLst>
                                          <p:attrName>ppt_y</p:attrName>
                                        </p:attrNameLst>
                                      </p:cBhvr>
                                      <p:tavLst>
                                        <p:tav tm="0">
                                          <p:val>
                                            <p:strVal val="ppt_y"/>
                                          </p:val>
                                        </p:tav>
                                        <p:tav tm="100000">
                                          <p:val>
                                            <p:strVal val="ppt_y+.1"/>
                                          </p:val>
                                        </p:tav>
                                      </p:tavLst>
                                    </p:anim>
                                    <p:anim calcmode="lin" valueType="num">
                                      <p:cBhvr>
                                        <p:cTn id="44" dur="500" decel="50000">
                                          <p:stCondLst>
                                            <p:cond delay="500"/>
                                          </p:stCondLst>
                                        </p:cTn>
                                        <p:tgtEl>
                                          <p:spTgt spid="4">
                                            <p:txEl>
                                              <p:pRg st="0" end="0"/>
                                            </p:txEl>
                                          </p:spTgt>
                                        </p:tgtEl>
                                        <p:attrNameLst>
                                          <p:attrName>ppt_y</p:attrName>
                                        </p:attrNameLst>
                                      </p:cBhvr>
                                      <p:tavLst>
                                        <p:tav tm="0">
                                          <p:val>
                                            <p:strVal val="ppt_y"/>
                                          </p:val>
                                        </p:tav>
                                        <p:tav tm="100000">
                                          <p:val>
                                            <p:strVal val="ppt_y-.1"/>
                                          </p:val>
                                        </p:tav>
                                      </p:tavLst>
                                    </p:anim>
                                    <p:anim calcmode="lin" valueType="num">
                                      <p:cBhvr>
                                        <p:cTn id="45" dur="500" accel="50000">
                                          <p:stCondLst>
                                            <p:cond delay="500"/>
                                          </p:stCondLst>
                                        </p:cTn>
                                        <p:tgtEl>
                                          <p:spTgt spid="4">
                                            <p:txEl>
                                              <p:pRg st="0" end="0"/>
                                            </p:txEl>
                                          </p:spTgt>
                                        </p:tgtEl>
                                        <p:attrNameLst>
                                          <p:attrName>ppt_x</p:attrName>
                                        </p:attrNameLst>
                                      </p:cBhvr>
                                      <p:tavLst>
                                        <p:tav tm="0">
                                          <p:val>
                                            <p:strVal val="ppt_x"/>
                                          </p:val>
                                        </p:tav>
                                        <p:tav tm="100000">
                                          <p:val>
                                            <p:strVal val="ppt_x+.4"/>
                                          </p:val>
                                        </p:tav>
                                      </p:tavLst>
                                    </p:anim>
                                    <p:anim calcmode="lin" valueType="num">
                                      <p:cBhvr>
                                        <p:cTn id="46" dur="1000"/>
                                        <p:tgtEl>
                                          <p:spTgt spid="4">
                                            <p:txEl>
                                              <p:pRg st="0" end="0"/>
                                            </p:txEl>
                                          </p:spTgt>
                                        </p:tgtEl>
                                        <p:attrNameLst>
                                          <p:attrName>ppt_h</p:attrName>
                                        </p:attrNameLst>
                                      </p:cBhvr>
                                      <p:tavLst>
                                        <p:tav tm="0">
                                          <p:val>
                                            <p:strVal val="ppt_h"/>
                                          </p:val>
                                        </p:tav>
                                        <p:tav tm="100000">
                                          <p:val>
                                            <p:strVal val="ppt_h"/>
                                          </p:val>
                                        </p:tav>
                                      </p:tavLst>
                                    </p:anim>
                                    <p:anim calcmode="lin" valueType="num">
                                      <p:cBhvr>
                                        <p:cTn id="47" dur="500" accel="50000">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48" dur="500" decel="50000">
                                          <p:stCondLst>
                                            <p:cond delay="50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49" dur="500" accel="50000">
                                          <p:stCondLst>
                                            <p:cond delay="500"/>
                                          </p:stCondLst>
                                        </p:cTn>
                                        <p:tgtEl>
                                          <p:spTgt spid="4">
                                            <p:txEl>
                                              <p:pRg st="0" end="0"/>
                                            </p:txEl>
                                          </p:spTgt>
                                        </p:tgtEl>
                                        <p:attrNameLst>
                                          <p:attrName>style.rotation</p:attrName>
                                        </p:attrNameLst>
                                      </p:cBhvr>
                                      <p:tavLst>
                                        <p:tav tm="0">
                                          <p:val>
                                            <p:fltVal val="0"/>
                                          </p:val>
                                        </p:tav>
                                        <p:tav tm="100000">
                                          <p:val>
                                            <p:fltVal val="-90"/>
                                          </p:val>
                                        </p:tav>
                                      </p:tavLst>
                                    </p:anim>
                                    <p:set>
                                      <p:cBhvr>
                                        <p:cTn id="50"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lowchart: Multidocument 4"/>
          <p:cNvSpPr/>
          <p:nvPr/>
        </p:nvSpPr>
        <p:spPr>
          <a:xfrm>
            <a:off x="6156176" y="188640"/>
            <a:ext cx="2736304" cy="1368152"/>
          </a:xfrm>
          <a:prstGeom prst="flowChartMultidocument">
            <a:avLst/>
          </a:prstGeom>
          <a:effectLst>
            <a:glow rad="228600">
              <a:schemeClr val="accent3">
                <a:satMod val="175000"/>
                <a:alpha val="40000"/>
              </a:schemeClr>
            </a:glow>
            <a:reflection blurRad="6350" stA="50000" endA="300" endPos="55500" dist="101600" dir="5400000" sy="-100000" algn="bl" rotWithShape="0"/>
          </a:effectLst>
        </p:spPr>
        <p:style>
          <a:lnRef idx="2">
            <a:schemeClr val="accent1">
              <a:shade val="50000"/>
            </a:schemeClr>
          </a:lnRef>
          <a:fillRef idx="1002">
            <a:schemeClr val="lt2"/>
          </a:fillRef>
          <a:effectRef idx="0">
            <a:schemeClr val="accent1"/>
          </a:effectRef>
          <a:fontRef idx="minor">
            <a:schemeClr val="lt1"/>
          </a:fontRef>
        </p:style>
        <p:txBody>
          <a:bodyPr rtlCol="1" anchor="ctr">
            <a:prstTxWarp prst="textWave2">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smtClean="0">
                <a:ln w="50800"/>
                <a:solidFill>
                  <a:schemeClr val="bg1">
                    <a:shade val="50000"/>
                  </a:schemeClr>
                </a:solidFill>
                <a:effectLst>
                  <a:glow rad="228600">
                    <a:schemeClr val="accent5">
                      <a:satMod val="175000"/>
                      <a:alpha val="40000"/>
                    </a:schemeClr>
                  </a:glow>
                  <a:reflection blurRad="6350" stA="60000" endA="900" endPos="60000" dist="60007" dir="5400000" sy="-100000" algn="bl" rotWithShape="0"/>
                </a:effectLst>
              </a:rPr>
              <a:t>موضوع:</a:t>
            </a:r>
            <a:endParaRPr lang="fa-IR" b="1" dirty="0">
              <a:ln w="50800"/>
              <a:solidFill>
                <a:schemeClr val="bg1">
                  <a:shade val="50000"/>
                </a:schemeClr>
              </a:solidFill>
              <a:effectLst>
                <a:glow rad="228600">
                  <a:schemeClr val="accent5">
                    <a:satMod val="175000"/>
                    <a:alpha val="40000"/>
                  </a:schemeClr>
                </a:glow>
                <a:reflection blurRad="6350" stA="60000" endA="900" endPos="60000" dist="60007" dir="5400000" sy="-100000" algn="bl" rotWithShape="0"/>
              </a:effectLst>
            </a:endParaRPr>
          </a:p>
        </p:txBody>
      </p:sp>
      <p:sp>
        <p:nvSpPr>
          <p:cNvPr id="6" name="Flowchart: Multidocument 5"/>
          <p:cNvSpPr/>
          <p:nvPr/>
        </p:nvSpPr>
        <p:spPr>
          <a:xfrm>
            <a:off x="5148064" y="1772816"/>
            <a:ext cx="2664296" cy="1296144"/>
          </a:xfrm>
          <a:prstGeom prst="flowChartMultidocument">
            <a:avLst/>
          </a:prstGeom>
          <a:effectLst>
            <a:glow rad="228600">
              <a:schemeClr val="tx1">
                <a:lumMod val="95000"/>
                <a:alpha val="40000"/>
              </a:schemeClr>
            </a:glow>
          </a:effectLst>
        </p:spPr>
        <p:style>
          <a:lnRef idx="2">
            <a:schemeClr val="accent1">
              <a:shade val="50000"/>
            </a:schemeClr>
          </a:lnRef>
          <a:fillRef idx="1002">
            <a:schemeClr val="lt2"/>
          </a:fillRef>
          <a:effectRef idx="0">
            <a:schemeClr val="accent1"/>
          </a:effectRef>
          <a:fontRef idx="minor">
            <a:schemeClr val="lt1"/>
          </a:fontRef>
        </p:style>
        <p:txBody>
          <a:bodyPr rtlCol="1" anchor="ctr">
            <a:prstTxWarp prst="textInflateBottom">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smtClean="0">
                <a:ln w="50800"/>
                <a:solidFill>
                  <a:schemeClr val="bg1">
                    <a:shade val="50000"/>
                  </a:schemeClr>
                </a:solidFill>
                <a:effectLst>
                  <a:glow rad="228600">
                    <a:schemeClr val="accent3">
                      <a:satMod val="175000"/>
                      <a:alpha val="40000"/>
                    </a:schemeClr>
                  </a:glow>
                  <a:reflection blurRad="6350" stA="60000" endA="900" endPos="60000" dist="60007" dir="5400000" sy="-100000" algn="bl" rotWithShape="0"/>
                </a:effectLst>
              </a:rPr>
              <a:t>گزارشگری حسابداری تحت وب</a:t>
            </a:r>
            <a:endParaRPr lang="fa-IR" b="1" dirty="0">
              <a:ln w="50800"/>
              <a:solidFill>
                <a:schemeClr val="bg1">
                  <a:shade val="50000"/>
                </a:schemeClr>
              </a:solidFill>
              <a:effectLst>
                <a:glow rad="228600">
                  <a:schemeClr val="accent3">
                    <a:satMod val="175000"/>
                    <a:alpha val="40000"/>
                  </a:schemeClr>
                </a:glow>
                <a:reflection blurRad="6350" stA="60000" endA="900" endPos="60000" dist="60007" dir="5400000" sy="-100000" algn="bl" rotWithShape="0"/>
              </a:effectLst>
            </a:endParaRPr>
          </a:p>
        </p:txBody>
      </p:sp>
      <p:sp>
        <p:nvSpPr>
          <p:cNvPr id="7" name="Flowchart: Multidocument 6"/>
          <p:cNvSpPr/>
          <p:nvPr/>
        </p:nvSpPr>
        <p:spPr>
          <a:xfrm>
            <a:off x="3059832" y="3284984"/>
            <a:ext cx="3528392" cy="1512168"/>
          </a:xfrm>
          <a:prstGeom prst="flowChartMultidocument">
            <a:avLst/>
          </a:prstGeom>
          <a:effectLst>
            <a:glow rad="228600">
              <a:schemeClr val="accent3">
                <a:satMod val="175000"/>
                <a:alpha val="40000"/>
              </a:schemeClr>
            </a:glow>
          </a:effectLst>
        </p:spPr>
        <p:style>
          <a:lnRef idx="2">
            <a:schemeClr val="accent1">
              <a:shade val="50000"/>
            </a:schemeClr>
          </a:lnRef>
          <a:fillRef idx="1002">
            <a:schemeClr val="lt2"/>
          </a:fillRef>
          <a:effectRef idx="0">
            <a:schemeClr val="accent1"/>
          </a:effectRef>
          <a:fontRef idx="minor">
            <a:schemeClr val="lt1"/>
          </a:fontRef>
        </p:style>
        <p:txBody>
          <a:bodyPr rtlCol="1" anchor="ctr">
            <a:prstTxWarp prst="textWave2">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smtClean="0">
                <a:ln w="50800"/>
                <a:solidFill>
                  <a:schemeClr val="bg1">
                    <a:shade val="50000"/>
                  </a:schemeClr>
                </a:solidFill>
                <a:effectLst>
                  <a:glow rad="228600">
                    <a:schemeClr val="accent5">
                      <a:satMod val="175000"/>
                      <a:alpha val="40000"/>
                    </a:schemeClr>
                  </a:glow>
                  <a:reflection blurRad="6350" stA="60000" endA="900" endPos="60000" dist="60007" dir="5400000" sy="-100000" algn="bl" rotWithShape="0"/>
                </a:effectLst>
              </a:rPr>
              <a:t>محققان:</a:t>
            </a:r>
            <a:endParaRPr lang="fa-IR" b="1" dirty="0">
              <a:ln w="50800"/>
              <a:solidFill>
                <a:schemeClr val="bg1">
                  <a:shade val="50000"/>
                </a:schemeClr>
              </a:solidFill>
              <a:effectLst>
                <a:glow rad="228600">
                  <a:schemeClr val="accent5">
                    <a:satMod val="175000"/>
                    <a:alpha val="40000"/>
                  </a:schemeClr>
                </a:glow>
                <a:reflection blurRad="6350" stA="60000" endA="900" endPos="60000" dist="60007" dir="5400000" sy="-100000" algn="bl" rotWithShape="0"/>
              </a:effectLst>
            </a:endParaRPr>
          </a:p>
        </p:txBody>
      </p:sp>
      <p:sp>
        <p:nvSpPr>
          <p:cNvPr id="8" name="Flowchart: Multidocument 7"/>
          <p:cNvSpPr/>
          <p:nvPr/>
        </p:nvSpPr>
        <p:spPr>
          <a:xfrm>
            <a:off x="323528" y="5157192"/>
            <a:ext cx="3888432" cy="1584176"/>
          </a:xfrm>
          <a:prstGeom prst="flowChartMultidocument">
            <a:avLst/>
          </a:prstGeom>
          <a:effectLst>
            <a:glow rad="228600">
              <a:schemeClr val="tx1">
                <a:alpha val="40000"/>
              </a:schemeClr>
            </a:glow>
          </a:effectLst>
        </p:spPr>
        <p:style>
          <a:lnRef idx="2">
            <a:schemeClr val="accent1">
              <a:shade val="50000"/>
            </a:schemeClr>
          </a:lnRef>
          <a:fillRef idx="1002">
            <a:schemeClr val="lt2"/>
          </a:fillRef>
          <a:effectRef idx="0">
            <a:schemeClr val="accent1"/>
          </a:effectRef>
          <a:fontRef idx="minor">
            <a:schemeClr val="lt1"/>
          </a:fontRef>
        </p:style>
        <p:txBody>
          <a:bodyPr rtlCol="1" anchor="ctr">
            <a:prstTxWarp prst="textInflateBottom">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smtClean="0">
                <a:ln w="50800"/>
                <a:solidFill>
                  <a:schemeClr val="bg1">
                    <a:shade val="50000"/>
                  </a:schemeClr>
                </a:solidFill>
                <a:effectLst>
                  <a:glow rad="228600">
                    <a:schemeClr val="accent3">
                      <a:satMod val="175000"/>
                      <a:alpha val="40000"/>
                    </a:schemeClr>
                  </a:glow>
                  <a:reflection blurRad="6350" stA="60000" endA="900" endPos="60000" dist="60007" dir="5400000" sy="-100000" algn="bl" rotWithShape="0"/>
                </a:effectLst>
              </a:rPr>
              <a:t>زهرا بخشیان بهبود-زهرا خردستان-یاسمن جیحونی</a:t>
            </a:r>
            <a:endParaRPr lang="fa-IR" b="1" dirty="0">
              <a:ln w="50800"/>
              <a:solidFill>
                <a:schemeClr val="bg1">
                  <a:shade val="50000"/>
                </a:schemeClr>
              </a:solidFill>
              <a:effectLst>
                <a:glow rad="228600">
                  <a:schemeClr val="accent3">
                    <a:satMod val="175000"/>
                    <a:alpha val="40000"/>
                  </a:schemeClr>
                </a:glow>
                <a:reflection blurRad="6350" stA="60000" endA="900" endPos="60000" dist="60007" dir="5400000" sy="-100000" algn="bl" rotWithShape="0"/>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9104"/>
            <a:ext cx="4401108" cy="3007423"/>
          </a:xfrm>
          <a:prstGeom prst="rect">
            <a:avLst/>
          </a:prstGeom>
          <a:ln>
            <a:solidFill>
              <a:srgbClr val="00B0F0"/>
            </a:solid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1093753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80">
                                          <p:stCondLst>
                                            <p:cond delay="0"/>
                                          </p:stCondLst>
                                        </p:cTn>
                                        <p:tgtEl>
                                          <p:spTgt spid="2"/>
                                        </p:tgtEl>
                                      </p:cBhvr>
                                    </p:animEffect>
                                    <p:anim calcmode="lin" valueType="num">
                                      <p:cBhvr>
                                        <p:cTn id="5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3" dur="26">
                                          <p:stCondLst>
                                            <p:cond delay="650"/>
                                          </p:stCondLst>
                                        </p:cTn>
                                        <p:tgtEl>
                                          <p:spTgt spid="2"/>
                                        </p:tgtEl>
                                      </p:cBhvr>
                                      <p:to x="100000" y="60000"/>
                                    </p:animScale>
                                    <p:animScale>
                                      <p:cBhvr>
                                        <p:cTn id="64" dur="166" decel="50000">
                                          <p:stCondLst>
                                            <p:cond delay="676"/>
                                          </p:stCondLst>
                                        </p:cTn>
                                        <p:tgtEl>
                                          <p:spTgt spid="2"/>
                                        </p:tgtEl>
                                      </p:cBhvr>
                                      <p:to x="100000" y="100000"/>
                                    </p:animScale>
                                    <p:animScale>
                                      <p:cBhvr>
                                        <p:cTn id="65" dur="26">
                                          <p:stCondLst>
                                            <p:cond delay="1312"/>
                                          </p:stCondLst>
                                        </p:cTn>
                                        <p:tgtEl>
                                          <p:spTgt spid="2"/>
                                        </p:tgtEl>
                                      </p:cBhvr>
                                      <p:to x="100000" y="80000"/>
                                    </p:animScale>
                                    <p:animScale>
                                      <p:cBhvr>
                                        <p:cTn id="66" dur="166" decel="50000">
                                          <p:stCondLst>
                                            <p:cond delay="1338"/>
                                          </p:stCondLst>
                                        </p:cTn>
                                        <p:tgtEl>
                                          <p:spTgt spid="2"/>
                                        </p:tgtEl>
                                      </p:cBhvr>
                                      <p:to x="100000" y="100000"/>
                                    </p:animScale>
                                    <p:animScale>
                                      <p:cBhvr>
                                        <p:cTn id="67" dur="26">
                                          <p:stCondLst>
                                            <p:cond delay="1642"/>
                                          </p:stCondLst>
                                        </p:cTn>
                                        <p:tgtEl>
                                          <p:spTgt spid="2"/>
                                        </p:tgtEl>
                                      </p:cBhvr>
                                      <p:to x="100000" y="90000"/>
                                    </p:animScale>
                                    <p:animScale>
                                      <p:cBhvr>
                                        <p:cTn id="68" dur="166" decel="50000">
                                          <p:stCondLst>
                                            <p:cond delay="1668"/>
                                          </p:stCondLst>
                                        </p:cTn>
                                        <p:tgtEl>
                                          <p:spTgt spid="2"/>
                                        </p:tgtEl>
                                      </p:cBhvr>
                                      <p:to x="100000" y="100000"/>
                                    </p:animScale>
                                    <p:animScale>
                                      <p:cBhvr>
                                        <p:cTn id="69" dur="26">
                                          <p:stCondLst>
                                            <p:cond delay="1808"/>
                                          </p:stCondLst>
                                        </p:cTn>
                                        <p:tgtEl>
                                          <p:spTgt spid="2"/>
                                        </p:tgtEl>
                                      </p:cBhvr>
                                      <p:to x="100000" y="95000"/>
                                    </p:animScale>
                                    <p:animScale>
                                      <p:cBhvr>
                                        <p:cTn id="7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260648"/>
            <a:ext cx="8820472" cy="523220"/>
          </a:xfrm>
          <a:prstGeom prst="rect">
            <a:avLst/>
          </a:prstGeom>
          <a:noFill/>
        </p:spPr>
        <p:txBody>
          <a:bodyPr wrap="square" rtlCol="1">
            <a:spAutoFit/>
          </a:bodyPr>
          <a:lstStyle/>
          <a:p>
            <a:r>
              <a:rPr lang="fa-IR" sz="2800" b="1" dirty="0">
                <a:solidFill>
                  <a:schemeClr val="accent4">
                    <a:lumMod val="75000"/>
                  </a:schemeClr>
                </a:solidFill>
                <a:effectLst>
                  <a:glow rad="139700">
                    <a:schemeClr val="accent4">
                      <a:satMod val="175000"/>
                      <a:alpha val="40000"/>
                    </a:schemeClr>
                  </a:glow>
                </a:effectLst>
              </a:rPr>
              <a:t>درزیر به برخی ازکارکردها ومزایای حسابداری تحت وب اشاره میگردد.</a:t>
            </a:r>
          </a:p>
        </p:txBody>
      </p:sp>
      <p:sp>
        <p:nvSpPr>
          <p:cNvPr id="4" name="TextBox 3"/>
          <p:cNvSpPr txBox="1"/>
          <p:nvPr/>
        </p:nvSpPr>
        <p:spPr>
          <a:xfrm>
            <a:off x="251520" y="1196752"/>
            <a:ext cx="8568952" cy="5324535"/>
          </a:xfrm>
          <a:prstGeom prst="rect">
            <a:avLst/>
          </a:prstGeom>
          <a:noFill/>
        </p:spPr>
        <p:txBody>
          <a:bodyPr wrap="square" rtlCol="1">
            <a:spAutoFit/>
          </a:bodyPr>
          <a:lstStyle/>
          <a:p>
            <a:r>
              <a:rPr lang="fa-IR" b="1" dirty="0" smtClean="0">
                <a:solidFill>
                  <a:schemeClr val="bg1"/>
                </a:solidFill>
                <a:effectLst>
                  <a:glow rad="101600">
                    <a:schemeClr val="accent4">
                      <a:satMod val="175000"/>
                      <a:alpha val="40000"/>
                    </a:schemeClr>
                  </a:glow>
                </a:effectLst>
              </a:rPr>
              <a:t>1</a:t>
            </a:r>
            <a:r>
              <a:rPr lang="fa-IR" b="1" dirty="0" smtClean="0">
                <a:solidFill>
                  <a:schemeClr val="bg1"/>
                </a:solidFill>
              </a:rPr>
              <a:t>-</a:t>
            </a:r>
            <a:r>
              <a:rPr lang="fa-IR" sz="2000" b="1" dirty="0" smtClean="0">
                <a:solidFill>
                  <a:schemeClr val="bg1"/>
                </a:solidFill>
                <a:effectLst>
                  <a:glow rad="63500">
                    <a:schemeClr val="accent4">
                      <a:satMod val="175000"/>
                      <a:alpha val="40000"/>
                    </a:schemeClr>
                  </a:glow>
                </a:effectLst>
              </a:rPr>
              <a:t>مدیریت </a:t>
            </a:r>
            <a:r>
              <a:rPr lang="fa-IR" sz="2000" b="1" dirty="0">
                <a:solidFill>
                  <a:schemeClr val="bg1"/>
                </a:solidFill>
                <a:effectLst>
                  <a:glow rad="63500">
                    <a:schemeClr val="accent4">
                      <a:satMod val="175000"/>
                      <a:alpha val="40000"/>
                    </a:schemeClr>
                  </a:glow>
                </a:effectLst>
              </a:rPr>
              <a:t>ازراه دور:با راهکارها اینترنتی مدیریت مالی وحسابدری در"حسابداری تحت وب" می تواند برعملیات حسابداری بنگاه ها یاقتصادی ازراه دور بدون نیاز به حضو ردرمحل مدیریت ونظارت داشت.</a:t>
            </a:r>
          </a:p>
          <a:p>
            <a:r>
              <a:rPr lang="fa-IR" sz="2000" b="1" dirty="0">
                <a:solidFill>
                  <a:schemeClr val="bg1"/>
                </a:solidFill>
                <a:effectLst>
                  <a:glow rad="63500">
                    <a:schemeClr val="accent4">
                      <a:satMod val="175000"/>
                      <a:alpha val="40000"/>
                    </a:schemeClr>
                  </a:glow>
                </a:effectLst>
              </a:rPr>
              <a:t>2- کنترل محلی:راهکار تحت وب مدیریت مالی درحسابداری تحت وب به مدیران مالی یا حسابداران امکان می دهد که گردش کارخود را برای کل سازمان تعریف کنند بعلاوه حسابداری تحت وب شرکتها را قادر میسازد که بانام وعلامت تجاری خود اطلاعاتی رابه سیستم وارد نمایند یا ازان گزارش گیری کنند</a:t>
            </a:r>
          </a:p>
          <a:p>
            <a:r>
              <a:rPr lang="fa-IR" sz="2000" b="1" dirty="0">
                <a:solidFill>
                  <a:schemeClr val="bg1"/>
                </a:solidFill>
                <a:effectLst>
                  <a:glow rad="63500">
                    <a:schemeClr val="accent4">
                      <a:satMod val="175000"/>
                      <a:alpha val="40000"/>
                    </a:schemeClr>
                  </a:glow>
                </a:effectLst>
              </a:rPr>
              <a:t>3-کاردرهرمحل:با راهکارحسابدری تحت وب سیستم همه شرکتها بخش ها اداره ها یا واحد های تجاری آن گونه عمل می کنند که گویی نزدیک ترین رایانه متصل به سیستم می باشند مدیران وکاربران مجاز میتوانند با اطمینان وایمنی کامل به اطلاعات مالی دسترسی یابند بدون توجه به اینکه سیستم رایانه ای آنها درکدام منطقه به اینترنت متصل شده است</a:t>
            </a:r>
          </a:p>
          <a:p>
            <a:r>
              <a:rPr lang="fa-IR" sz="2000" b="1" dirty="0">
                <a:solidFill>
                  <a:schemeClr val="bg1"/>
                </a:solidFill>
                <a:effectLst>
                  <a:glow rad="63500">
                    <a:schemeClr val="accent4">
                      <a:satMod val="175000"/>
                      <a:alpha val="40000"/>
                    </a:schemeClr>
                  </a:glow>
                </a:effectLst>
              </a:rPr>
              <a:t>4-کارگروهی همزمان: بااستفاده ازحسابداری تحت وب حسابداران ومدیران وااحدهای تجاری می توانند روی اطلاعات مالی اثر گذاری کنند ویا آنها را به طور همزمان مرور نمایند حتی اگر هرکدام دردفاتر جداگانه یاشهر های متفاوتی باشند</a:t>
            </a:r>
          </a:p>
          <a:p>
            <a:r>
              <a:rPr lang="fa-IR" sz="2000" b="1" dirty="0" smtClean="0">
                <a:solidFill>
                  <a:schemeClr val="bg1"/>
                </a:solidFill>
                <a:effectLst>
                  <a:glow rad="63500">
                    <a:schemeClr val="accent4">
                      <a:satMod val="175000"/>
                      <a:alpha val="40000"/>
                    </a:schemeClr>
                  </a:glow>
                </a:effectLst>
              </a:rPr>
              <a:t>5-عمل </a:t>
            </a:r>
            <a:r>
              <a:rPr lang="fa-IR" sz="2000" b="1" dirty="0">
                <a:solidFill>
                  <a:schemeClr val="bg1"/>
                </a:solidFill>
                <a:effectLst>
                  <a:glow rad="63500">
                    <a:schemeClr val="accent4">
                      <a:satMod val="175000"/>
                      <a:alpha val="40000"/>
                    </a:schemeClr>
                  </a:glow>
                </a:effectLst>
              </a:rPr>
              <a:t>بلادرنگ :باحسابداری تحت وب وامکانات مالی ان می توان اطلاعات مالی هرشرکت یاواحد تجاری راملاحظه نمود گزارش های مالی مقایسه ای یا تلفیقی فراهم کرد این عمل را درهرزمان ومکان وبه هرشکل مورد نظر میتوان تهیه کرد.</a:t>
            </a:r>
          </a:p>
        </p:txBody>
      </p:sp>
    </p:spTree>
    <p:extLst>
      <p:ext uri="{BB962C8B-B14F-4D97-AF65-F5344CB8AC3E}">
        <p14:creationId xmlns:p14="http://schemas.microsoft.com/office/powerpoint/2010/main" val="1539698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1000"/>
                                        <p:tgtEl>
                                          <p:spTgt spid="4">
                                            <p:txEl>
                                              <p:pRg st="3" end="3"/>
                                            </p:txEl>
                                          </p:spTgt>
                                        </p:tgtEl>
                                      </p:cBhvr>
                                    </p:animEffect>
                                    <p:anim calcmode="lin" valueType="num">
                                      <p:cBhvr>
                                        <p:cTn id="3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0277"/>
            <a:ext cx="9361040" cy="6900285"/>
          </a:xfrm>
          <a:prstGeom prst="rect">
            <a:avLst/>
          </a:prstGeom>
        </p:spPr>
      </p:pic>
      <p:sp>
        <p:nvSpPr>
          <p:cNvPr id="4" name="TextBox 3"/>
          <p:cNvSpPr txBox="1"/>
          <p:nvPr/>
        </p:nvSpPr>
        <p:spPr>
          <a:xfrm>
            <a:off x="251520" y="404664"/>
            <a:ext cx="8496944" cy="5940088"/>
          </a:xfrm>
          <a:prstGeom prst="rect">
            <a:avLst/>
          </a:prstGeom>
          <a:noFill/>
        </p:spPr>
        <p:txBody>
          <a:bodyPr wrap="square" rtlCol="1">
            <a:spAutoFit/>
          </a:bodyPr>
          <a:lstStyle/>
          <a:p>
            <a:r>
              <a:rPr lang="fa-IR" sz="2000" dirty="0"/>
              <a:t>6</a:t>
            </a:r>
            <a:r>
              <a:rPr lang="fa-IR" dirty="0" smtClean="0">
                <a:effectLst>
                  <a:glow rad="228600">
                    <a:schemeClr val="accent3">
                      <a:satMod val="175000"/>
                      <a:alpha val="40000"/>
                    </a:schemeClr>
                  </a:glow>
                </a:effectLst>
              </a:rPr>
              <a:t>-</a:t>
            </a:r>
            <a:r>
              <a:rPr lang="fa-IR" sz="2000" b="1" dirty="0" smtClean="0">
                <a:effectLst>
                  <a:glow rad="228600">
                    <a:schemeClr val="accent3">
                      <a:satMod val="175000"/>
                      <a:alpha val="40000"/>
                    </a:schemeClr>
                  </a:glow>
                </a:effectLst>
              </a:rPr>
              <a:t>کمک </a:t>
            </a:r>
            <a:r>
              <a:rPr lang="fa-IR" sz="2000" b="1" dirty="0">
                <a:effectLst>
                  <a:glow rad="228600">
                    <a:schemeClr val="accent3">
                      <a:satMod val="175000"/>
                      <a:alpha val="40000"/>
                    </a:schemeClr>
                  </a:glow>
                </a:effectLst>
              </a:rPr>
              <a:t>به سرمایه گذاری:سیستم حسابداری تحت وب همچنین باامکان دسترسی سریع به اطلاعات حسابداری شرکتها (برای استفاده کنندگان عام یابرون سازمانی )باحداقل هزینه راهنمای خوبی برای سرمایه گذاری فراهم می اورد</a:t>
            </a:r>
          </a:p>
          <a:p>
            <a:r>
              <a:rPr lang="fa-IR" sz="2000" b="1" dirty="0">
                <a:effectLst>
                  <a:glow rad="228600">
                    <a:schemeClr val="accent3">
                      <a:satMod val="175000"/>
                      <a:alpha val="40000"/>
                    </a:schemeClr>
                  </a:glow>
                </a:effectLst>
              </a:rPr>
              <a:t>7-کنترل های اختصاصی :سیستم حسابداری تحت وب طراحی واداره سیاست ها وروش های حسابداری واحد انتفاعی داره ها وبخش های شرکت راهمانگونه کهنیاز است برای مدیران مالی امکانپذیر می کند سیستم چند سطحی حسابداری تحت وب مدیران را قادر می سازد که گردش کاروصدور مجوز را برای سازمان طراحی کنند.</a:t>
            </a:r>
          </a:p>
          <a:p>
            <a:r>
              <a:rPr lang="fa-IR" sz="2000" b="1" dirty="0">
                <a:effectLst>
                  <a:glow rad="139700">
                    <a:schemeClr val="bg1">
                      <a:alpha val="40000"/>
                    </a:schemeClr>
                  </a:glow>
                </a:effectLst>
              </a:rPr>
              <a:t>8- مقیاس پذیری :موسسات وواحدهای تجاری نیازمند یک سیستم حسابداری هستند که با رشد وتوسعه سازمان رشد کند وبارهزینه ای نداشته باشد .همچنین برای هماهنگ شدن باموقعیت جدید  شرکتوقت زیادی نگیرد جسابداری تحت وب این دوخواسته رابرآورده می سازد</a:t>
            </a:r>
          </a:p>
          <a:p>
            <a:r>
              <a:rPr lang="fa-IR" sz="2000" b="1" dirty="0">
                <a:effectLst>
                  <a:glow rad="139700">
                    <a:schemeClr val="bg1">
                      <a:alpha val="40000"/>
                    </a:schemeClr>
                  </a:glow>
                </a:effectLst>
              </a:rPr>
              <a:t>9-دسترسی درهرزمان ومکان:</a:t>
            </a:r>
          </a:p>
          <a:p>
            <a:r>
              <a:rPr lang="fa-IR" sz="2000" b="1" dirty="0">
                <a:effectLst>
                  <a:glow rad="139700">
                    <a:schemeClr val="bg1">
                      <a:alpha val="40000"/>
                    </a:schemeClr>
                  </a:glow>
                </a:effectLst>
              </a:rPr>
              <a:t>باسیستم حسابداری تحت وب کاربران مجاز با یک رایانه ویک رابطه اینترنتی بااطلاعات مورد نیاز دسترسی پیدا می کنند که این رایانه می تواند درخانه دفتر کارهواپیما یا درهتل یا درمحل کار مشتری باشد . مدیران درهرزمان ومکان بدون تلاش زیادوپرداخت هزینه های گزاف می توانند به طور موثر وکارامد گزارش ها یمالی رامرور کنند .بودجه ریزی نمایند ویا چک ها وصورت ها ی هزینه رامورد تایید قراردهند</a:t>
            </a:r>
          </a:p>
          <a:p>
            <a:r>
              <a:rPr lang="fa-IR" sz="2000" b="1" dirty="0">
                <a:effectLst>
                  <a:glow rad="139700">
                    <a:schemeClr val="bg1">
                      <a:alpha val="40000"/>
                    </a:schemeClr>
                  </a:glow>
                </a:effectLst>
              </a:rPr>
              <a:t>10-اطلاع رسانی بهنگام:بااستفاده ازسیستم حسابداری تحت وب مدیران مالی شرکت می توانند درهرزمان ومکانی که مایل باشند هرگونه گزارشی از بخش های مختلف شرکت که درهمان موقع تهیه شده است دریافت ویاگزارش های تلفیقی تهیه نمایند.</a:t>
            </a:r>
          </a:p>
        </p:txBody>
      </p:sp>
    </p:spTree>
    <p:extLst>
      <p:ext uri="{BB962C8B-B14F-4D97-AF65-F5344CB8AC3E}">
        <p14:creationId xmlns:p14="http://schemas.microsoft.com/office/powerpoint/2010/main" val="19804251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nodeType="clickEffect">
                                  <p:stCondLst>
                                    <p:cond delay="0"/>
                                  </p:stCondLst>
                                  <p:childTnLst>
                                    <p:animEffect transition="out" filter="fade">
                                      <p:cBhvr>
                                        <p:cTn id="6" dur="2000"/>
                                        <p:tgtEl>
                                          <p:spTgt spid="4">
                                            <p:txEl>
                                              <p:pRg st="0" end="0"/>
                                            </p:txEl>
                                          </p:spTgt>
                                        </p:tgtEl>
                                      </p:cBhvr>
                                    </p:animEffect>
                                    <p:anim calcmode="lin" valueType="num">
                                      <p:cBhvr>
                                        <p:cTn id="7" dur="2000"/>
                                        <p:tgtEl>
                                          <p:spTgt spid="4">
                                            <p:txEl>
                                              <p:pRg st="0" end="0"/>
                                            </p:txEl>
                                          </p:spTgt>
                                        </p:tgtEl>
                                        <p:attrNameLst>
                                          <p:attrName>style.rotation</p:attrName>
                                        </p:attrNameLst>
                                      </p:cBhvr>
                                      <p:tavLst>
                                        <p:tav tm="0">
                                          <p:val>
                                            <p:fltVal val="0"/>
                                          </p:val>
                                        </p:tav>
                                        <p:tav tm="100000">
                                          <p:val>
                                            <p:fltVal val="720"/>
                                          </p:val>
                                        </p:tav>
                                      </p:tavLst>
                                    </p:anim>
                                    <p:anim calcmode="lin" valueType="num">
                                      <p:cBhvr>
                                        <p:cTn id="8" dur="2000"/>
                                        <p:tgtEl>
                                          <p:spTgt spid="4">
                                            <p:txEl>
                                              <p:pRg st="0" end="0"/>
                                            </p:txEl>
                                          </p:spTgt>
                                        </p:tgtEl>
                                        <p:attrNameLst>
                                          <p:attrName>ppt_h</p:attrName>
                                        </p:attrNameLst>
                                      </p:cBhvr>
                                      <p:tavLst>
                                        <p:tav tm="0">
                                          <p:val>
                                            <p:strVal val="ppt_h"/>
                                          </p:val>
                                        </p:tav>
                                        <p:tav tm="100000">
                                          <p:val>
                                            <p:fltVal val="0"/>
                                          </p:val>
                                        </p:tav>
                                      </p:tavLst>
                                    </p:anim>
                                    <p:anim calcmode="lin" valueType="num">
                                      <p:cBhvr>
                                        <p:cTn id="9" dur="2000"/>
                                        <p:tgtEl>
                                          <p:spTgt spid="4">
                                            <p:txEl>
                                              <p:pRg st="0" end="0"/>
                                            </p:txEl>
                                          </p:spTgt>
                                        </p:tgtEl>
                                        <p:attrNameLst>
                                          <p:attrName>ppt_w</p:attrName>
                                        </p:attrNameLst>
                                      </p:cBhvr>
                                      <p:tavLst>
                                        <p:tav tm="0">
                                          <p:val>
                                            <p:strVal val="ppt_w"/>
                                          </p:val>
                                        </p:tav>
                                        <p:tav tm="100000">
                                          <p:val>
                                            <p:fltVal val="0"/>
                                          </p:val>
                                        </p:tav>
                                      </p:tavLst>
                                    </p:anim>
                                    <p:set>
                                      <p:cBhvr>
                                        <p:cTn id="10" dur="1" fill="hold">
                                          <p:stCondLst>
                                            <p:cond delay="1999"/>
                                          </p:stCondLst>
                                        </p:cTn>
                                        <p:tgtEl>
                                          <p:spTgt spid="4">
                                            <p:txEl>
                                              <p:pRg st="0" end="0"/>
                                            </p:txEl>
                                          </p:spTgt>
                                        </p:tgtEl>
                                        <p:attrNameLst>
                                          <p:attrName>style.visibility</p:attrName>
                                        </p:attrNameLst>
                                      </p:cBhvr>
                                      <p:to>
                                        <p:strVal val="hidden"/>
                                      </p:to>
                                    </p:set>
                                  </p:childTnLst>
                                </p:cTn>
                              </p:par>
                              <p:par>
                                <p:cTn id="11" presetID="35" presetClass="exit" presetSubtype="0" fill="hold" nodeType="withEffect">
                                  <p:stCondLst>
                                    <p:cond delay="0"/>
                                  </p:stCondLst>
                                  <p:childTnLst>
                                    <p:animEffect transition="out" filter="fade">
                                      <p:cBhvr>
                                        <p:cTn id="12" dur="2000"/>
                                        <p:tgtEl>
                                          <p:spTgt spid="4">
                                            <p:txEl>
                                              <p:pRg st="1" end="1"/>
                                            </p:txEl>
                                          </p:spTgt>
                                        </p:tgtEl>
                                      </p:cBhvr>
                                    </p:animEffect>
                                    <p:anim calcmode="lin" valueType="num">
                                      <p:cBhvr>
                                        <p:cTn id="13" dur="2000"/>
                                        <p:tgtEl>
                                          <p:spTgt spid="4">
                                            <p:txEl>
                                              <p:pRg st="1" end="1"/>
                                            </p:txEl>
                                          </p:spTgt>
                                        </p:tgtEl>
                                        <p:attrNameLst>
                                          <p:attrName>style.rotation</p:attrName>
                                        </p:attrNameLst>
                                      </p:cBhvr>
                                      <p:tavLst>
                                        <p:tav tm="0">
                                          <p:val>
                                            <p:fltVal val="0"/>
                                          </p:val>
                                        </p:tav>
                                        <p:tav tm="100000">
                                          <p:val>
                                            <p:fltVal val="720"/>
                                          </p:val>
                                        </p:tav>
                                      </p:tavLst>
                                    </p:anim>
                                    <p:anim calcmode="lin" valueType="num">
                                      <p:cBhvr>
                                        <p:cTn id="14" dur="2000"/>
                                        <p:tgtEl>
                                          <p:spTgt spid="4">
                                            <p:txEl>
                                              <p:pRg st="1" end="1"/>
                                            </p:txEl>
                                          </p:spTgt>
                                        </p:tgtEl>
                                        <p:attrNameLst>
                                          <p:attrName>ppt_h</p:attrName>
                                        </p:attrNameLst>
                                      </p:cBhvr>
                                      <p:tavLst>
                                        <p:tav tm="0">
                                          <p:val>
                                            <p:strVal val="ppt_h"/>
                                          </p:val>
                                        </p:tav>
                                        <p:tav tm="100000">
                                          <p:val>
                                            <p:fltVal val="0"/>
                                          </p:val>
                                        </p:tav>
                                      </p:tavLst>
                                    </p:anim>
                                    <p:anim calcmode="lin" valueType="num">
                                      <p:cBhvr>
                                        <p:cTn id="15" dur="2000"/>
                                        <p:tgtEl>
                                          <p:spTgt spid="4">
                                            <p:txEl>
                                              <p:pRg st="1" end="1"/>
                                            </p:txEl>
                                          </p:spTgt>
                                        </p:tgtEl>
                                        <p:attrNameLst>
                                          <p:attrName>ppt_w</p:attrName>
                                        </p:attrNameLst>
                                      </p:cBhvr>
                                      <p:tavLst>
                                        <p:tav tm="0">
                                          <p:val>
                                            <p:strVal val="ppt_w"/>
                                          </p:val>
                                        </p:tav>
                                        <p:tav tm="100000">
                                          <p:val>
                                            <p:fltVal val="0"/>
                                          </p:val>
                                        </p:tav>
                                      </p:tavLst>
                                    </p:anim>
                                    <p:set>
                                      <p:cBhvr>
                                        <p:cTn id="16" dur="1" fill="hold">
                                          <p:stCondLst>
                                            <p:cond delay="1999"/>
                                          </p:stCondLst>
                                        </p:cTn>
                                        <p:tgtEl>
                                          <p:spTgt spid="4">
                                            <p:txEl>
                                              <p:pRg st="1" end="1"/>
                                            </p:txEl>
                                          </p:spTgt>
                                        </p:tgtEl>
                                        <p:attrNameLst>
                                          <p:attrName>style.visibility</p:attrName>
                                        </p:attrNameLst>
                                      </p:cBhvr>
                                      <p:to>
                                        <p:strVal val="hidden"/>
                                      </p:to>
                                    </p:set>
                                  </p:childTnLst>
                                </p:cTn>
                              </p:par>
                              <p:par>
                                <p:cTn id="17" presetID="35" presetClass="exit" presetSubtype="0" fill="hold" nodeType="withEffect">
                                  <p:stCondLst>
                                    <p:cond delay="0"/>
                                  </p:stCondLst>
                                  <p:childTnLst>
                                    <p:animEffect transition="out" filter="fade">
                                      <p:cBhvr>
                                        <p:cTn id="18" dur="2000"/>
                                        <p:tgtEl>
                                          <p:spTgt spid="4">
                                            <p:txEl>
                                              <p:pRg st="2" end="2"/>
                                            </p:txEl>
                                          </p:spTgt>
                                        </p:tgtEl>
                                      </p:cBhvr>
                                    </p:animEffect>
                                    <p:anim calcmode="lin" valueType="num">
                                      <p:cBhvr>
                                        <p:cTn id="19" dur="2000"/>
                                        <p:tgtEl>
                                          <p:spTgt spid="4">
                                            <p:txEl>
                                              <p:pRg st="2" end="2"/>
                                            </p:txEl>
                                          </p:spTgt>
                                        </p:tgtEl>
                                        <p:attrNameLst>
                                          <p:attrName>style.rotation</p:attrName>
                                        </p:attrNameLst>
                                      </p:cBhvr>
                                      <p:tavLst>
                                        <p:tav tm="0">
                                          <p:val>
                                            <p:fltVal val="0"/>
                                          </p:val>
                                        </p:tav>
                                        <p:tav tm="100000">
                                          <p:val>
                                            <p:fltVal val="720"/>
                                          </p:val>
                                        </p:tav>
                                      </p:tavLst>
                                    </p:anim>
                                    <p:anim calcmode="lin" valueType="num">
                                      <p:cBhvr>
                                        <p:cTn id="20" dur="2000"/>
                                        <p:tgtEl>
                                          <p:spTgt spid="4">
                                            <p:txEl>
                                              <p:pRg st="2" end="2"/>
                                            </p:txEl>
                                          </p:spTgt>
                                        </p:tgtEl>
                                        <p:attrNameLst>
                                          <p:attrName>ppt_h</p:attrName>
                                        </p:attrNameLst>
                                      </p:cBhvr>
                                      <p:tavLst>
                                        <p:tav tm="0">
                                          <p:val>
                                            <p:strVal val="ppt_h"/>
                                          </p:val>
                                        </p:tav>
                                        <p:tav tm="100000">
                                          <p:val>
                                            <p:fltVal val="0"/>
                                          </p:val>
                                        </p:tav>
                                      </p:tavLst>
                                    </p:anim>
                                    <p:anim calcmode="lin" valueType="num">
                                      <p:cBhvr>
                                        <p:cTn id="21" dur="2000"/>
                                        <p:tgtEl>
                                          <p:spTgt spid="4">
                                            <p:txEl>
                                              <p:pRg st="2" end="2"/>
                                            </p:txEl>
                                          </p:spTgt>
                                        </p:tgtEl>
                                        <p:attrNameLst>
                                          <p:attrName>ppt_w</p:attrName>
                                        </p:attrNameLst>
                                      </p:cBhvr>
                                      <p:tavLst>
                                        <p:tav tm="0">
                                          <p:val>
                                            <p:strVal val="ppt_w"/>
                                          </p:val>
                                        </p:tav>
                                        <p:tav tm="100000">
                                          <p:val>
                                            <p:fltVal val="0"/>
                                          </p:val>
                                        </p:tav>
                                      </p:tavLst>
                                    </p:anim>
                                    <p:set>
                                      <p:cBhvr>
                                        <p:cTn id="22" dur="1" fill="hold">
                                          <p:stCondLst>
                                            <p:cond delay="1999"/>
                                          </p:stCondLst>
                                        </p:cTn>
                                        <p:tgtEl>
                                          <p:spTgt spid="4">
                                            <p:txEl>
                                              <p:pRg st="2" end="2"/>
                                            </p:txEl>
                                          </p:spTgt>
                                        </p:tgtEl>
                                        <p:attrNameLst>
                                          <p:attrName>style.visibility</p:attrName>
                                        </p:attrNameLst>
                                      </p:cBhvr>
                                      <p:to>
                                        <p:strVal val="hidden"/>
                                      </p:to>
                                    </p:set>
                                  </p:childTnLst>
                                </p:cTn>
                              </p:par>
                              <p:par>
                                <p:cTn id="23" presetID="35" presetClass="exit" presetSubtype="0" fill="hold" nodeType="withEffect">
                                  <p:stCondLst>
                                    <p:cond delay="0"/>
                                  </p:stCondLst>
                                  <p:childTnLst>
                                    <p:animEffect transition="out" filter="fade">
                                      <p:cBhvr>
                                        <p:cTn id="24" dur="2000"/>
                                        <p:tgtEl>
                                          <p:spTgt spid="4">
                                            <p:txEl>
                                              <p:pRg st="3" end="3"/>
                                            </p:txEl>
                                          </p:spTgt>
                                        </p:tgtEl>
                                      </p:cBhvr>
                                    </p:animEffect>
                                    <p:anim calcmode="lin" valueType="num">
                                      <p:cBhvr>
                                        <p:cTn id="25" dur="2000"/>
                                        <p:tgtEl>
                                          <p:spTgt spid="4">
                                            <p:txEl>
                                              <p:pRg st="3" end="3"/>
                                            </p:txEl>
                                          </p:spTgt>
                                        </p:tgtEl>
                                        <p:attrNameLst>
                                          <p:attrName>style.rotation</p:attrName>
                                        </p:attrNameLst>
                                      </p:cBhvr>
                                      <p:tavLst>
                                        <p:tav tm="0">
                                          <p:val>
                                            <p:fltVal val="0"/>
                                          </p:val>
                                        </p:tav>
                                        <p:tav tm="100000">
                                          <p:val>
                                            <p:fltVal val="720"/>
                                          </p:val>
                                        </p:tav>
                                      </p:tavLst>
                                    </p:anim>
                                    <p:anim calcmode="lin" valueType="num">
                                      <p:cBhvr>
                                        <p:cTn id="26" dur="2000"/>
                                        <p:tgtEl>
                                          <p:spTgt spid="4">
                                            <p:txEl>
                                              <p:pRg st="3" end="3"/>
                                            </p:txEl>
                                          </p:spTgt>
                                        </p:tgtEl>
                                        <p:attrNameLst>
                                          <p:attrName>ppt_h</p:attrName>
                                        </p:attrNameLst>
                                      </p:cBhvr>
                                      <p:tavLst>
                                        <p:tav tm="0">
                                          <p:val>
                                            <p:strVal val="ppt_h"/>
                                          </p:val>
                                        </p:tav>
                                        <p:tav tm="100000">
                                          <p:val>
                                            <p:fltVal val="0"/>
                                          </p:val>
                                        </p:tav>
                                      </p:tavLst>
                                    </p:anim>
                                    <p:anim calcmode="lin" valueType="num">
                                      <p:cBhvr>
                                        <p:cTn id="27" dur="2000"/>
                                        <p:tgtEl>
                                          <p:spTgt spid="4">
                                            <p:txEl>
                                              <p:pRg st="3" end="3"/>
                                            </p:txEl>
                                          </p:spTgt>
                                        </p:tgtEl>
                                        <p:attrNameLst>
                                          <p:attrName>ppt_w</p:attrName>
                                        </p:attrNameLst>
                                      </p:cBhvr>
                                      <p:tavLst>
                                        <p:tav tm="0">
                                          <p:val>
                                            <p:strVal val="ppt_w"/>
                                          </p:val>
                                        </p:tav>
                                        <p:tav tm="100000">
                                          <p:val>
                                            <p:fltVal val="0"/>
                                          </p:val>
                                        </p:tav>
                                      </p:tavLst>
                                    </p:anim>
                                    <p:set>
                                      <p:cBhvr>
                                        <p:cTn id="28" dur="1" fill="hold">
                                          <p:stCondLst>
                                            <p:cond delay="1999"/>
                                          </p:stCondLst>
                                        </p:cTn>
                                        <p:tgtEl>
                                          <p:spTgt spid="4">
                                            <p:txEl>
                                              <p:pRg st="3" end="3"/>
                                            </p:txEl>
                                          </p:spTgt>
                                        </p:tgtEl>
                                        <p:attrNameLst>
                                          <p:attrName>style.visibility</p:attrName>
                                        </p:attrNameLst>
                                      </p:cBhvr>
                                      <p:to>
                                        <p:strVal val="hidden"/>
                                      </p:to>
                                    </p:set>
                                  </p:childTnLst>
                                </p:cTn>
                              </p:par>
                              <p:par>
                                <p:cTn id="29" presetID="35" presetClass="exit" presetSubtype="0" fill="hold" nodeType="withEffect">
                                  <p:stCondLst>
                                    <p:cond delay="0"/>
                                  </p:stCondLst>
                                  <p:childTnLst>
                                    <p:animEffect transition="out" filter="fade">
                                      <p:cBhvr>
                                        <p:cTn id="30" dur="2000"/>
                                        <p:tgtEl>
                                          <p:spTgt spid="4">
                                            <p:txEl>
                                              <p:pRg st="4" end="4"/>
                                            </p:txEl>
                                          </p:spTgt>
                                        </p:tgtEl>
                                      </p:cBhvr>
                                    </p:animEffect>
                                    <p:anim calcmode="lin" valueType="num">
                                      <p:cBhvr>
                                        <p:cTn id="31" dur="2000"/>
                                        <p:tgtEl>
                                          <p:spTgt spid="4">
                                            <p:txEl>
                                              <p:pRg st="4" end="4"/>
                                            </p:txEl>
                                          </p:spTgt>
                                        </p:tgtEl>
                                        <p:attrNameLst>
                                          <p:attrName>style.rotation</p:attrName>
                                        </p:attrNameLst>
                                      </p:cBhvr>
                                      <p:tavLst>
                                        <p:tav tm="0">
                                          <p:val>
                                            <p:fltVal val="0"/>
                                          </p:val>
                                        </p:tav>
                                        <p:tav tm="100000">
                                          <p:val>
                                            <p:fltVal val="720"/>
                                          </p:val>
                                        </p:tav>
                                      </p:tavLst>
                                    </p:anim>
                                    <p:anim calcmode="lin" valueType="num">
                                      <p:cBhvr>
                                        <p:cTn id="32" dur="2000"/>
                                        <p:tgtEl>
                                          <p:spTgt spid="4">
                                            <p:txEl>
                                              <p:pRg st="4" end="4"/>
                                            </p:txEl>
                                          </p:spTgt>
                                        </p:tgtEl>
                                        <p:attrNameLst>
                                          <p:attrName>ppt_h</p:attrName>
                                        </p:attrNameLst>
                                      </p:cBhvr>
                                      <p:tavLst>
                                        <p:tav tm="0">
                                          <p:val>
                                            <p:strVal val="ppt_h"/>
                                          </p:val>
                                        </p:tav>
                                        <p:tav tm="100000">
                                          <p:val>
                                            <p:fltVal val="0"/>
                                          </p:val>
                                        </p:tav>
                                      </p:tavLst>
                                    </p:anim>
                                    <p:anim calcmode="lin" valueType="num">
                                      <p:cBhvr>
                                        <p:cTn id="33" dur="2000"/>
                                        <p:tgtEl>
                                          <p:spTgt spid="4">
                                            <p:txEl>
                                              <p:pRg st="4" end="4"/>
                                            </p:txEl>
                                          </p:spTgt>
                                        </p:tgtEl>
                                        <p:attrNameLst>
                                          <p:attrName>ppt_w</p:attrName>
                                        </p:attrNameLst>
                                      </p:cBhvr>
                                      <p:tavLst>
                                        <p:tav tm="0">
                                          <p:val>
                                            <p:strVal val="ppt_w"/>
                                          </p:val>
                                        </p:tav>
                                        <p:tav tm="100000">
                                          <p:val>
                                            <p:fltVal val="0"/>
                                          </p:val>
                                        </p:tav>
                                      </p:tavLst>
                                    </p:anim>
                                    <p:set>
                                      <p:cBhvr>
                                        <p:cTn id="34" dur="1" fill="hold">
                                          <p:stCondLst>
                                            <p:cond delay="1999"/>
                                          </p:stCondLst>
                                        </p:cTn>
                                        <p:tgtEl>
                                          <p:spTgt spid="4">
                                            <p:txEl>
                                              <p:pRg st="4" end="4"/>
                                            </p:txEl>
                                          </p:spTgt>
                                        </p:tgtEl>
                                        <p:attrNameLst>
                                          <p:attrName>style.visibility</p:attrName>
                                        </p:attrNameLst>
                                      </p:cBhvr>
                                      <p:to>
                                        <p:strVal val="hidden"/>
                                      </p:to>
                                    </p:set>
                                  </p:childTnLst>
                                </p:cTn>
                              </p:par>
                              <p:par>
                                <p:cTn id="35" presetID="35" presetClass="exit" presetSubtype="0" fill="hold" nodeType="withEffect">
                                  <p:stCondLst>
                                    <p:cond delay="0"/>
                                  </p:stCondLst>
                                  <p:childTnLst>
                                    <p:animEffect transition="out" filter="fade">
                                      <p:cBhvr>
                                        <p:cTn id="36" dur="2000"/>
                                        <p:tgtEl>
                                          <p:spTgt spid="4">
                                            <p:txEl>
                                              <p:pRg st="5" end="5"/>
                                            </p:txEl>
                                          </p:spTgt>
                                        </p:tgtEl>
                                      </p:cBhvr>
                                    </p:animEffect>
                                    <p:anim calcmode="lin" valueType="num">
                                      <p:cBhvr>
                                        <p:cTn id="37" dur="2000"/>
                                        <p:tgtEl>
                                          <p:spTgt spid="4">
                                            <p:txEl>
                                              <p:pRg st="5" end="5"/>
                                            </p:txEl>
                                          </p:spTgt>
                                        </p:tgtEl>
                                        <p:attrNameLst>
                                          <p:attrName>style.rotation</p:attrName>
                                        </p:attrNameLst>
                                      </p:cBhvr>
                                      <p:tavLst>
                                        <p:tav tm="0">
                                          <p:val>
                                            <p:fltVal val="0"/>
                                          </p:val>
                                        </p:tav>
                                        <p:tav tm="100000">
                                          <p:val>
                                            <p:fltVal val="720"/>
                                          </p:val>
                                        </p:tav>
                                      </p:tavLst>
                                    </p:anim>
                                    <p:anim calcmode="lin" valueType="num">
                                      <p:cBhvr>
                                        <p:cTn id="38" dur="2000"/>
                                        <p:tgtEl>
                                          <p:spTgt spid="4">
                                            <p:txEl>
                                              <p:pRg st="5" end="5"/>
                                            </p:txEl>
                                          </p:spTgt>
                                        </p:tgtEl>
                                        <p:attrNameLst>
                                          <p:attrName>ppt_h</p:attrName>
                                        </p:attrNameLst>
                                      </p:cBhvr>
                                      <p:tavLst>
                                        <p:tav tm="0">
                                          <p:val>
                                            <p:strVal val="ppt_h"/>
                                          </p:val>
                                        </p:tav>
                                        <p:tav tm="100000">
                                          <p:val>
                                            <p:fltVal val="0"/>
                                          </p:val>
                                        </p:tav>
                                      </p:tavLst>
                                    </p:anim>
                                    <p:anim calcmode="lin" valueType="num">
                                      <p:cBhvr>
                                        <p:cTn id="39" dur="2000"/>
                                        <p:tgtEl>
                                          <p:spTgt spid="4">
                                            <p:txEl>
                                              <p:pRg st="5" end="5"/>
                                            </p:txEl>
                                          </p:spTgt>
                                        </p:tgtEl>
                                        <p:attrNameLst>
                                          <p:attrName>ppt_w</p:attrName>
                                        </p:attrNameLst>
                                      </p:cBhvr>
                                      <p:tavLst>
                                        <p:tav tm="0">
                                          <p:val>
                                            <p:strVal val="ppt_w"/>
                                          </p:val>
                                        </p:tav>
                                        <p:tav tm="100000">
                                          <p:val>
                                            <p:fltVal val="0"/>
                                          </p:val>
                                        </p:tav>
                                      </p:tavLst>
                                    </p:anim>
                                    <p:set>
                                      <p:cBhvr>
                                        <p:cTn id="40" dur="1" fill="hold">
                                          <p:stCondLst>
                                            <p:cond delay="1999"/>
                                          </p:stCondLst>
                                        </p:cTn>
                                        <p:tgtEl>
                                          <p:spTgt spid="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8" y="0"/>
            <a:ext cx="9144000" cy="6858000"/>
          </a:xfrm>
          <a:prstGeom prst="rect">
            <a:avLst/>
          </a:prstGeom>
        </p:spPr>
      </p:pic>
      <p:sp>
        <p:nvSpPr>
          <p:cNvPr id="3" name="Flowchart: Multidocument 2"/>
          <p:cNvSpPr/>
          <p:nvPr/>
        </p:nvSpPr>
        <p:spPr>
          <a:xfrm>
            <a:off x="4139952" y="116632"/>
            <a:ext cx="4608512" cy="1296144"/>
          </a:xfrm>
          <a:prstGeom prst="flowChartMultidocument">
            <a:avLst/>
          </a:prstGeom>
          <a:blipFill>
            <a:blip r:embed="rId3"/>
            <a:tile tx="0" ty="0" sx="100000" sy="100000" flip="none" algn="tl"/>
          </a:blip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1" anchor="ctr">
            <a:prstTxWarp prst="textCurveDown">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a:ln w="50800"/>
                <a:solidFill>
                  <a:schemeClr val="bg1">
                    <a:shade val="50000"/>
                  </a:schemeClr>
                </a:solidFill>
                <a:effectLst>
                  <a:glow rad="228600">
                    <a:schemeClr val="accent6">
                      <a:satMod val="175000"/>
                      <a:alpha val="40000"/>
                    </a:schemeClr>
                  </a:glow>
                  <a:reflection blurRad="6350" stA="60000" endA="900" endPos="60000" dist="60007" dir="5400000" sy="-100000" algn="bl" rotWithShape="0"/>
                </a:effectLst>
              </a:rPr>
              <a:t>تاثیر حسابداری تحت وب برویژگی هیا کیفی اطلاعات حسابداری</a:t>
            </a:r>
          </a:p>
        </p:txBody>
      </p:sp>
      <p:sp>
        <p:nvSpPr>
          <p:cNvPr id="4" name="TextBox 3"/>
          <p:cNvSpPr txBox="1"/>
          <p:nvPr/>
        </p:nvSpPr>
        <p:spPr>
          <a:xfrm>
            <a:off x="179512" y="1412776"/>
            <a:ext cx="8393643" cy="4708981"/>
          </a:xfrm>
          <a:prstGeom prst="rect">
            <a:avLst/>
          </a:prstGeom>
          <a:noFill/>
        </p:spPr>
        <p:txBody>
          <a:bodyPr wrap="square" rtlCol="1">
            <a:spAutoFit/>
          </a:bodyPr>
          <a:lstStyle/>
          <a:p>
            <a:r>
              <a:rPr lang="fa-IR" sz="2000" b="1" dirty="0">
                <a:solidFill>
                  <a:schemeClr val="bg1"/>
                </a:solidFill>
                <a:effectLst>
                  <a:glow rad="63500">
                    <a:schemeClr val="accent6">
                      <a:satMod val="175000"/>
                      <a:alpha val="40000"/>
                    </a:schemeClr>
                  </a:glow>
                </a:effectLst>
              </a:rPr>
              <a:t>براساس نتایج تحقیقات انجام شده دراین زمینه حسابداری تحت وب برروی برخی ازویژگی های کیفی اطلاعات حیابداری بشرح زیر تاثیرمی گذارد</a:t>
            </a:r>
          </a:p>
          <a:p>
            <a:r>
              <a:rPr lang="fa-IR" sz="2000" b="1" dirty="0">
                <a:solidFill>
                  <a:schemeClr val="bg1"/>
                </a:solidFill>
                <a:effectLst>
                  <a:glow rad="63500">
                    <a:schemeClr val="accent6">
                      <a:satMod val="175000"/>
                      <a:alpha val="40000"/>
                    </a:schemeClr>
                  </a:glow>
                </a:effectLst>
              </a:rPr>
              <a:t>حسابداری تحت وب اهمیت اطلاعات ومیزان تاثیر گذاری اطلاعات برتصمیم گیری ها را افزایش می دهد . همچنین زمان ارائه اطلاعات را با نیاز های اطلاعاتی مدیران متناسب می کند واز کاهش ارزش اطلاعات براثر گذشت زمان می کاهدودرمجموع بموقع بودن اطلاعات راافزایش می دهد.</a:t>
            </a:r>
          </a:p>
          <a:p>
            <a:r>
              <a:rPr lang="fa-IR" sz="2000" b="1" dirty="0">
                <a:solidFill>
                  <a:schemeClr val="bg1"/>
                </a:solidFill>
                <a:effectLst>
                  <a:glow rad="63500">
                    <a:schemeClr val="accent6">
                      <a:satMod val="175000"/>
                      <a:alpha val="40000"/>
                    </a:schemeClr>
                  </a:glow>
                </a:effectLst>
              </a:rPr>
              <a:t>همچنین حسابدری تحت وب با ادغام وطبقه بندی اطلاعات پیچیده وارائه جزئیات بیشتر از اطلاعات مالی وعملیاتی درموارد مقتضی علاوه برکمک به افشای کامل اطلاعات قابلیت فهم بودن گزارش های مالی را افزایش میدهد.</a:t>
            </a:r>
          </a:p>
          <a:p>
            <a:r>
              <a:rPr lang="fa-IR" sz="2000" b="1" dirty="0">
                <a:solidFill>
                  <a:schemeClr val="bg1"/>
                </a:solidFill>
                <a:effectLst>
                  <a:glow rad="63500">
                    <a:schemeClr val="accent6">
                      <a:satMod val="175000"/>
                      <a:alpha val="40000"/>
                    </a:schemeClr>
                  </a:glow>
                </a:effectLst>
              </a:rPr>
              <a:t>حسابداری تحت وب ظرفیت وتوان ارائه اطلاعات مفید برای تصمیم گیری را افزایش می دهد به بیان دیگر سودمندی اطلاعات برای پیش بینی رویدادهای  اتی درحسابداری تحت وب افزایش می یا بد.</a:t>
            </a:r>
          </a:p>
          <a:p>
            <a:r>
              <a:rPr lang="fa-IR" sz="2000" b="1" dirty="0">
                <a:solidFill>
                  <a:schemeClr val="bg1"/>
                </a:solidFill>
                <a:effectLst>
                  <a:glow rad="63500">
                    <a:schemeClr val="accent6">
                      <a:satMod val="175000"/>
                      <a:alpha val="40000"/>
                    </a:schemeClr>
                  </a:glow>
                </a:effectLst>
              </a:rPr>
              <a:t>درراهکار حسابداری تحت وب با بهره گیری ازگزارشگری مالی برخط بوسیله انترنت تصمیم گیرندگان می توانند بطور روزافزون ازاطلاعات بهموقع ومتنوع برای تصمیم گیری استفاده نمایند . وهمچنین اطلاعاتی را که برای هدف خاصی می خواهند با استفاده ازابزارهای جستجو گر نیرومند جستجو نمایند وبابهره گیری ازقابلیت فناوریهایی نظیر پایگاه داده ها سیستم ها ی خبره شبکه های عصبی عاملهای هوشمند نرم افزارهای پشتیبان تصمیم و...برمربوط بودن اطلاعات مالی بیافزایند.</a:t>
            </a:r>
          </a:p>
        </p:txBody>
      </p:sp>
    </p:spTree>
    <p:extLst>
      <p:ext uri="{BB962C8B-B14F-4D97-AF65-F5344CB8AC3E}">
        <p14:creationId xmlns:p14="http://schemas.microsoft.com/office/powerpoint/2010/main" val="1823534166"/>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4">
                                            <p:txEl>
                                              <p:pRg st="0" end="0"/>
                                            </p:txEl>
                                          </p:spTgt>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4">
                                            <p:txEl>
                                              <p:pRg st="0" end="0"/>
                                            </p:txEl>
                                          </p:spTgt>
                                        </p:tgtEl>
                                        <p:attrNameLst>
                                          <p:attrName>ppt_x</p:attrName>
                                          <p:attrName>ppt_y</p:attrName>
                                        </p:attrNameLst>
                                      </p:cBhvr>
                                    </p:animMotion>
                                    <p:animEffect transition="out" filter="fade">
                                      <p:cBhvr>
                                        <p:cTn id="24" dur="1000"/>
                                        <p:tgtEl>
                                          <p:spTgt spid="4">
                                            <p:txEl>
                                              <p:pRg st="0" end="0"/>
                                            </p:txEl>
                                          </p:spTgt>
                                        </p:tgtEl>
                                      </p:cBhvr>
                                    </p:animEffect>
                                    <p:set>
                                      <p:cBhvr>
                                        <p:cTn id="25" dur="1" fill="hold">
                                          <p:stCondLst>
                                            <p:cond delay="999"/>
                                          </p:stCondLst>
                                        </p:cTn>
                                        <p:tgtEl>
                                          <p:spTgt spid="4">
                                            <p:txEl>
                                              <p:pRg st="0" end="0"/>
                                            </p:txEl>
                                          </p:spTgt>
                                        </p:tgtEl>
                                        <p:attrNameLst>
                                          <p:attrName>style.visibility</p:attrName>
                                        </p:attrNameLst>
                                      </p:cBhvr>
                                      <p:to>
                                        <p:strVal val="hidden"/>
                                      </p:to>
                                    </p:set>
                                  </p:childTnLst>
                                </p:cTn>
                              </p:par>
                              <p:par>
                                <p:cTn id="26" presetID="52" presetClass="exit" presetSubtype="0" fill="hold" nodeType="withEffect">
                                  <p:stCondLst>
                                    <p:cond delay="0"/>
                                  </p:stCondLst>
                                  <p:childTnLst>
                                    <p:animScale>
                                      <p:cBhvr>
                                        <p:cTn id="27" dur="1000" accel="50000">
                                          <p:stCondLst>
                                            <p:cond delay="0"/>
                                          </p:stCondLst>
                                        </p:cTn>
                                        <p:tgtEl>
                                          <p:spTgt spid="4">
                                            <p:txEl>
                                              <p:pRg st="1" end="1"/>
                                            </p:txEl>
                                          </p:spTgt>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8" dur="1000" accel="50000">
                                          <p:stCondLst>
                                            <p:cond delay="0"/>
                                          </p:stCondLst>
                                        </p:cTn>
                                        <p:tgtEl>
                                          <p:spTgt spid="4">
                                            <p:txEl>
                                              <p:pRg st="1" end="1"/>
                                            </p:txEl>
                                          </p:spTgt>
                                        </p:tgtEl>
                                        <p:attrNameLst>
                                          <p:attrName>ppt_x</p:attrName>
                                          <p:attrName>ppt_y</p:attrName>
                                        </p:attrNameLst>
                                      </p:cBhvr>
                                    </p:animMotion>
                                    <p:animEffect transition="out" filter="fade">
                                      <p:cBhvr>
                                        <p:cTn id="29" dur="1000"/>
                                        <p:tgtEl>
                                          <p:spTgt spid="4">
                                            <p:txEl>
                                              <p:pRg st="1" end="1"/>
                                            </p:txEl>
                                          </p:spTgt>
                                        </p:tgtEl>
                                      </p:cBhvr>
                                    </p:animEffect>
                                    <p:set>
                                      <p:cBhvr>
                                        <p:cTn id="30" dur="1" fill="hold">
                                          <p:stCondLst>
                                            <p:cond delay="999"/>
                                          </p:stCondLst>
                                        </p:cTn>
                                        <p:tgtEl>
                                          <p:spTgt spid="4">
                                            <p:txEl>
                                              <p:pRg st="1" end="1"/>
                                            </p:txEl>
                                          </p:spTgt>
                                        </p:tgtEl>
                                        <p:attrNameLst>
                                          <p:attrName>style.visibility</p:attrName>
                                        </p:attrNameLst>
                                      </p:cBhvr>
                                      <p:to>
                                        <p:strVal val="hidden"/>
                                      </p:to>
                                    </p:set>
                                  </p:childTnLst>
                                </p:cTn>
                              </p:par>
                              <p:par>
                                <p:cTn id="31" presetID="52" presetClass="exit" presetSubtype="0" fill="hold" nodeType="withEffect">
                                  <p:stCondLst>
                                    <p:cond delay="0"/>
                                  </p:stCondLst>
                                  <p:childTnLst>
                                    <p:animScale>
                                      <p:cBhvr>
                                        <p:cTn id="32" dur="1000" accel="50000">
                                          <p:stCondLst>
                                            <p:cond delay="0"/>
                                          </p:stCondLst>
                                        </p:cTn>
                                        <p:tgtEl>
                                          <p:spTgt spid="4">
                                            <p:txEl>
                                              <p:pRg st="2" end="2"/>
                                            </p:txEl>
                                          </p:spTgt>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3" dur="1000" accel="50000">
                                          <p:stCondLst>
                                            <p:cond delay="0"/>
                                          </p:stCondLst>
                                        </p:cTn>
                                        <p:tgtEl>
                                          <p:spTgt spid="4">
                                            <p:txEl>
                                              <p:pRg st="2" end="2"/>
                                            </p:txEl>
                                          </p:spTgt>
                                        </p:tgtEl>
                                        <p:attrNameLst>
                                          <p:attrName>ppt_x</p:attrName>
                                          <p:attrName>ppt_y</p:attrName>
                                        </p:attrNameLst>
                                      </p:cBhvr>
                                    </p:animMotion>
                                    <p:animEffect transition="out" filter="fade">
                                      <p:cBhvr>
                                        <p:cTn id="34" dur="1000"/>
                                        <p:tgtEl>
                                          <p:spTgt spid="4">
                                            <p:txEl>
                                              <p:pRg st="2" end="2"/>
                                            </p:txEl>
                                          </p:spTgt>
                                        </p:tgtEl>
                                      </p:cBhvr>
                                    </p:animEffect>
                                    <p:set>
                                      <p:cBhvr>
                                        <p:cTn id="35" dur="1" fill="hold">
                                          <p:stCondLst>
                                            <p:cond delay="999"/>
                                          </p:stCondLst>
                                        </p:cTn>
                                        <p:tgtEl>
                                          <p:spTgt spid="4">
                                            <p:txEl>
                                              <p:pRg st="2" end="2"/>
                                            </p:txEl>
                                          </p:spTgt>
                                        </p:tgtEl>
                                        <p:attrNameLst>
                                          <p:attrName>style.visibility</p:attrName>
                                        </p:attrNameLst>
                                      </p:cBhvr>
                                      <p:to>
                                        <p:strVal val="hidden"/>
                                      </p:to>
                                    </p:set>
                                  </p:childTnLst>
                                </p:cTn>
                              </p:par>
                              <p:par>
                                <p:cTn id="36" presetID="52" presetClass="exit" presetSubtype="0" fill="hold" nodeType="withEffect">
                                  <p:stCondLst>
                                    <p:cond delay="0"/>
                                  </p:stCondLst>
                                  <p:childTnLst>
                                    <p:animScale>
                                      <p:cBhvr>
                                        <p:cTn id="37" dur="1000" accel="50000">
                                          <p:stCondLst>
                                            <p:cond delay="0"/>
                                          </p:stCondLst>
                                        </p:cTn>
                                        <p:tgtEl>
                                          <p:spTgt spid="4">
                                            <p:txEl>
                                              <p:pRg st="3" end="3"/>
                                            </p:txEl>
                                          </p:spTgt>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8" dur="1000" accel="50000">
                                          <p:stCondLst>
                                            <p:cond delay="0"/>
                                          </p:stCondLst>
                                        </p:cTn>
                                        <p:tgtEl>
                                          <p:spTgt spid="4">
                                            <p:txEl>
                                              <p:pRg st="3" end="3"/>
                                            </p:txEl>
                                          </p:spTgt>
                                        </p:tgtEl>
                                        <p:attrNameLst>
                                          <p:attrName>ppt_x</p:attrName>
                                          <p:attrName>ppt_y</p:attrName>
                                        </p:attrNameLst>
                                      </p:cBhvr>
                                    </p:animMotion>
                                    <p:animEffect transition="out" filter="fade">
                                      <p:cBhvr>
                                        <p:cTn id="39" dur="1000"/>
                                        <p:tgtEl>
                                          <p:spTgt spid="4">
                                            <p:txEl>
                                              <p:pRg st="3" end="3"/>
                                            </p:txEl>
                                          </p:spTgt>
                                        </p:tgtEl>
                                      </p:cBhvr>
                                    </p:animEffect>
                                    <p:set>
                                      <p:cBhvr>
                                        <p:cTn id="40" dur="1" fill="hold">
                                          <p:stCondLst>
                                            <p:cond delay="999"/>
                                          </p:stCondLst>
                                        </p:cTn>
                                        <p:tgtEl>
                                          <p:spTgt spid="4">
                                            <p:txEl>
                                              <p:pRg st="3" end="3"/>
                                            </p:txEl>
                                          </p:spTgt>
                                        </p:tgtEl>
                                        <p:attrNameLst>
                                          <p:attrName>style.visibility</p:attrName>
                                        </p:attrNameLst>
                                      </p:cBhvr>
                                      <p:to>
                                        <p:strVal val="hidden"/>
                                      </p:to>
                                    </p:set>
                                  </p:childTnLst>
                                </p:cTn>
                              </p:par>
                              <p:par>
                                <p:cTn id="41" presetID="52" presetClass="exit" presetSubtype="0" fill="hold" nodeType="withEffect">
                                  <p:stCondLst>
                                    <p:cond delay="0"/>
                                  </p:stCondLst>
                                  <p:childTnLst>
                                    <p:animScale>
                                      <p:cBhvr>
                                        <p:cTn id="42" dur="1000" accel="50000">
                                          <p:stCondLst>
                                            <p:cond delay="0"/>
                                          </p:stCondLst>
                                        </p:cTn>
                                        <p:tgtEl>
                                          <p:spTgt spid="4">
                                            <p:txEl>
                                              <p:pRg st="4" end="4"/>
                                            </p:txEl>
                                          </p:spTgt>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3" dur="1000" accel="50000">
                                          <p:stCondLst>
                                            <p:cond delay="0"/>
                                          </p:stCondLst>
                                        </p:cTn>
                                        <p:tgtEl>
                                          <p:spTgt spid="4">
                                            <p:txEl>
                                              <p:pRg st="4" end="4"/>
                                            </p:txEl>
                                          </p:spTgt>
                                        </p:tgtEl>
                                        <p:attrNameLst>
                                          <p:attrName>ppt_x</p:attrName>
                                          <p:attrName>ppt_y</p:attrName>
                                        </p:attrNameLst>
                                      </p:cBhvr>
                                    </p:animMotion>
                                    <p:animEffect transition="out" filter="fade">
                                      <p:cBhvr>
                                        <p:cTn id="44" dur="1000"/>
                                        <p:tgtEl>
                                          <p:spTgt spid="4">
                                            <p:txEl>
                                              <p:pRg st="4" end="4"/>
                                            </p:txEl>
                                          </p:spTgt>
                                        </p:tgtEl>
                                      </p:cBhvr>
                                    </p:animEffect>
                                    <p:set>
                                      <p:cBhvr>
                                        <p:cTn id="45" dur="1" fill="hold">
                                          <p:stCondLst>
                                            <p:cond delay="999"/>
                                          </p:stCondLst>
                                        </p:cTn>
                                        <p:tgtEl>
                                          <p:spTgt spid="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51520" y="404664"/>
            <a:ext cx="8640960" cy="6370975"/>
          </a:xfrm>
          <a:prstGeom prst="rect">
            <a:avLst/>
          </a:prstGeom>
          <a:noFill/>
        </p:spPr>
        <p:txBody>
          <a:bodyPr wrap="square" rtlCol="1">
            <a:spAutoFit/>
          </a:bodyPr>
          <a:lstStyle/>
          <a:p>
            <a:r>
              <a:rPr lang="fa-IR" sz="2400" b="1" dirty="0">
                <a:solidFill>
                  <a:schemeClr val="bg1"/>
                </a:solidFill>
                <a:effectLst>
                  <a:glow rad="63500">
                    <a:schemeClr val="accent3">
                      <a:satMod val="175000"/>
                      <a:alpha val="40000"/>
                    </a:schemeClr>
                  </a:glow>
                </a:effectLst>
              </a:rPr>
              <a:t>همچنین حسابداری تحت وب دستدرسی از راه دور به اطلاعات را بهاسانی فراهم می اورد ومحدودیت های زمانی ومکانی برای دستیابی بهگزارشهای مالی را ازمیان می برد هزینه وزمان دسترسی به اطلاعات راکاهش وسرعت گردش اطلاعات مالی وعملیاتی را درواحد ها وقسمت های مختلف سازمان افزایش میدهدودراخر ارزیابی  نتایج گذشته بوسیله حسابداری تحت وب اطلاعات سودمندتری ارائه می کند که میتوان گفت پیش بینی وارزش بازخورد اطلاعات افزایش می یابد.</a:t>
            </a:r>
          </a:p>
          <a:p>
            <a:r>
              <a:rPr lang="fa-IR" sz="2400" b="1" dirty="0">
                <a:solidFill>
                  <a:schemeClr val="bg1"/>
                </a:solidFill>
                <a:effectLst>
                  <a:glow rad="63500">
                    <a:schemeClr val="accent3">
                      <a:satMod val="175000"/>
                      <a:alpha val="40000"/>
                    </a:schemeClr>
                  </a:glow>
                </a:effectLst>
              </a:rPr>
              <a:t>ازمجموع امتیازات بالا میتوان نتیجه گرفت که حسابداری تحت وب با افزایش سرعت دسترسی مدیران به اطلاعات وگزارش های مالی وامکان دریافت اطلاعات درزمان مناسب برای مدیران هزینه فرصت ازدست رفته راکاهش می دهد وباافزایش کیفیت تصمیم یگری مدیران درنتیجه پردازش الکترونیکی داده ها استفاده ازمدلها ی تصمیم گیری  ونرم افزارهای پشتیبان تصمیم زمینه ای را برای اخذ تصمیم گیری های منطقی وعقلانی توسط مدیران فراهم می کند.</a:t>
            </a:r>
          </a:p>
          <a:p>
            <a:r>
              <a:rPr lang="fa-IR" sz="2400" b="1" dirty="0">
                <a:solidFill>
                  <a:schemeClr val="bg1"/>
                </a:solidFill>
                <a:effectLst>
                  <a:glow rad="63500">
                    <a:schemeClr val="accent3">
                      <a:satMod val="175000"/>
                      <a:alpha val="40000"/>
                    </a:schemeClr>
                  </a:glow>
                </a:effectLst>
              </a:rPr>
              <a:t>امانتایج تحقیقات تاثیر حسابداری تحت وب را برارائه صادقانه اطلاعات(قابلیت اعتماد بودن اطلاعات)تایید نمیکند.</a:t>
            </a:r>
          </a:p>
          <a:p>
            <a:r>
              <a:rPr lang="fa-IR" sz="2400" b="1" dirty="0">
                <a:solidFill>
                  <a:schemeClr val="bg1"/>
                </a:solidFill>
                <a:effectLst>
                  <a:glow rad="63500">
                    <a:schemeClr val="accent3">
                      <a:satMod val="175000"/>
                      <a:alpha val="40000"/>
                    </a:schemeClr>
                  </a:glow>
                </a:effectLst>
              </a:rPr>
              <a:t>بعبارت دیگر تاکنون دسترسی به دو ویژگی مربوط بودن وقابلبت اعتماد بطور همزمان بدلیل محدودیت های فناوری میسر نبوده است.</a:t>
            </a:r>
          </a:p>
          <a:p>
            <a:r>
              <a:rPr lang="fa-IR" sz="2400" b="1" dirty="0">
                <a:solidFill>
                  <a:schemeClr val="bg1"/>
                </a:solidFill>
                <a:effectLst>
                  <a:glow rad="63500">
                    <a:schemeClr val="accent3">
                      <a:satMod val="175000"/>
                      <a:alpha val="40000"/>
                    </a:schemeClr>
                  </a:glow>
                </a:effectLst>
              </a:rPr>
              <a:t> </a:t>
            </a:r>
          </a:p>
        </p:txBody>
      </p:sp>
    </p:spTree>
    <p:extLst>
      <p:ext uri="{BB962C8B-B14F-4D97-AF65-F5344CB8AC3E}">
        <p14:creationId xmlns:p14="http://schemas.microsoft.com/office/powerpoint/2010/main" val="282785180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Scale>
                                      <p:cBhvr>
                                        <p:cTn id="1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2" end="2"/>
                                            </p:txEl>
                                          </p:spTgt>
                                        </p:tgtEl>
                                        <p:attrNameLst>
                                          <p:attrName>ppt_x</p:attrName>
                                          <p:attrName>ppt_y</p:attrName>
                                        </p:attrNameLst>
                                      </p:cBhvr>
                                    </p:animMotion>
                                    <p:animEffect transition="in" filter="fade">
                                      <p:cBhvr>
                                        <p:cTn id="19" dur="1000"/>
                                        <p:tgtEl>
                                          <p:spTgt spid="3">
                                            <p:txEl>
                                              <p:pRg st="2" end="2"/>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Scale>
                                      <p:cBhvr>
                                        <p:cTn id="22"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3" end="3"/>
                                            </p:txEl>
                                          </p:spTgt>
                                        </p:tgtEl>
                                        <p:attrNameLst>
                                          <p:attrName>ppt_x</p:attrName>
                                          <p:attrName>ppt_y</p:attrName>
                                        </p:attrNameLst>
                                      </p:cBhvr>
                                    </p:animMotion>
                                    <p:animEffect transition="in" filter="fade">
                                      <p:cBhvr>
                                        <p:cTn id="24" dur="1000"/>
                                        <p:tgtEl>
                                          <p:spTgt spid="3">
                                            <p:txEl>
                                              <p:pRg st="3" end="3"/>
                                            </p:txEl>
                                          </p:spTgt>
                                        </p:tgtEl>
                                      </p:cBhvr>
                                    </p:animEffect>
                                  </p:childTnLst>
                                </p:cTn>
                              </p:par>
                              <p:par>
                                <p:cTn id="25" presetID="5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Scale>
                                      <p:cBhvr>
                                        <p:cTn id="27"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xEl>
                                              <p:pRg st="4" end="4"/>
                                            </p:txEl>
                                          </p:spTgt>
                                        </p:tgtEl>
                                        <p:attrNameLst>
                                          <p:attrName>ppt_x</p:attrName>
                                          <p:attrName>ppt_y</p:attrName>
                                        </p:attrNameLst>
                                      </p:cBhvr>
                                    </p:animMotion>
                                    <p:animEffect transition="in" filter="fade">
                                      <p:cBhvr>
                                        <p:cTn id="2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Flowchart: Multidocument 3"/>
          <p:cNvSpPr/>
          <p:nvPr/>
        </p:nvSpPr>
        <p:spPr>
          <a:xfrm>
            <a:off x="6091710" y="116632"/>
            <a:ext cx="2592288" cy="1008112"/>
          </a:xfrm>
          <a:prstGeom prst="flowChartMultidocument">
            <a:avLst/>
          </a:prstGeom>
          <a:solidFill>
            <a:srgbClr val="C0000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1" anchor="ctr">
            <a:prstTxWarp prst="textWave2">
              <a:avLst/>
            </a:prstTxWarp>
          </a:bodyPr>
          <a:lstStyle/>
          <a:p>
            <a:pPr algn="ctr"/>
            <a:r>
              <a:rPr lang="en-US" dirty="0">
                <a:effectLst>
                  <a:glow rad="63500">
                    <a:schemeClr val="accent5">
                      <a:satMod val="175000"/>
                      <a:alpha val="40000"/>
                    </a:schemeClr>
                  </a:glow>
                </a:effectLst>
              </a:rPr>
              <a:t>XBRL </a:t>
            </a:r>
            <a:r>
              <a:rPr lang="fa-IR" dirty="0">
                <a:effectLst>
                  <a:glow rad="63500">
                    <a:schemeClr val="accent5">
                      <a:satMod val="175000"/>
                      <a:alpha val="40000"/>
                    </a:schemeClr>
                  </a:glow>
                </a:effectLst>
              </a:rPr>
              <a:t>چیست</a:t>
            </a:r>
            <a:r>
              <a:rPr lang="fa-IR" dirty="0"/>
              <a:t>؟</a:t>
            </a:r>
          </a:p>
          <a:p>
            <a:pPr algn="ctr"/>
            <a:endParaRPr lang="fa-IR" dirty="0"/>
          </a:p>
        </p:txBody>
      </p:sp>
      <p:sp>
        <p:nvSpPr>
          <p:cNvPr id="5" name="TextBox 4"/>
          <p:cNvSpPr txBox="1"/>
          <p:nvPr/>
        </p:nvSpPr>
        <p:spPr>
          <a:xfrm>
            <a:off x="107504" y="1268760"/>
            <a:ext cx="8712968" cy="5632311"/>
          </a:xfrm>
          <a:prstGeom prst="rect">
            <a:avLst/>
          </a:prstGeom>
          <a:noFill/>
        </p:spPr>
        <p:txBody>
          <a:bodyPr wrap="square" rtlCol="1">
            <a:spAutoFit/>
          </a:bodyPr>
          <a:lstStyle/>
          <a:p>
            <a:r>
              <a:rPr lang="fa-IR" sz="2400" b="1" dirty="0">
                <a:solidFill>
                  <a:schemeClr val="bg1"/>
                </a:solidFill>
                <a:effectLst>
                  <a:glow rad="63500">
                    <a:schemeClr val="accent3">
                      <a:satMod val="175000"/>
                      <a:alpha val="40000"/>
                    </a:schemeClr>
                  </a:glow>
                </a:effectLst>
              </a:rPr>
              <a:t>در حال حاضر در سراسر دنیا، بنگاه‌‌های اقتصادی بسیاری هستند که </a:t>
            </a:r>
            <a:r>
              <a:rPr lang="en-US" sz="2400" b="1" dirty="0">
                <a:solidFill>
                  <a:schemeClr val="bg1"/>
                </a:solidFill>
                <a:effectLst>
                  <a:glow rad="63500">
                    <a:schemeClr val="accent3">
                      <a:satMod val="175000"/>
                      <a:alpha val="40000"/>
                    </a:schemeClr>
                  </a:glow>
                </a:effectLst>
              </a:rPr>
              <a:t>XBRL (Extensible Business Reporting Language) </a:t>
            </a:r>
            <a:r>
              <a:rPr lang="fa-IR" sz="2400" b="1" dirty="0">
                <a:solidFill>
                  <a:schemeClr val="bg1"/>
                </a:solidFill>
                <a:effectLst>
                  <a:glow rad="63500">
                    <a:schemeClr val="accent3">
                      <a:satMod val="175000"/>
                      <a:alpha val="40000"/>
                    </a:schemeClr>
                  </a:glow>
                </a:effectLst>
              </a:rPr>
              <a:t>را به عنوان استانداردی برای تهیه گزارش‌‌های کاری خود مورد استفاده قرار می‌‌دهند. تصور کنید که اگر همه شرکت‌‌ها و سازمان‌ها برای تهیه گزارش‌‌های خود یک زبان را قبول کنند، این مسئله چطور به تجارت کمک خواهد کرد. با پذیرش چنین استانداردی می‌‌توان گزارش‌‌ها را صحیح‌تر و راحت‌تر تولید نمود.</a:t>
            </a:r>
          </a:p>
          <a:p>
            <a:r>
              <a:rPr lang="fa-IR" sz="2400" b="1" dirty="0">
                <a:solidFill>
                  <a:schemeClr val="bg1"/>
                </a:solidFill>
                <a:effectLst>
                  <a:glow rad="63500">
                    <a:schemeClr val="accent3">
                      <a:satMod val="175000"/>
                      <a:alpha val="40000"/>
                    </a:schemeClr>
                  </a:glow>
                </a:effectLst>
              </a:rPr>
              <a:t>هرچند وقت یک بار از شرکت‌‌های کوچک و بزرگ خواسته می‌شود که مالی خود را به سازمان‌های مسئول نظارت بر رعایت قوانین، شرکت‌‌ها یا افراد سرمایه‌گذار و غیره ارایه کنند. با وجود اینکه محتویات این گزارش‌‌ها طبق یک قاعده استاندارد تهیه شده است اما ساختار‌ها از انواع مختلفی هستند. در بین گزارش‌ها می‌‌توانید فایل‌‌هایی با ساختار </a:t>
            </a:r>
            <a:r>
              <a:rPr lang="en-US" sz="2400" b="1" dirty="0">
                <a:solidFill>
                  <a:schemeClr val="bg1"/>
                </a:solidFill>
                <a:effectLst>
                  <a:glow rad="63500">
                    <a:schemeClr val="accent3">
                      <a:satMod val="175000"/>
                      <a:alpha val="40000"/>
                    </a:schemeClr>
                  </a:glow>
                </a:effectLst>
              </a:rPr>
              <a:t>PDF، Excel، Word </a:t>
            </a:r>
            <a:r>
              <a:rPr lang="fa-IR" sz="2400" b="1" dirty="0">
                <a:solidFill>
                  <a:schemeClr val="bg1"/>
                </a:solidFill>
                <a:effectLst>
                  <a:glow rad="63500">
                    <a:schemeClr val="accent3">
                      <a:satMod val="175000"/>
                      <a:alpha val="40000"/>
                    </a:schemeClr>
                  </a:glow>
                </a:effectLst>
              </a:rPr>
              <a:t>یا فایل‌های که </a:t>
            </a:r>
            <a:r>
              <a:rPr lang="en-US" sz="2400" b="1" dirty="0">
                <a:solidFill>
                  <a:schemeClr val="bg1"/>
                </a:solidFill>
                <a:effectLst>
                  <a:glow rad="63500">
                    <a:schemeClr val="accent3">
                      <a:satMod val="175000"/>
                      <a:alpha val="40000"/>
                    </a:schemeClr>
                  </a:glow>
                </a:effectLst>
              </a:rPr>
              <a:t>CSV </a:t>
            </a:r>
            <a:r>
              <a:rPr lang="fa-IR" sz="2400" b="1" dirty="0">
                <a:solidFill>
                  <a:schemeClr val="bg1"/>
                </a:solidFill>
                <a:effectLst>
                  <a:glow rad="63500">
                    <a:schemeClr val="accent3">
                      <a:satMod val="175000"/>
                      <a:alpha val="40000"/>
                    </a:schemeClr>
                  </a:glow>
                </a:effectLst>
              </a:rPr>
              <a:t>پیدا کنید. حتی بعضی‌ها یک کپی از دیسک سخت خود را می‌فرستند! </a:t>
            </a:r>
            <a:r>
              <a:rPr lang="en-US" sz="2400" b="1" dirty="0">
                <a:solidFill>
                  <a:schemeClr val="bg1"/>
                </a:solidFill>
                <a:effectLst>
                  <a:glow rad="63500">
                    <a:schemeClr val="accent3">
                      <a:satMod val="175000"/>
                      <a:alpha val="40000"/>
                    </a:schemeClr>
                  </a:glow>
                </a:effectLst>
              </a:rPr>
              <a:t>XBRL </a:t>
            </a:r>
            <a:r>
              <a:rPr lang="fa-IR" sz="2400" b="1" dirty="0">
                <a:solidFill>
                  <a:schemeClr val="bg1"/>
                </a:solidFill>
                <a:effectLst>
                  <a:glow rad="63500">
                    <a:schemeClr val="accent3">
                      <a:satMod val="175000"/>
                      <a:alpha val="40000"/>
                    </a:schemeClr>
                  </a:glow>
                </a:effectLst>
              </a:rPr>
              <a:t>برای این به وجود آمده تا یک ساختار مشترک ایجاد کند. اگر همه شرکت‌ها برای تهیه گزارش‌های خود از یک زبان استفاده کنند، خیلی راحت‌تر می‌‌توان گزارش‌های صحیح‌تری تهیه کرد و این گزارش‌ها نیز توسط تمام گیرنده‌‌ها کاملا قابل فهم خواهد بود.</a:t>
            </a:r>
          </a:p>
        </p:txBody>
      </p:sp>
    </p:spTree>
    <p:extLst>
      <p:ext uri="{BB962C8B-B14F-4D97-AF65-F5344CB8AC3E}">
        <p14:creationId xmlns:p14="http://schemas.microsoft.com/office/powerpoint/2010/main" val="425460494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nodeType="clickEffect">
                                  <p:stCondLst>
                                    <p:cond delay="0"/>
                                  </p:stCondLst>
                                  <p:iterate type="lt">
                                    <p:tmPct val="10000"/>
                                  </p:iterate>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xEl>
                                              <p:pRg st="0" end="0"/>
                                            </p:txEl>
                                          </p:spTgt>
                                        </p:tgtEl>
                                      </p:cBhvr>
                                    </p:animEffect>
                                  </p:childTnLst>
                                </p:cTn>
                              </p:par>
                              <p:par>
                                <p:cTn id="20" presetID="41" presetClass="entr" presetSubtype="0" fill="hold" nodeType="withEffect">
                                  <p:stCondLst>
                                    <p:cond delay="0"/>
                                  </p:stCondLst>
                                  <p:iterate type="lt">
                                    <p:tmPct val="10000"/>
                                  </p:iterate>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24"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260648"/>
            <a:ext cx="8892480" cy="5632311"/>
          </a:xfrm>
          <a:prstGeom prst="rect">
            <a:avLst/>
          </a:prstGeom>
          <a:noFill/>
        </p:spPr>
        <p:txBody>
          <a:bodyPr wrap="square" rtlCol="1">
            <a:spAutoFit/>
          </a:bodyPr>
          <a:lstStyle/>
          <a:p>
            <a:r>
              <a:rPr lang="fa-IR" sz="2400" b="1" dirty="0">
                <a:solidFill>
                  <a:schemeClr val="bg1"/>
                </a:solidFill>
                <a:effectLst>
                  <a:glow rad="63500">
                    <a:schemeClr val="accent4">
                      <a:satMod val="175000"/>
                      <a:alpha val="40000"/>
                    </a:schemeClr>
                  </a:glow>
                </a:effectLst>
              </a:rPr>
              <a:t>پشتیبانی سازمان‌های مسئول</a:t>
            </a:r>
          </a:p>
          <a:p>
            <a:r>
              <a:rPr lang="en-US" sz="2400" b="1" dirty="0">
                <a:solidFill>
                  <a:schemeClr val="bg1"/>
                </a:solidFill>
                <a:effectLst>
                  <a:glow rad="63500">
                    <a:schemeClr val="accent4">
                      <a:satMod val="175000"/>
                      <a:alpha val="40000"/>
                    </a:schemeClr>
                  </a:glow>
                </a:effectLst>
              </a:rPr>
              <a:t>XBRL </a:t>
            </a:r>
            <a:r>
              <a:rPr lang="fa-IR" sz="2400" b="1" dirty="0">
                <a:solidFill>
                  <a:schemeClr val="bg1"/>
                </a:solidFill>
                <a:effectLst>
                  <a:glow rad="63500">
                    <a:schemeClr val="accent4">
                      <a:satMod val="175000"/>
                      <a:alpha val="40000"/>
                    </a:schemeClr>
                  </a:glow>
                </a:effectLst>
              </a:rPr>
              <a:t>در سال 2000 معرفی شد. این زبان بر اعتبار </a:t>
            </a:r>
            <a:r>
              <a:rPr lang="en-US" sz="2400" b="1" dirty="0">
                <a:solidFill>
                  <a:schemeClr val="bg1"/>
                </a:solidFill>
                <a:effectLst>
                  <a:glow rad="63500">
                    <a:schemeClr val="accent4">
                      <a:satMod val="175000"/>
                      <a:alpha val="40000"/>
                    </a:schemeClr>
                  </a:glow>
                </a:effectLst>
              </a:rPr>
              <a:t>SEC (Securities and Exchange Commission) </a:t>
            </a:r>
            <a:r>
              <a:rPr lang="fa-IR" sz="2400" b="1" dirty="0">
                <a:solidFill>
                  <a:schemeClr val="bg1"/>
                </a:solidFill>
                <a:effectLst>
                  <a:glow rad="63500">
                    <a:schemeClr val="accent4">
                      <a:satMod val="175000"/>
                      <a:alpha val="40000"/>
                    </a:schemeClr>
                  </a:glow>
                </a:effectLst>
              </a:rPr>
              <a:t>تکیه کرده است. </a:t>
            </a:r>
            <a:r>
              <a:rPr lang="en-US" sz="2400" b="1" dirty="0">
                <a:solidFill>
                  <a:schemeClr val="bg1"/>
                </a:solidFill>
                <a:effectLst>
                  <a:glow rad="63500">
                    <a:schemeClr val="accent4">
                      <a:satMod val="175000"/>
                      <a:alpha val="40000"/>
                    </a:schemeClr>
                  </a:glow>
                </a:effectLst>
              </a:rPr>
              <a:t>SEC </a:t>
            </a:r>
            <a:r>
              <a:rPr lang="fa-IR" sz="2400" b="1" dirty="0">
                <a:solidFill>
                  <a:schemeClr val="bg1"/>
                </a:solidFill>
                <a:effectLst>
                  <a:glow rad="63500">
                    <a:schemeClr val="accent4">
                      <a:satMod val="175000"/>
                      <a:alpha val="40000"/>
                    </a:schemeClr>
                  </a:glow>
                </a:effectLst>
              </a:rPr>
              <a:t>یک برنامه راهنما راه‌اندازی کرده تا شرکت‌ها گزارش‌های مالی را با یک ساختار خاص ارسال کنند. تاکنون چندین شرکت بزرگ در آمریکا در این برنامه ثبت نام کرده‌اند. شرکت‌‌هایی مثل </a:t>
            </a:r>
            <a:r>
              <a:rPr lang="en-US" sz="2400" b="1" dirty="0">
                <a:solidFill>
                  <a:schemeClr val="bg1"/>
                </a:solidFill>
                <a:effectLst>
                  <a:glow rad="63500">
                    <a:schemeClr val="accent4">
                      <a:satMod val="175000"/>
                      <a:alpha val="40000"/>
                    </a:schemeClr>
                  </a:glow>
                </a:effectLst>
              </a:rPr>
              <a:t>Bristol-Meyers Squibb، Dow Chemical، Ford Motor، General Electric، Microsoft، PepsiCo، Pfizer، 3M </a:t>
            </a:r>
            <a:r>
              <a:rPr lang="fa-IR" sz="2400" b="1" dirty="0">
                <a:solidFill>
                  <a:schemeClr val="bg1"/>
                </a:solidFill>
                <a:effectLst>
                  <a:glow rad="63500">
                    <a:schemeClr val="accent4">
                      <a:satMod val="175000"/>
                      <a:alpha val="40000"/>
                    </a:schemeClr>
                  </a:glow>
                </a:effectLst>
              </a:rPr>
              <a:t>و </a:t>
            </a:r>
            <a:r>
              <a:rPr lang="en-US" sz="2400" b="1" dirty="0">
                <a:solidFill>
                  <a:schemeClr val="bg1"/>
                </a:solidFill>
                <a:effectLst>
                  <a:glow rad="63500">
                    <a:schemeClr val="accent4">
                      <a:satMod val="175000"/>
                      <a:alpha val="40000"/>
                    </a:schemeClr>
                  </a:glow>
                </a:effectLst>
              </a:rPr>
              <a:t>Xerox. </a:t>
            </a:r>
            <a:r>
              <a:rPr lang="fa-IR" sz="2400" b="1" dirty="0">
                <a:solidFill>
                  <a:schemeClr val="bg1"/>
                </a:solidFill>
                <a:effectLst>
                  <a:glow rad="63500">
                    <a:schemeClr val="accent4">
                      <a:satMod val="175000"/>
                      <a:alpha val="40000"/>
                    </a:schemeClr>
                  </a:glow>
                </a:effectLst>
              </a:rPr>
              <a:t>یکی دیگر از بنگاه‌‌های آمریکایی که </a:t>
            </a:r>
            <a:r>
              <a:rPr lang="en-US" sz="2400" b="1" dirty="0">
                <a:solidFill>
                  <a:schemeClr val="bg1"/>
                </a:solidFill>
                <a:effectLst>
                  <a:glow rad="63500">
                    <a:schemeClr val="accent4">
                      <a:satMod val="175000"/>
                      <a:alpha val="40000"/>
                    </a:schemeClr>
                  </a:glow>
                </a:effectLst>
              </a:rPr>
              <a:t>XBRL </a:t>
            </a:r>
            <a:r>
              <a:rPr lang="fa-IR" sz="2400" b="1" dirty="0">
                <a:solidFill>
                  <a:schemeClr val="bg1"/>
                </a:solidFill>
                <a:effectLst>
                  <a:glow rad="63500">
                    <a:schemeClr val="accent4">
                      <a:satMod val="175000"/>
                      <a:alpha val="40000"/>
                    </a:schemeClr>
                  </a:glow>
                </a:effectLst>
              </a:rPr>
              <a:t>را به سمت استفاده عام سوق داده، شورای ملی بازرسی مالی شرکت‌ها (</a:t>
            </a:r>
            <a:r>
              <a:rPr lang="en-US" sz="2400" b="1" dirty="0">
                <a:solidFill>
                  <a:schemeClr val="bg1"/>
                </a:solidFill>
                <a:effectLst>
                  <a:glow rad="63500">
                    <a:schemeClr val="accent4">
                      <a:satMod val="175000"/>
                      <a:alpha val="40000"/>
                    </a:schemeClr>
                  </a:glow>
                </a:effectLst>
              </a:rPr>
              <a:t>FFIEC) </a:t>
            </a:r>
            <a:r>
              <a:rPr lang="fa-IR" sz="2400" b="1" dirty="0">
                <a:solidFill>
                  <a:schemeClr val="bg1"/>
                </a:solidFill>
                <a:effectLst>
                  <a:glow rad="63500">
                    <a:schemeClr val="accent4">
                      <a:satMod val="175000"/>
                      <a:alpha val="40000"/>
                    </a:schemeClr>
                  </a:glow>
                </a:effectLst>
              </a:rPr>
              <a:t>آمریکا است. اخیرا این شورا استفاده از ساختار </a:t>
            </a:r>
            <a:r>
              <a:rPr lang="en-US" sz="2400" b="1" dirty="0">
                <a:solidFill>
                  <a:schemeClr val="bg1"/>
                </a:solidFill>
                <a:effectLst>
                  <a:glow rad="63500">
                    <a:schemeClr val="accent4">
                      <a:satMod val="175000"/>
                      <a:alpha val="40000"/>
                    </a:schemeClr>
                  </a:glow>
                </a:effectLst>
              </a:rPr>
              <a:t>XBRL </a:t>
            </a:r>
            <a:r>
              <a:rPr lang="fa-IR" sz="2400" b="1" dirty="0">
                <a:solidFill>
                  <a:schemeClr val="bg1"/>
                </a:solidFill>
                <a:effectLst>
                  <a:glow rad="63500">
                    <a:schemeClr val="accent4">
                      <a:satMod val="175000"/>
                      <a:alpha val="40000"/>
                    </a:schemeClr>
                  </a:glow>
                </a:effectLst>
              </a:rPr>
              <a:t>در گزارش‌های ارسالی از طریق سیستم ذخیره داده‌‌های خود را اجباری کرده است.</a:t>
            </a:r>
          </a:p>
          <a:p>
            <a:r>
              <a:rPr lang="fa-IR" sz="2400" b="1" dirty="0">
                <a:solidFill>
                  <a:schemeClr val="bg1"/>
                </a:solidFill>
                <a:effectLst>
                  <a:glow rad="63500">
                    <a:schemeClr val="accent4">
                      <a:satMod val="175000"/>
                      <a:alpha val="40000"/>
                    </a:schemeClr>
                  </a:glow>
                </a:effectLst>
              </a:rPr>
              <a:t>نسخه 2.1 </a:t>
            </a:r>
            <a:r>
              <a:rPr lang="en-US" sz="2400" b="1" dirty="0">
                <a:solidFill>
                  <a:schemeClr val="bg1"/>
                </a:solidFill>
                <a:effectLst>
                  <a:glow rad="63500">
                    <a:schemeClr val="accent4">
                      <a:satMod val="175000"/>
                      <a:alpha val="40000"/>
                    </a:schemeClr>
                  </a:glow>
                </a:effectLst>
              </a:rPr>
              <a:t>XBRL </a:t>
            </a:r>
            <a:r>
              <a:rPr lang="fa-IR" sz="2400" b="1" dirty="0">
                <a:solidFill>
                  <a:schemeClr val="bg1"/>
                </a:solidFill>
                <a:effectLst>
                  <a:glow rad="63500">
                    <a:schemeClr val="accent4">
                      <a:satMod val="175000"/>
                      <a:alpha val="40000"/>
                    </a:schemeClr>
                  </a:glow>
                </a:effectLst>
              </a:rPr>
              <a:t>زبانی با ساختار </a:t>
            </a:r>
            <a:r>
              <a:rPr lang="en-US" sz="2400" b="1" dirty="0">
                <a:solidFill>
                  <a:schemeClr val="bg1"/>
                </a:solidFill>
                <a:effectLst>
                  <a:glow rad="63500">
                    <a:schemeClr val="accent4">
                      <a:satMod val="175000"/>
                      <a:alpha val="40000"/>
                    </a:schemeClr>
                  </a:glow>
                </a:effectLst>
              </a:rPr>
              <a:t>XML </a:t>
            </a:r>
            <a:r>
              <a:rPr lang="fa-IR" sz="2400" b="1" dirty="0">
                <a:solidFill>
                  <a:schemeClr val="bg1"/>
                </a:solidFill>
                <a:effectLst>
                  <a:glow rad="63500">
                    <a:schemeClr val="accent4">
                      <a:satMod val="175000"/>
                      <a:alpha val="40000"/>
                    </a:schemeClr>
                  </a:glow>
                </a:effectLst>
              </a:rPr>
              <a:t>است که برای شناسایی عناصر درون گزارش از تگ‌ها (</a:t>
            </a:r>
            <a:r>
              <a:rPr lang="en-US" sz="2400" b="1" dirty="0">
                <a:solidFill>
                  <a:schemeClr val="bg1"/>
                </a:solidFill>
                <a:effectLst>
                  <a:glow rad="63500">
                    <a:schemeClr val="accent4">
                      <a:satMod val="175000"/>
                      <a:alpha val="40000"/>
                    </a:schemeClr>
                  </a:glow>
                </a:effectLst>
              </a:rPr>
              <a:t>tag) </a:t>
            </a:r>
            <a:r>
              <a:rPr lang="fa-IR" sz="2400" b="1" dirty="0">
                <a:solidFill>
                  <a:schemeClr val="bg1"/>
                </a:solidFill>
                <a:effectLst>
                  <a:glow rad="63500">
                    <a:schemeClr val="accent4">
                      <a:satMod val="175000"/>
                      <a:alpha val="40000"/>
                    </a:schemeClr>
                  </a:glow>
                </a:effectLst>
              </a:rPr>
              <a:t>و صفات (</a:t>
            </a:r>
            <a:r>
              <a:rPr lang="en-US" sz="2400" b="1" dirty="0">
                <a:solidFill>
                  <a:schemeClr val="bg1"/>
                </a:solidFill>
                <a:effectLst>
                  <a:glow rad="63500">
                    <a:schemeClr val="accent4">
                      <a:satMod val="175000"/>
                      <a:alpha val="40000"/>
                    </a:schemeClr>
                  </a:glow>
                </a:effectLst>
              </a:rPr>
              <a:t>attribute) </a:t>
            </a:r>
            <a:r>
              <a:rPr lang="fa-IR" sz="2400" b="1" dirty="0">
                <a:solidFill>
                  <a:schemeClr val="bg1"/>
                </a:solidFill>
                <a:effectLst>
                  <a:glow rad="63500">
                    <a:schemeClr val="accent4">
                      <a:satMod val="175000"/>
                      <a:alpha val="40000"/>
                    </a:schemeClr>
                  </a:glow>
                </a:effectLst>
              </a:rPr>
              <a:t>استفاده می‌ کند. نسخه جدید </a:t>
            </a:r>
            <a:r>
              <a:rPr lang="en-US" sz="2400" b="1" dirty="0">
                <a:solidFill>
                  <a:schemeClr val="bg1"/>
                </a:solidFill>
                <a:effectLst>
                  <a:glow rad="63500">
                    <a:schemeClr val="accent4">
                      <a:satMod val="175000"/>
                      <a:alpha val="40000"/>
                    </a:schemeClr>
                  </a:glow>
                </a:effectLst>
              </a:rPr>
              <a:t>XBRL </a:t>
            </a:r>
            <a:r>
              <a:rPr lang="fa-IR" sz="2400" b="1" dirty="0">
                <a:solidFill>
                  <a:schemeClr val="bg1"/>
                </a:solidFill>
                <a:effectLst>
                  <a:glow rad="63500">
                    <a:schemeClr val="accent4">
                      <a:satMod val="175000"/>
                      <a:alpha val="40000"/>
                    </a:schemeClr>
                  </a:glow>
                </a:effectLst>
              </a:rPr>
              <a:t>بسیار باثبات‌تر شده، چرا که مشکلات نسخه‌‌های استاندارد قبلی را مرتفع نموده است. مثلا فرآیند اعتبارسنجی که مبتنی بر </a:t>
            </a:r>
            <a:r>
              <a:rPr lang="en-US" sz="2400" b="1" dirty="0">
                <a:solidFill>
                  <a:schemeClr val="bg1"/>
                </a:solidFill>
                <a:effectLst>
                  <a:glow rad="63500">
                    <a:schemeClr val="accent4">
                      <a:satMod val="175000"/>
                      <a:alpha val="40000"/>
                    </a:schemeClr>
                  </a:glow>
                </a:effectLst>
              </a:rPr>
              <a:t>DTD </a:t>
            </a:r>
            <a:r>
              <a:rPr lang="fa-IR" sz="2400" b="1" dirty="0">
                <a:solidFill>
                  <a:schemeClr val="bg1"/>
                </a:solidFill>
                <a:effectLst>
                  <a:glow rad="63500">
                    <a:schemeClr val="accent4">
                      <a:satMod val="175000"/>
                      <a:alpha val="40000"/>
                    </a:schemeClr>
                  </a:glow>
                </a:effectLst>
              </a:rPr>
              <a:t>بود تکمیل شده و بر مبنای </a:t>
            </a:r>
            <a:r>
              <a:rPr lang="en-US" sz="2400" b="1" dirty="0">
                <a:solidFill>
                  <a:schemeClr val="bg1"/>
                </a:solidFill>
                <a:effectLst>
                  <a:glow rad="63500">
                    <a:schemeClr val="accent4">
                      <a:satMod val="175000"/>
                      <a:alpha val="40000"/>
                    </a:schemeClr>
                  </a:glow>
                </a:effectLst>
              </a:rPr>
              <a:t>XML Schema </a:t>
            </a:r>
            <a:r>
              <a:rPr lang="fa-IR" sz="2400" b="1" dirty="0">
                <a:solidFill>
                  <a:schemeClr val="bg1"/>
                </a:solidFill>
                <a:effectLst>
                  <a:glow rad="63500">
                    <a:schemeClr val="accent4">
                      <a:satMod val="175000"/>
                      <a:alpha val="40000"/>
                    </a:schemeClr>
                  </a:glow>
                </a:effectLst>
              </a:rPr>
              <a:t>قرار گرفت.</a:t>
            </a:r>
          </a:p>
        </p:txBody>
      </p:sp>
    </p:spTree>
    <p:extLst>
      <p:ext uri="{BB962C8B-B14F-4D97-AF65-F5344CB8AC3E}">
        <p14:creationId xmlns:p14="http://schemas.microsoft.com/office/powerpoint/2010/main" val="373385955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plus(in)">
                                      <p:cBhvr>
                                        <p:cTn id="7" dur="2000"/>
                                        <p:tgtEl>
                                          <p:spTgt spid="3">
                                            <p:txEl>
                                              <p:pRg st="0" end="0"/>
                                            </p:txEl>
                                          </p:spTgt>
                                        </p:tgtEl>
                                      </p:cBhvr>
                                    </p:animEffect>
                                  </p:childTnLst>
                                </p:cTn>
                              </p:par>
                              <p:par>
                                <p:cTn id="8" presetID="13"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plus(in)">
                                      <p:cBhvr>
                                        <p:cTn id="10" dur="2000"/>
                                        <p:tgtEl>
                                          <p:spTgt spid="3">
                                            <p:txEl>
                                              <p:pRg st="1" end="1"/>
                                            </p:txEl>
                                          </p:spTgt>
                                        </p:tgtEl>
                                      </p:cBhvr>
                                    </p:animEffect>
                                  </p:childTnLst>
                                </p:cTn>
                              </p:par>
                              <p:par>
                                <p:cTn id="11" presetID="13"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plus(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0"/>
            <a:ext cx="9324528" cy="6858000"/>
          </a:xfrm>
          <a:prstGeom prst="rect">
            <a:avLst/>
          </a:prstGeom>
        </p:spPr>
      </p:pic>
      <p:sp>
        <p:nvSpPr>
          <p:cNvPr id="3" name="TextBox 2"/>
          <p:cNvSpPr txBox="1"/>
          <p:nvPr/>
        </p:nvSpPr>
        <p:spPr>
          <a:xfrm>
            <a:off x="179512" y="332656"/>
            <a:ext cx="8784976" cy="6370975"/>
          </a:xfrm>
          <a:prstGeom prst="rect">
            <a:avLst/>
          </a:prstGeom>
          <a:noFill/>
        </p:spPr>
        <p:txBody>
          <a:bodyPr wrap="square" rtlCol="1">
            <a:spAutoFit/>
          </a:bodyPr>
          <a:lstStyle/>
          <a:p>
            <a:r>
              <a:rPr lang="fa-IR" sz="2400" b="1" dirty="0">
                <a:solidFill>
                  <a:schemeClr val="bg1"/>
                </a:solidFill>
                <a:effectLst>
                  <a:glow rad="63500">
                    <a:schemeClr val="accent3">
                      <a:satMod val="175000"/>
                      <a:alpha val="40000"/>
                    </a:schemeClr>
                  </a:glow>
                </a:effectLst>
              </a:rPr>
              <a:t>استاندارد اولیه این زبان تعاریفی را برای انواع داده‌‌های مالی در بر دارد، مثلا: دوره زمانی، موجودی، مقدار ارزی، سهم، تاریخ، رشته‌‌ها و مقادیر خالص. این انواع داده‌‌ها به عنوان یک زیربنا استفاده و دیگر انواع داده‌‌ها از آنها مشتق می‌شوند. دسته‌بندی‌های مختلفی وجود دارد که انواع داده‌‌های درون این استاندارد را به کار گرفته‌اند. همه آنها برای تشریح عناصر اضافی که تعریف کرده‌اند از </a:t>
            </a:r>
            <a:r>
              <a:rPr lang="en-US" sz="2400" b="1" dirty="0">
                <a:solidFill>
                  <a:schemeClr val="bg1"/>
                </a:solidFill>
                <a:effectLst>
                  <a:glow rad="63500">
                    <a:schemeClr val="accent3">
                      <a:satMod val="175000"/>
                      <a:alpha val="40000"/>
                    </a:schemeClr>
                  </a:glow>
                </a:effectLst>
              </a:rPr>
              <a:t>XML Schema </a:t>
            </a:r>
            <a:r>
              <a:rPr lang="fa-IR" sz="2400" b="1" dirty="0">
                <a:solidFill>
                  <a:schemeClr val="bg1"/>
                </a:solidFill>
                <a:effectLst>
                  <a:glow rad="63500">
                    <a:schemeClr val="accent3">
                      <a:satMod val="175000"/>
                      <a:alpha val="40000"/>
                    </a:schemeClr>
                  </a:glow>
                </a:effectLst>
              </a:rPr>
              <a:t>استفاده می‌‌کنند. در گذشته دسته‌بندی‌ها برای این طراحی می‌‌شدند تا انواع مختلفی از گزارش‌ها را مدیریت کنند. این دسته‌بندی‌ها اغلب بر اساس ناحیه و موسسه ناظر بر مقررات تغییر می‌‌کردند. </a:t>
            </a:r>
            <a:r>
              <a:rPr lang="en-US" sz="2400" b="1" dirty="0">
                <a:solidFill>
                  <a:schemeClr val="bg1"/>
                </a:solidFill>
                <a:effectLst>
                  <a:glow rad="63500">
                    <a:schemeClr val="accent3">
                      <a:satMod val="175000"/>
                      <a:alpha val="40000"/>
                    </a:schemeClr>
                  </a:glow>
                </a:effectLst>
              </a:rPr>
              <a:t>XBRL International </a:t>
            </a:r>
            <a:r>
              <a:rPr lang="fa-IR" sz="2400" b="1" dirty="0">
                <a:solidFill>
                  <a:schemeClr val="bg1"/>
                </a:solidFill>
                <a:effectLst>
                  <a:glow rad="63500">
                    <a:schemeClr val="accent3">
                      <a:satMod val="175000"/>
                      <a:alpha val="40000"/>
                    </a:schemeClr>
                  </a:glow>
                </a:effectLst>
              </a:rPr>
              <a:t>کنسرسیومی است که مسئولیت ترویج </a:t>
            </a:r>
            <a:r>
              <a:rPr lang="en-US" sz="2400" b="1" dirty="0">
                <a:solidFill>
                  <a:schemeClr val="bg1"/>
                </a:solidFill>
                <a:effectLst>
                  <a:glow rad="63500">
                    <a:schemeClr val="accent3">
                      <a:satMod val="175000"/>
                      <a:alpha val="40000"/>
                    </a:schemeClr>
                  </a:glow>
                </a:effectLst>
              </a:rPr>
              <a:t>XBRL </a:t>
            </a:r>
            <a:r>
              <a:rPr lang="fa-IR" sz="2400" b="1" dirty="0">
                <a:solidFill>
                  <a:schemeClr val="bg1"/>
                </a:solidFill>
                <a:effectLst>
                  <a:glow rad="63500">
                    <a:schemeClr val="accent3">
                      <a:satMod val="175000"/>
                      <a:alpha val="40000"/>
                    </a:schemeClr>
                  </a:glow>
                </a:effectLst>
              </a:rPr>
              <a:t>به آن سپرده شده است. این کنسرسیوم بر ثبت دسته‌بندی‌های جدید نظارت دارد. تصویب هر دسته‌بندی جدید به تایید کمیته رهبری </a:t>
            </a:r>
            <a:r>
              <a:rPr lang="en-US" sz="2400" b="1" dirty="0">
                <a:solidFill>
                  <a:schemeClr val="bg1"/>
                </a:solidFill>
                <a:effectLst>
                  <a:glow rad="63500">
                    <a:schemeClr val="accent3">
                      <a:satMod val="175000"/>
                      <a:alpha val="40000"/>
                    </a:schemeClr>
                  </a:glow>
                </a:effectLst>
              </a:rPr>
              <a:t>XBRL International </a:t>
            </a:r>
            <a:r>
              <a:rPr lang="fa-IR" sz="2400" b="1" dirty="0">
                <a:solidFill>
                  <a:schemeClr val="bg1"/>
                </a:solidFill>
                <a:effectLst>
                  <a:glow rad="63500">
                    <a:schemeClr val="accent3">
                      <a:satMod val="175000"/>
                      <a:alpha val="40000"/>
                    </a:schemeClr>
                  </a:glow>
                </a:effectLst>
              </a:rPr>
              <a:t>موکول می‌شود.</a:t>
            </a:r>
          </a:p>
          <a:p>
            <a:r>
              <a:rPr lang="fa-IR" sz="2400" b="1" dirty="0">
                <a:solidFill>
                  <a:schemeClr val="bg1"/>
                </a:solidFill>
                <a:effectLst>
                  <a:glow rad="63500">
                    <a:schemeClr val="accent3">
                      <a:satMod val="175000"/>
                      <a:alpha val="40000"/>
                    </a:schemeClr>
                  </a:glow>
                </a:effectLst>
              </a:rPr>
              <a:t>شاید باارزش‌ترین ویژگی </a:t>
            </a:r>
            <a:r>
              <a:rPr lang="en-US" sz="2400" b="1" dirty="0">
                <a:solidFill>
                  <a:schemeClr val="bg1"/>
                </a:solidFill>
                <a:effectLst>
                  <a:glow rad="63500">
                    <a:schemeClr val="accent3">
                      <a:satMod val="175000"/>
                      <a:alpha val="40000"/>
                    </a:schemeClr>
                  </a:glow>
                </a:effectLst>
              </a:rPr>
              <a:t>XBRL </a:t>
            </a:r>
            <a:r>
              <a:rPr lang="fa-IR" sz="2400" b="1" dirty="0">
                <a:solidFill>
                  <a:schemeClr val="bg1"/>
                </a:solidFill>
                <a:effectLst>
                  <a:glow rad="63500">
                    <a:schemeClr val="accent3">
                      <a:satMod val="175000"/>
                      <a:alpha val="40000"/>
                    </a:schemeClr>
                  </a:glow>
                </a:effectLst>
              </a:rPr>
              <a:t>این باشد که اگر یک مورد استثنا در گزارش وجود داشته باشد می‌تواند علت وجود آن را توضیح دهد. شرکتی که گزارش را ارسال می‌کند می‌تواند استثنا‌هایی را که در داده‌‌ها وجود دارد توسط یادداشت‌ها و تگ‌ها نشان دهد. با این روش، از مردود شناخته شدن گزارش در فرآیند اعتبارسنجی جلوگیری می‌شود. مثلا استفاده از یادداشت‌ها وقتی مفید است که در گزارش، داده‌ای از قلم افتاده است اما توضیح قابل قبولی برای این امر وجود دارد.</a:t>
            </a:r>
          </a:p>
        </p:txBody>
      </p:sp>
    </p:spTree>
    <p:extLst>
      <p:ext uri="{BB962C8B-B14F-4D97-AF65-F5344CB8AC3E}">
        <p14:creationId xmlns:p14="http://schemas.microsoft.com/office/powerpoint/2010/main" val="13006797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extBox 2"/>
          <p:cNvSpPr txBox="1"/>
          <p:nvPr/>
        </p:nvSpPr>
        <p:spPr>
          <a:xfrm>
            <a:off x="179512" y="332656"/>
            <a:ext cx="8784976" cy="5324535"/>
          </a:xfrm>
          <a:prstGeom prst="rect">
            <a:avLst/>
          </a:prstGeom>
          <a:noFill/>
        </p:spPr>
        <p:txBody>
          <a:bodyPr wrap="square" rtlCol="1">
            <a:spAutoFit/>
          </a:bodyPr>
          <a:lstStyle/>
          <a:p>
            <a:r>
              <a:rPr lang="fa-IR" sz="2000" b="1" dirty="0">
                <a:solidFill>
                  <a:schemeClr val="bg1"/>
                </a:solidFill>
                <a:effectLst>
                  <a:glow rad="63500">
                    <a:schemeClr val="accent6">
                      <a:satMod val="175000"/>
                      <a:alpha val="40000"/>
                    </a:schemeClr>
                  </a:glow>
                </a:effectLst>
              </a:rPr>
              <a:t>داستان یک موفقیت</a:t>
            </a:r>
          </a:p>
          <a:p>
            <a:r>
              <a:rPr lang="fa-IR" sz="2000" b="1" dirty="0">
                <a:solidFill>
                  <a:schemeClr val="bg1"/>
                </a:solidFill>
                <a:effectLst>
                  <a:glow rad="63500">
                    <a:schemeClr val="accent6">
                      <a:satMod val="175000"/>
                      <a:alpha val="40000"/>
                    </a:schemeClr>
                  </a:glow>
                </a:effectLst>
              </a:rPr>
              <a:t>در ایالات متحده، </a:t>
            </a:r>
            <a:r>
              <a:rPr lang="en-US" sz="2000" b="1" dirty="0">
                <a:solidFill>
                  <a:schemeClr val="bg1"/>
                </a:solidFill>
                <a:effectLst>
                  <a:glow rad="63500">
                    <a:schemeClr val="accent6">
                      <a:satMod val="175000"/>
                      <a:alpha val="40000"/>
                    </a:schemeClr>
                  </a:glow>
                </a:effectLst>
              </a:rPr>
              <a:t>FFIEC </a:t>
            </a:r>
            <a:r>
              <a:rPr lang="fa-IR" sz="2000" b="1" dirty="0">
                <a:solidFill>
                  <a:schemeClr val="bg1"/>
                </a:solidFill>
                <a:effectLst>
                  <a:glow rad="63500">
                    <a:schemeClr val="accent6">
                      <a:satMod val="175000"/>
                      <a:alpha val="40000"/>
                    </a:schemeClr>
                  </a:glow>
                </a:effectLst>
              </a:rPr>
              <a:t>سیستمی را ایجاد کرد به نام </a:t>
            </a:r>
            <a:r>
              <a:rPr lang="en-US" sz="2000" b="1" dirty="0">
                <a:solidFill>
                  <a:schemeClr val="bg1"/>
                </a:solidFill>
                <a:effectLst>
                  <a:glow rad="63500">
                    <a:schemeClr val="accent6">
                      <a:satMod val="175000"/>
                      <a:alpha val="40000"/>
                    </a:schemeClr>
                  </a:glow>
                </a:effectLst>
              </a:rPr>
              <a:t>CDR (Central Data Repository). </a:t>
            </a:r>
            <a:r>
              <a:rPr lang="fa-IR" sz="2000" b="1" dirty="0">
                <a:solidFill>
                  <a:schemeClr val="bg1"/>
                </a:solidFill>
                <a:effectLst>
                  <a:glow rad="63500">
                    <a:schemeClr val="accent6">
                      <a:satMod val="175000"/>
                      <a:alpha val="40000"/>
                    </a:schemeClr>
                  </a:glow>
                </a:effectLst>
              </a:rPr>
              <a:t>این سیستم از گزارش‌هایی که هر سه ماه یک بار از حدود 8.200 بانک داخلی به دفاتر مختلف </a:t>
            </a:r>
            <a:r>
              <a:rPr lang="en-US" sz="2000" b="1" dirty="0">
                <a:solidFill>
                  <a:schemeClr val="bg1"/>
                </a:solidFill>
                <a:effectLst>
                  <a:glow rad="63500">
                    <a:schemeClr val="accent6">
                      <a:satMod val="175000"/>
                      <a:alpha val="40000"/>
                    </a:schemeClr>
                  </a:glow>
                </a:effectLst>
              </a:rPr>
              <a:t>FFIEC (</a:t>
            </a:r>
            <a:r>
              <a:rPr lang="fa-IR" sz="2000" b="1" dirty="0">
                <a:solidFill>
                  <a:schemeClr val="bg1"/>
                </a:solidFill>
                <a:effectLst>
                  <a:glow rad="63500">
                    <a:schemeClr val="accent6">
                      <a:satMod val="175000"/>
                      <a:alpha val="40000"/>
                    </a:schemeClr>
                  </a:glow>
                </a:effectLst>
              </a:rPr>
              <a:t>مثل </a:t>
            </a:r>
            <a:r>
              <a:rPr lang="en-US" sz="2000" b="1" dirty="0">
                <a:solidFill>
                  <a:schemeClr val="bg1"/>
                </a:solidFill>
                <a:effectLst>
                  <a:glow rad="63500">
                    <a:schemeClr val="accent6">
                      <a:satMod val="175000"/>
                      <a:alpha val="40000"/>
                    </a:schemeClr>
                  </a:glow>
                </a:effectLst>
              </a:rPr>
              <a:t>FDIC - Federal Deposit Insurance Group) </a:t>
            </a:r>
            <a:r>
              <a:rPr lang="fa-IR" sz="2000" b="1" dirty="0">
                <a:solidFill>
                  <a:schemeClr val="bg1"/>
                </a:solidFill>
                <a:effectLst>
                  <a:glow rad="63500">
                    <a:schemeClr val="accent6">
                      <a:satMod val="175000"/>
                      <a:alpha val="40000"/>
                    </a:schemeClr>
                  </a:glow>
                </a:effectLst>
              </a:rPr>
              <a:t>ارسال می‌شود، اطلاعات جمع می‌کند. لزوم وجود این گزارش‌ها در این است که دولت می‌تواند از طریق گزارش‌های ارسال شده سلامت مالی بانک‌های تجاری کشور را کنترل کند. در سه ماهه سوم سال 2005 </a:t>
            </a:r>
            <a:r>
              <a:rPr lang="en-US" sz="2000" b="1" dirty="0">
                <a:solidFill>
                  <a:schemeClr val="bg1"/>
                </a:solidFill>
                <a:effectLst>
                  <a:glow rad="63500">
                    <a:schemeClr val="accent6">
                      <a:satMod val="175000"/>
                      <a:alpha val="40000"/>
                    </a:schemeClr>
                  </a:glow>
                </a:effectLst>
              </a:rPr>
              <a:t>FFIEC </a:t>
            </a:r>
            <a:r>
              <a:rPr lang="fa-IR" sz="2000" b="1" dirty="0">
                <a:solidFill>
                  <a:schemeClr val="bg1"/>
                </a:solidFill>
                <a:effectLst>
                  <a:glow rad="63500">
                    <a:schemeClr val="accent6">
                      <a:satMod val="175000"/>
                      <a:alpha val="40000"/>
                    </a:schemeClr>
                  </a:glow>
                </a:effectLst>
              </a:rPr>
              <a:t>تهیه گزارش‌ها توسط </a:t>
            </a:r>
            <a:r>
              <a:rPr lang="en-US" sz="2000" b="1" dirty="0">
                <a:solidFill>
                  <a:schemeClr val="bg1"/>
                </a:solidFill>
                <a:effectLst>
                  <a:glow rad="63500">
                    <a:schemeClr val="accent6">
                      <a:satMod val="175000"/>
                      <a:alpha val="40000"/>
                    </a:schemeClr>
                  </a:glow>
                </a:effectLst>
              </a:rPr>
              <a:t>XBRL </a:t>
            </a:r>
            <a:r>
              <a:rPr lang="fa-IR" sz="2000" b="1" dirty="0">
                <a:solidFill>
                  <a:schemeClr val="bg1"/>
                </a:solidFill>
                <a:effectLst>
                  <a:glow rad="63500">
                    <a:schemeClr val="accent6">
                      <a:satMod val="175000"/>
                      <a:alpha val="40000"/>
                    </a:schemeClr>
                  </a:glow>
                </a:effectLst>
              </a:rPr>
              <a:t>را اجباری کرد.</a:t>
            </a:r>
          </a:p>
          <a:p>
            <a:r>
              <a:rPr lang="fa-IR" sz="2000" b="1" dirty="0">
                <a:solidFill>
                  <a:schemeClr val="bg1"/>
                </a:solidFill>
                <a:effectLst>
                  <a:glow rad="63500">
                    <a:schemeClr val="accent6">
                      <a:satMod val="175000"/>
                      <a:alpha val="40000"/>
                    </a:schemeClr>
                  </a:glow>
                </a:effectLst>
              </a:rPr>
              <a:t>در فوریه سال جاری </a:t>
            </a:r>
            <a:r>
              <a:rPr lang="en-US" sz="2000" b="1" dirty="0">
                <a:solidFill>
                  <a:schemeClr val="bg1"/>
                </a:solidFill>
                <a:effectLst>
                  <a:glow rad="63500">
                    <a:schemeClr val="accent6">
                      <a:satMod val="175000"/>
                      <a:alpha val="40000"/>
                    </a:schemeClr>
                  </a:glow>
                </a:effectLst>
              </a:rPr>
              <a:t>FFIEC </a:t>
            </a:r>
            <a:r>
              <a:rPr lang="fa-IR" sz="2000" b="1" dirty="0">
                <a:solidFill>
                  <a:schemeClr val="bg1"/>
                </a:solidFill>
                <a:effectLst>
                  <a:glow rad="63500">
                    <a:schemeClr val="accent6">
                      <a:satMod val="175000"/>
                      <a:alpha val="40000"/>
                    </a:schemeClr>
                  </a:glow>
                </a:effectLst>
              </a:rPr>
              <a:t>برای پروژه </a:t>
            </a:r>
            <a:r>
              <a:rPr lang="en-US" sz="2000" b="1" dirty="0">
                <a:solidFill>
                  <a:schemeClr val="bg1"/>
                </a:solidFill>
                <a:effectLst>
                  <a:glow rad="63500">
                    <a:schemeClr val="accent6">
                      <a:satMod val="175000"/>
                      <a:alpha val="40000"/>
                    </a:schemeClr>
                  </a:glow>
                </a:effectLst>
              </a:rPr>
              <a:t>CDR </a:t>
            </a:r>
            <a:r>
              <a:rPr lang="fa-IR" sz="2000" b="1" dirty="0">
                <a:solidFill>
                  <a:schemeClr val="bg1"/>
                </a:solidFill>
                <a:effectLst>
                  <a:glow rad="63500">
                    <a:schemeClr val="accent6">
                      <a:satMod val="175000"/>
                      <a:alpha val="40000"/>
                    </a:schemeClr>
                  </a:glow>
                </a:effectLst>
              </a:rPr>
              <a:t>گزارشی منتشر کرد با این عنوان: "فرآیند کاری بهینه شده از طریق </a:t>
            </a:r>
            <a:r>
              <a:rPr lang="en-US" sz="2000" b="1" dirty="0">
                <a:solidFill>
                  <a:schemeClr val="bg1"/>
                </a:solidFill>
                <a:effectLst>
                  <a:glow rad="63500">
                    <a:schemeClr val="accent6">
                      <a:satMod val="175000"/>
                      <a:alpha val="40000"/>
                    </a:schemeClr>
                  </a:glow>
                </a:effectLst>
              </a:rPr>
              <a:t>XBRL - </a:t>
            </a:r>
            <a:r>
              <a:rPr lang="fa-IR" sz="2000" b="1" dirty="0">
                <a:solidFill>
                  <a:schemeClr val="bg1"/>
                </a:solidFill>
                <a:effectLst>
                  <a:glow rad="63500">
                    <a:schemeClr val="accent6">
                      <a:satMod val="175000"/>
                      <a:alpha val="40000"/>
                    </a:schemeClr>
                  </a:glow>
                </a:effectLst>
              </a:rPr>
              <a:t>یک مطالعه موردی برای تهیه گزارش تجاری". نتایج ارایه شده در گزارش قابل توجه است. </a:t>
            </a:r>
            <a:r>
              <a:rPr lang="en-US" sz="2000" b="1" dirty="0">
                <a:solidFill>
                  <a:schemeClr val="bg1"/>
                </a:solidFill>
                <a:effectLst>
                  <a:glow rad="63500">
                    <a:schemeClr val="accent6">
                      <a:satMod val="175000"/>
                      <a:alpha val="40000"/>
                    </a:schemeClr>
                  </a:glow>
                </a:effectLst>
              </a:rPr>
              <a:t>FFIEC </a:t>
            </a:r>
            <a:r>
              <a:rPr lang="fa-IR" sz="2000" b="1" dirty="0">
                <a:solidFill>
                  <a:schemeClr val="bg1"/>
                </a:solidFill>
                <a:effectLst>
                  <a:glow rad="63500">
                    <a:schemeClr val="accent6">
                      <a:satMod val="175000"/>
                      <a:alpha val="40000"/>
                    </a:schemeClr>
                  </a:glow>
                </a:effectLst>
              </a:rPr>
              <a:t>اظهار داشت که متوجه شده است وقتی گزارش‌ها از طریق سیستم </a:t>
            </a:r>
            <a:r>
              <a:rPr lang="en-US" sz="2000" b="1" dirty="0">
                <a:solidFill>
                  <a:schemeClr val="bg1"/>
                </a:solidFill>
                <a:effectLst>
                  <a:glow rad="63500">
                    <a:schemeClr val="accent6">
                      <a:satMod val="175000"/>
                      <a:alpha val="40000"/>
                    </a:schemeClr>
                  </a:glow>
                </a:effectLst>
              </a:rPr>
              <a:t>CDR </a:t>
            </a:r>
            <a:r>
              <a:rPr lang="fa-IR" sz="2000" b="1" dirty="0">
                <a:solidFill>
                  <a:schemeClr val="bg1"/>
                </a:solidFill>
                <a:effectLst>
                  <a:glow rad="63500">
                    <a:schemeClr val="accent6">
                      <a:satMod val="175000"/>
                      <a:alpha val="40000"/>
                    </a:schemeClr>
                  </a:glow>
                </a:effectLst>
              </a:rPr>
              <a:t>تحویل داده می‌شوند 95% آنها حاوی داده‌‌های مورد انتظار هستند. این در حالی است که تحت سیستم قدیمی فقط 66% گزارش‌ها نیازمندی‌ها را تامین می‌کردند. وقتی </a:t>
            </a:r>
            <a:r>
              <a:rPr lang="en-US" sz="2000" b="1" dirty="0">
                <a:solidFill>
                  <a:schemeClr val="bg1"/>
                </a:solidFill>
                <a:effectLst>
                  <a:glow rad="63500">
                    <a:schemeClr val="accent6">
                      <a:satMod val="175000"/>
                      <a:alpha val="40000"/>
                    </a:schemeClr>
                  </a:glow>
                </a:effectLst>
              </a:rPr>
              <a:t>CDR </a:t>
            </a:r>
            <a:r>
              <a:rPr lang="fa-IR" sz="2000" b="1" dirty="0">
                <a:solidFill>
                  <a:schemeClr val="bg1"/>
                </a:solidFill>
                <a:effectLst>
                  <a:glow rad="63500">
                    <a:schemeClr val="accent6">
                      <a:satMod val="175000"/>
                      <a:alpha val="40000"/>
                    </a:schemeClr>
                  </a:glow>
                </a:effectLst>
              </a:rPr>
              <a:t>یک بررسی اضافی روی داده‌‌ها انجام می‌دهد تا مطمئن شود که اعداد مندرج در هر گزارش به همان شکلی که انتظار می‌رود منظور شده‌اند، این نتایج حتی چشمگیرتر هم می‌شود: 100% گزارش‌هایی که با استفاده از </a:t>
            </a:r>
            <a:r>
              <a:rPr lang="en-US" sz="2000" b="1" dirty="0">
                <a:solidFill>
                  <a:schemeClr val="bg1"/>
                </a:solidFill>
                <a:effectLst>
                  <a:glow rad="63500">
                    <a:schemeClr val="accent6">
                      <a:satMod val="175000"/>
                      <a:alpha val="40000"/>
                    </a:schemeClr>
                  </a:glow>
                </a:effectLst>
              </a:rPr>
              <a:t>XBRL </a:t>
            </a:r>
            <a:r>
              <a:rPr lang="fa-IR" sz="2000" b="1" dirty="0">
                <a:solidFill>
                  <a:schemeClr val="bg1"/>
                </a:solidFill>
                <a:effectLst>
                  <a:glow rad="63500">
                    <a:schemeClr val="accent6">
                      <a:satMod val="175000"/>
                      <a:alpha val="40000"/>
                    </a:schemeClr>
                  </a:glow>
                </a:effectLst>
              </a:rPr>
              <a:t>تهیه شده‌اند، پاسخگوی این نیازمندی هستند! عددی که به هیچ وجه با آمار 30 درصدی گزارش‌ها در سیستم قدیمی قابل مقایسه نیستند. این بهبود شاید بیشتر به این علت است که بانک قادر است گزارشی ایجاد کند که قبل از قبول یک گزارش، اعتبارسنجی آن را انجام دهد.</a:t>
            </a:r>
          </a:p>
        </p:txBody>
      </p:sp>
    </p:spTree>
    <p:extLst>
      <p:ext uri="{BB962C8B-B14F-4D97-AF65-F5344CB8AC3E}">
        <p14:creationId xmlns:p14="http://schemas.microsoft.com/office/powerpoint/2010/main" val="20335105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2000" fill="hold"/>
                                        <p:tgtEl>
                                          <p:spTgt spid="3">
                                            <p:txEl>
                                              <p:pRg st="1" end="1"/>
                                            </p:txEl>
                                          </p:spTgt>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anim calcmode="lin" valueType="num">
                                      <p:cBhvr>
                                        <p:cTn id="20" dur="2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21"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79512" y="260648"/>
            <a:ext cx="8568952" cy="6001643"/>
          </a:xfrm>
          <a:prstGeom prst="rect">
            <a:avLst/>
          </a:prstGeom>
          <a:noFill/>
        </p:spPr>
        <p:txBody>
          <a:bodyPr wrap="square" rtlCol="1">
            <a:spAutoFit/>
          </a:bodyPr>
          <a:lstStyle/>
          <a:p>
            <a:r>
              <a:rPr lang="fa-IR" sz="2400" dirty="0">
                <a:solidFill>
                  <a:schemeClr val="bg1"/>
                </a:solidFill>
                <a:effectLst>
                  <a:glow rad="101600">
                    <a:schemeClr val="accent4">
                      <a:satMod val="175000"/>
                      <a:alpha val="40000"/>
                    </a:schemeClr>
                  </a:glow>
                </a:effectLst>
              </a:rPr>
              <a:t>سایر فعالیت‌های</a:t>
            </a:r>
          </a:p>
          <a:p>
            <a:r>
              <a:rPr lang="fa-IR" sz="2400" dirty="0">
                <a:solidFill>
                  <a:schemeClr val="bg1"/>
                </a:solidFill>
                <a:effectLst>
                  <a:glow rad="101600">
                    <a:schemeClr val="accent4">
                      <a:satMod val="175000"/>
                      <a:alpha val="40000"/>
                    </a:schemeClr>
                  </a:glow>
                </a:effectLst>
              </a:rPr>
              <a:t>در سال گذشته </a:t>
            </a:r>
            <a:r>
              <a:rPr lang="en-US" sz="2400" dirty="0">
                <a:solidFill>
                  <a:schemeClr val="bg1"/>
                </a:solidFill>
                <a:effectLst>
                  <a:glow rad="101600">
                    <a:schemeClr val="accent4">
                      <a:satMod val="175000"/>
                      <a:alpha val="40000"/>
                    </a:schemeClr>
                  </a:glow>
                </a:effectLst>
              </a:rPr>
              <a:t>SEC </a:t>
            </a:r>
            <a:r>
              <a:rPr lang="fa-IR" sz="2400" dirty="0">
                <a:solidFill>
                  <a:schemeClr val="bg1"/>
                </a:solidFill>
                <a:effectLst>
                  <a:glow rad="101600">
                    <a:schemeClr val="accent4">
                      <a:satMod val="175000"/>
                      <a:alpha val="40000"/>
                    </a:schemeClr>
                  </a:glow>
                </a:effectLst>
              </a:rPr>
              <a:t>تصمیمی اتخاذ کرده بود مبنی بر اینکه شرکت‌ها را به سوی </a:t>
            </a:r>
            <a:r>
              <a:rPr lang="en-US" sz="2400" dirty="0">
                <a:solidFill>
                  <a:schemeClr val="bg1"/>
                </a:solidFill>
                <a:effectLst>
                  <a:glow rad="101600">
                    <a:schemeClr val="accent4">
                      <a:satMod val="175000"/>
                      <a:alpha val="40000"/>
                    </a:schemeClr>
                  </a:glow>
                </a:effectLst>
              </a:rPr>
              <a:t>XBRL </a:t>
            </a:r>
            <a:r>
              <a:rPr lang="fa-IR" sz="2400" dirty="0">
                <a:solidFill>
                  <a:schemeClr val="bg1"/>
                </a:solidFill>
                <a:effectLst>
                  <a:glow rad="101600">
                    <a:schemeClr val="accent4">
                      <a:satMod val="175000"/>
                      <a:alpha val="40000"/>
                    </a:schemeClr>
                  </a:glow>
                </a:effectLst>
              </a:rPr>
              <a:t>سوق دهد. این امر باعث می‌شود که این زبان در بین ارگان‌ها و سازمان‌های مالی بیشتر مورد توجه قرار گیرد. در همین چند ماه گذشته 24 شرکت دیگر موافقت کردند که داده‌‌های خود را با استفاده از </a:t>
            </a:r>
            <a:r>
              <a:rPr lang="en-US" sz="2400" dirty="0">
                <a:solidFill>
                  <a:schemeClr val="bg1"/>
                </a:solidFill>
                <a:effectLst>
                  <a:glow rad="101600">
                    <a:schemeClr val="accent4">
                      <a:satMod val="175000"/>
                      <a:alpha val="40000"/>
                    </a:schemeClr>
                  </a:glow>
                </a:effectLst>
              </a:rPr>
              <a:t>XBRL </a:t>
            </a:r>
            <a:r>
              <a:rPr lang="fa-IR" sz="2400" dirty="0">
                <a:solidFill>
                  <a:schemeClr val="bg1"/>
                </a:solidFill>
                <a:effectLst>
                  <a:glow rad="101600">
                    <a:schemeClr val="accent4">
                      <a:satMod val="175000"/>
                      <a:alpha val="40000"/>
                    </a:schemeClr>
                  </a:glow>
                </a:effectLst>
              </a:rPr>
              <a:t>تهیه کنند. </a:t>
            </a:r>
            <a:r>
              <a:rPr lang="en-US" sz="2400" dirty="0">
                <a:solidFill>
                  <a:schemeClr val="bg1"/>
                </a:solidFill>
                <a:effectLst>
                  <a:glow rad="101600">
                    <a:schemeClr val="accent4">
                      <a:satMod val="175000"/>
                      <a:alpha val="40000"/>
                    </a:schemeClr>
                  </a:glow>
                </a:effectLst>
              </a:rPr>
              <a:t>SEC </a:t>
            </a:r>
            <a:r>
              <a:rPr lang="fa-IR" sz="2400" dirty="0">
                <a:solidFill>
                  <a:schemeClr val="bg1"/>
                </a:solidFill>
                <a:effectLst>
                  <a:glow rad="101600">
                    <a:schemeClr val="accent4">
                      <a:satMod val="175000"/>
                      <a:alpha val="40000"/>
                    </a:schemeClr>
                  </a:glow>
                </a:effectLst>
              </a:rPr>
              <a:t>پیش‌بینی می‌کند که دامنه استفاده از </a:t>
            </a:r>
            <a:r>
              <a:rPr lang="en-US" sz="2400" dirty="0">
                <a:solidFill>
                  <a:schemeClr val="bg1"/>
                </a:solidFill>
                <a:effectLst>
                  <a:glow rad="101600">
                    <a:schemeClr val="accent4">
                      <a:satMod val="175000"/>
                      <a:alpha val="40000"/>
                    </a:schemeClr>
                  </a:glow>
                </a:effectLst>
              </a:rPr>
              <a:t>XBRL </a:t>
            </a:r>
            <a:r>
              <a:rPr lang="fa-IR" sz="2400" dirty="0">
                <a:solidFill>
                  <a:schemeClr val="bg1"/>
                </a:solidFill>
                <a:effectLst>
                  <a:glow rad="101600">
                    <a:schemeClr val="accent4">
                      <a:satMod val="175000"/>
                      <a:alpha val="40000"/>
                    </a:schemeClr>
                  </a:glow>
                </a:effectLst>
              </a:rPr>
              <a:t>به دلیل سودی که عاید سرمایه‌گذار‌ان می‌کند، وسیع‌تر خواهد شد. گرچه، بسیاری در جامعه تجاری گمان می‌کنند که </a:t>
            </a:r>
            <a:r>
              <a:rPr lang="en-US" sz="2400" dirty="0">
                <a:solidFill>
                  <a:schemeClr val="bg1"/>
                </a:solidFill>
                <a:effectLst>
                  <a:glow rad="101600">
                    <a:schemeClr val="accent4">
                      <a:satMod val="175000"/>
                      <a:alpha val="40000"/>
                    </a:schemeClr>
                  </a:glow>
                </a:effectLst>
              </a:rPr>
              <a:t>XBRL </a:t>
            </a:r>
            <a:r>
              <a:rPr lang="fa-IR" sz="2400" dirty="0">
                <a:solidFill>
                  <a:schemeClr val="bg1"/>
                </a:solidFill>
                <a:effectLst>
                  <a:glow rad="101600">
                    <a:schemeClr val="accent4">
                      <a:satMod val="175000"/>
                      <a:alpha val="40000"/>
                    </a:schemeClr>
                  </a:glow>
                </a:effectLst>
              </a:rPr>
              <a:t>بالاخره اجباری می‌شود، ولی باور کور بوث (</a:t>
            </a:r>
            <a:r>
              <a:rPr lang="en-US" sz="2400" dirty="0">
                <a:solidFill>
                  <a:schemeClr val="bg1"/>
                </a:solidFill>
                <a:effectLst>
                  <a:glow rad="101600">
                    <a:schemeClr val="accent4">
                      <a:satMod val="175000"/>
                      <a:alpha val="40000"/>
                    </a:schemeClr>
                  </a:glow>
                </a:effectLst>
              </a:rPr>
              <a:t>Core Booth)، </a:t>
            </a:r>
            <a:r>
              <a:rPr lang="fa-IR" sz="2400" dirty="0">
                <a:solidFill>
                  <a:schemeClr val="bg1"/>
                </a:solidFill>
                <a:effectLst>
                  <a:glow rad="101600">
                    <a:schemeClr val="accent4">
                      <a:satMod val="175000"/>
                      <a:alpha val="40000"/>
                    </a:schemeClr>
                  </a:glow>
                </a:effectLst>
              </a:rPr>
              <a:t>مدیریت اطلاعات </a:t>
            </a:r>
            <a:r>
              <a:rPr lang="en-US" sz="2400" dirty="0">
                <a:solidFill>
                  <a:schemeClr val="bg1"/>
                </a:solidFill>
                <a:effectLst>
                  <a:glow rad="101600">
                    <a:schemeClr val="accent4">
                      <a:satMod val="175000"/>
                      <a:alpha val="40000"/>
                    </a:schemeClr>
                  </a:glow>
                </a:effectLst>
              </a:rPr>
              <a:t>SEC، </a:t>
            </a:r>
            <a:r>
              <a:rPr lang="fa-IR" sz="2400" dirty="0">
                <a:solidFill>
                  <a:schemeClr val="bg1"/>
                </a:solidFill>
                <a:effectLst>
                  <a:glow rad="101600">
                    <a:schemeClr val="accent4">
                      <a:satMod val="175000"/>
                      <a:alpha val="40000"/>
                    </a:schemeClr>
                  </a:glow>
                </a:effectLst>
              </a:rPr>
              <a:t>بر این است که بازار باید خود پذیرای </a:t>
            </a:r>
            <a:r>
              <a:rPr lang="en-US" sz="2400" dirty="0">
                <a:solidFill>
                  <a:schemeClr val="bg1"/>
                </a:solidFill>
                <a:effectLst>
                  <a:glow rad="101600">
                    <a:schemeClr val="accent4">
                      <a:satMod val="175000"/>
                      <a:alpha val="40000"/>
                    </a:schemeClr>
                  </a:glow>
                </a:effectLst>
              </a:rPr>
              <a:t>XBRL </a:t>
            </a:r>
            <a:r>
              <a:rPr lang="fa-IR" sz="2400" dirty="0">
                <a:solidFill>
                  <a:schemeClr val="bg1"/>
                </a:solidFill>
                <a:effectLst>
                  <a:glow rad="101600">
                    <a:schemeClr val="accent4">
                      <a:satMod val="175000"/>
                      <a:alpha val="40000"/>
                    </a:schemeClr>
                  </a:glow>
                </a:effectLst>
              </a:rPr>
              <a:t>باشد.</a:t>
            </a:r>
          </a:p>
          <a:p>
            <a:r>
              <a:rPr lang="fa-IR" sz="2400" dirty="0">
                <a:solidFill>
                  <a:schemeClr val="bg1"/>
                </a:solidFill>
                <a:effectLst>
                  <a:glow rad="101600">
                    <a:schemeClr val="accent4">
                      <a:satMod val="175000"/>
                      <a:alpha val="40000"/>
                    </a:schemeClr>
                  </a:glow>
                </a:effectLst>
              </a:rPr>
              <a:t>پذیرش </a:t>
            </a:r>
            <a:r>
              <a:rPr lang="en-US" sz="2400" dirty="0">
                <a:solidFill>
                  <a:schemeClr val="bg1"/>
                </a:solidFill>
                <a:effectLst>
                  <a:glow rad="101600">
                    <a:schemeClr val="accent4">
                      <a:satMod val="175000"/>
                      <a:alpha val="40000"/>
                    </a:schemeClr>
                  </a:glow>
                </a:effectLst>
              </a:rPr>
              <a:t>XBRL </a:t>
            </a:r>
            <a:r>
              <a:rPr lang="fa-IR" sz="2400" dirty="0">
                <a:solidFill>
                  <a:schemeClr val="bg1"/>
                </a:solidFill>
                <a:effectLst>
                  <a:glow rad="101600">
                    <a:schemeClr val="accent4">
                      <a:satMod val="175000"/>
                      <a:alpha val="40000"/>
                    </a:schemeClr>
                  </a:glow>
                </a:effectLst>
              </a:rPr>
              <a:t>در سطح جهانی به سرعت رو به افزایش است. در سراسر دنیا فعالیت‌ها و دسته‌بندی‌های جدیدی بر اساس این زبان در حال ظهور هستند. طی ماه گذشته یک بنگاه سوئدی قبول کرد که گزارش‌های </a:t>
            </a:r>
            <a:r>
              <a:rPr lang="en-US" sz="2400" dirty="0">
                <a:solidFill>
                  <a:schemeClr val="bg1"/>
                </a:solidFill>
                <a:effectLst>
                  <a:glow rad="101600">
                    <a:schemeClr val="accent4">
                      <a:satMod val="175000"/>
                      <a:alpha val="40000"/>
                    </a:schemeClr>
                  </a:glow>
                </a:effectLst>
              </a:rPr>
              <a:t>XBRL </a:t>
            </a:r>
            <a:r>
              <a:rPr lang="fa-IR" sz="2400" dirty="0">
                <a:solidFill>
                  <a:schemeClr val="bg1"/>
                </a:solidFill>
                <a:effectLst>
                  <a:glow rad="101600">
                    <a:schemeClr val="accent4">
                      <a:satMod val="175000"/>
                      <a:alpha val="40000"/>
                    </a:schemeClr>
                  </a:glow>
                </a:effectLst>
              </a:rPr>
              <a:t>را از برخی شرکت‌های کوچک و متوسط بپذیرد، یک طبقه‌بندی جدید از کشور چین مورد موافقت </a:t>
            </a:r>
            <a:r>
              <a:rPr lang="en-US" sz="2400" dirty="0">
                <a:solidFill>
                  <a:schemeClr val="bg1"/>
                </a:solidFill>
                <a:effectLst>
                  <a:glow rad="101600">
                    <a:schemeClr val="accent4">
                      <a:satMod val="175000"/>
                      <a:alpha val="40000"/>
                    </a:schemeClr>
                  </a:glow>
                </a:effectLst>
              </a:rPr>
              <a:t>XBPRL International </a:t>
            </a:r>
            <a:r>
              <a:rPr lang="fa-IR" sz="2400" dirty="0">
                <a:solidFill>
                  <a:schemeClr val="bg1"/>
                </a:solidFill>
                <a:effectLst>
                  <a:glow rad="101600">
                    <a:schemeClr val="accent4">
                      <a:satMod val="175000"/>
                      <a:alpha val="40000"/>
                    </a:schemeClr>
                  </a:glow>
                </a:effectLst>
              </a:rPr>
              <a:t>قرار گرفت و یک موسسه ناظر بر فعالیت‌های اوراق بهادار در کانادا (</a:t>
            </a:r>
            <a:r>
              <a:rPr lang="en-US" sz="2400" dirty="0">
                <a:solidFill>
                  <a:schemeClr val="bg1"/>
                </a:solidFill>
                <a:effectLst>
                  <a:glow rad="101600">
                    <a:schemeClr val="accent4">
                      <a:satMod val="175000"/>
                      <a:alpha val="40000"/>
                    </a:schemeClr>
                  </a:glow>
                </a:effectLst>
              </a:rPr>
              <a:t>CSA) </a:t>
            </a:r>
            <a:r>
              <a:rPr lang="fa-IR" sz="2400" dirty="0">
                <a:solidFill>
                  <a:schemeClr val="bg1"/>
                </a:solidFill>
                <a:effectLst>
                  <a:glow rad="101600">
                    <a:schemeClr val="accent4">
                      <a:satMod val="175000"/>
                      <a:alpha val="40000"/>
                    </a:schemeClr>
                  </a:glow>
                </a:effectLst>
              </a:rPr>
              <a:t>نیز درخواست کرد که بازخورد‌هایی که از مردم جمع‌آوری می‌شود با رعایت استاندارد </a:t>
            </a:r>
            <a:r>
              <a:rPr lang="en-US" sz="2400" dirty="0">
                <a:solidFill>
                  <a:schemeClr val="bg1"/>
                </a:solidFill>
                <a:effectLst>
                  <a:glow rad="101600">
                    <a:schemeClr val="accent4">
                      <a:satMod val="175000"/>
                      <a:alpha val="40000"/>
                    </a:schemeClr>
                  </a:glow>
                </a:effectLst>
              </a:rPr>
              <a:t>XBRL </a:t>
            </a:r>
            <a:r>
              <a:rPr lang="fa-IR" sz="2400" dirty="0">
                <a:solidFill>
                  <a:schemeClr val="bg1"/>
                </a:solidFill>
                <a:effectLst>
                  <a:glow rad="101600">
                    <a:schemeClr val="accent4">
                      <a:satMod val="175000"/>
                      <a:alpha val="40000"/>
                    </a:schemeClr>
                  </a:glow>
                </a:effectLst>
              </a:rPr>
              <a:t>تهیه شود.</a:t>
            </a:r>
          </a:p>
        </p:txBody>
      </p:sp>
    </p:spTree>
    <p:extLst>
      <p:ext uri="{BB962C8B-B14F-4D97-AF65-F5344CB8AC3E}">
        <p14:creationId xmlns:p14="http://schemas.microsoft.com/office/powerpoint/2010/main" val="343320282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extBox 2"/>
          <p:cNvSpPr txBox="1"/>
          <p:nvPr/>
        </p:nvSpPr>
        <p:spPr>
          <a:xfrm>
            <a:off x="0" y="188640"/>
            <a:ext cx="8964488" cy="5324535"/>
          </a:xfrm>
          <a:prstGeom prst="rect">
            <a:avLst/>
          </a:prstGeom>
          <a:noFill/>
        </p:spPr>
        <p:txBody>
          <a:bodyPr wrap="square" rtlCol="1">
            <a:spAutoFit/>
          </a:bodyPr>
          <a:lstStyle/>
          <a:p>
            <a:r>
              <a:rPr lang="fa-IR" sz="2000" b="1" dirty="0">
                <a:solidFill>
                  <a:schemeClr val="bg1"/>
                </a:solidFill>
                <a:effectLst>
                  <a:glow rad="63500">
                    <a:schemeClr val="accent3">
                      <a:satMod val="175000"/>
                      <a:alpha val="40000"/>
                    </a:schemeClr>
                  </a:glow>
                </a:effectLst>
              </a:rPr>
              <a:t>ابزار‌های زبان</a:t>
            </a:r>
          </a:p>
          <a:p>
            <a:r>
              <a:rPr lang="fa-IR" sz="2000" b="1" dirty="0">
                <a:solidFill>
                  <a:schemeClr val="bg1"/>
                </a:solidFill>
                <a:effectLst>
                  <a:glow rad="63500">
                    <a:schemeClr val="accent3">
                      <a:satMod val="175000"/>
                      <a:alpha val="40000"/>
                    </a:schemeClr>
                  </a:glow>
                </a:effectLst>
              </a:rPr>
              <a:t>تا کنون شرکت‌های زیادی در افزایش میزان پذیرش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دخیل بوده‌اند. در ژوئن سال 2005 شرکت </a:t>
            </a:r>
            <a:r>
              <a:rPr lang="en-US" sz="2000" b="1" dirty="0">
                <a:solidFill>
                  <a:schemeClr val="bg1"/>
                </a:solidFill>
                <a:effectLst>
                  <a:glow rad="63500">
                    <a:schemeClr val="accent3">
                      <a:satMod val="175000"/>
                      <a:alpha val="40000"/>
                    </a:schemeClr>
                  </a:glow>
                </a:effectLst>
              </a:rPr>
              <a:t>Business Object </a:t>
            </a:r>
            <a:r>
              <a:rPr lang="fa-IR" sz="2000" b="1" dirty="0">
                <a:solidFill>
                  <a:schemeClr val="bg1"/>
                </a:solidFill>
                <a:effectLst>
                  <a:glow rad="63500">
                    <a:schemeClr val="accent3">
                      <a:satMod val="175000"/>
                      <a:alpha val="40000"/>
                    </a:schemeClr>
                  </a:glow>
                </a:effectLst>
              </a:rPr>
              <a:t>نتیجه همکاری خود با </a:t>
            </a:r>
            <a:r>
              <a:rPr lang="en-US" sz="2000" b="1" dirty="0">
                <a:solidFill>
                  <a:schemeClr val="bg1"/>
                </a:solidFill>
                <a:effectLst>
                  <a:glow rad="63500">
                    <a:schemeClr val="accent3">
                      <a:satMod val="175000"/>
                      <a:alpha val="40000"/>
                    </a:schemeClr>
                  </a:glow>
                </a:effectLst>
              </a:rPr>
              <a:t>EDGAR Online </a:t>
            </a:r>
            <a:r>
              <a:rPr lang="fa-IR" sz="2000" b="1" dirty="0">
                <a:solidFill>
                  <a:schemeClr val="bg1"/>
                </a:solidFill>
                <a:effectLst>
                  <a:glow rad="63500">
                    <a:schemeClr val="accent3">
                      <a:satMod val="175000"/>
                      <a:alpha val="40000"/>
                    </a:schemeClr>
                  </a:glow>
                </a:effectLst>
              </a:rPr>
              <a:t>و </a:t>
            </a:r>
            <a:r>
              <a:rPr lang="en-US" sz="2000" b="1" dirty="0" err="1">
                <a:solidFill>
                  <a:schemeClr val="bg1"/>
                </a:solidFill>
                <a:effectLst>
                  <a:glow rad="63500">
                    <a:schemeClr val="accent3">
                      <a:satMod val="175000"/>
                      <a:alpha val="40000"/>
                    </a:schemeClr>
                  </a:glow>
                </a:effectLst>
              </a:rPr>
              <a:t>Ipdeo</a:t>
            </a:r>
            <a:r>
              <a:rPr lang="en-US" sz="2000" b="1" dirty="0">
                <a:solidFill>
                  <a:schemeClr val="bg1"/>
                </a:solidFill>
                <a:effectLst>
                  <a:glow rad="63500">
                    <a:schemeClr val="accent3">
                      <a:satMod val="175000"/>
                      <a:alpha val="40000"/>
                    </a:schemeClr>
                  </a:glow>
                </a:effectLst>
              </a:rPr>
              <a:t> </a:t>
            </a:r>
            <a:r>
              <a:rPr lang="fa-IR" sz="2000" b="1" dirty="0">
                <a:solidFill>
                  <a:schemeClr val="bg1"/>
                </a:solidFill>
                <a:effectLst>
                  <a:glow rad="63500">
                    <a:schemeClr val="accent3">
                      <a:satMod val="175000"/>
                      <a:alpha val="40000"/>
                    </a:schemeClr>
                  </a:glow>
                </a:effectLst>
              </a:rPr>
              <a:t>را اعلام کرد که </a:t>
            </a:r>
            <a:r>
              <a:rPr lang="en-US" sz="2000" b="1" dirty="0">
                <a:solidFill>
                  <a:schemeClr val="bg1"/>
                </a:solidFill>
                <a:effectLst>
                  <a:glow rad="63500">
                    <a:schemeClr val="accent3">
                      <a:satMod val="175000"/>
                      <a:alpha val="40000"/>
                    </a:schemeClr>
                  </a:glow>
                </a:effectLst>
              </a:rPr>
              <a:t>XBRL_XI </a:t>
            </a:r>
            <a:r>
              <a:rPr lang="fa-IR" sz="2000" b="1" dirty="0">
                <a:solidFill>
                  <a:schemeClr val="bg1"/>
                </a:solidFill>
                <a:effectLst>
                  <a:glow rad="63500">
                    <a:schemeClr val="accent3">
                      <a:satMod val="175000"/>
                      <a:alpha val="40000"/>
                    </a:schemeClr>
                  </a:glow>
                </a:effectLst>
              </a:rPr>
              <a:t>نامیده شد. این نامگذاری بر اساس یکی از محصولات هوش تجاری آن شرکت به نام </a:t>
            </a:r>
            <a:r>
              <a:rPr lang="en-US" sz="2000" b="1" dirty="0" err="1">
                <a:solidFill>
                  <a:schemeClr val="bg1"/>
                </a:solidFill>
                <a:effectLst>
                  <a:glow rad="63500">
                    <a:schemeClr val="accent3">
                      <a:satMod val="175000"/>
                      <a:alpha val="40000"/>
                    </a:schemeClr>
                  </a:glow>
                </a:effectLst>
              </a:rPr>
              <a:t>BusinessObject</a:t>
            </a:r>
            <a:r>
              <a:rPr lang="en-US" sz="2000" b="1" dirty="0">
                <a:solidFill>
                  <a:schemeClr val="bg1"/>
                </a:solidFill>
                <a:effectLst>
                  <a:glow rad="63500">
                    <a:schemeClr val="accent3">
                      <a:satMod val="175000"/>
                      <a:alpha val="40000"/>
                    </a:schemeClr>
                  </a:glow>
                </a:effectLst>
              </a:rPr>
              <a:t> XI </a:t>
            </a:r>
            <a:r>
              <a:rPr lang="fa-IR" sz="2000" b="1" dirty="0">
                <a:solidFill>
                  <a:schemeClr val="bg1"/>
                </a:solidFill>
                <a:effectLst>
                  <a:glow rad="63500">
                    <a:schemeClr val="accent3">
                      <a:satMod val="175000"/>
                      <a:alpha val="40000"/>
                    </a:schemeClr>
                  </a:glow>
                </a:effectLst>
              </a:rPr>
              <a:t>انجام شد. در این عرصه بازیگران دیگری نیز وجود دارند از جمله مایکروسافت که دارد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را برای برنامه‌‌های آفیس خودش تغییر می‌دهد؛ </a:t>
            </a:r>
            <a:r>
              <a:rPr lang="en-US" sz="2000" b="1" dirty="0">
                <a:solidFill>
                  <a:schemeClr val="bg1"/>
                </a:solidFill>
                <a:effectLst>
                  <a:glow rad="63500">
                    <a:schemeClr val="accent3">
                      <a:satMod val="175000"/>
                      <a:alpha val="40000"/>
                    </a:schemeClr>
                  </a:glow>
                </a:effectLst>
              </a:rPr>
              <a:t>Oracle </a:t>
            </a:r>
            <a:r>
              <a:rPr lang="fa-IR" sz="2000" b="1" dirty="0">
                <a:solidFill>
                  <a:schemeClr val="bg1"/>
                </a:solidFill>
                <a:effectLst>
                  <a:glow rad="63500">
                    <a:schemeClr val="accent3">
                      <a:satMod val="175000"/>
                      <a:alpha val="40000"/>
                    </a:schemeClr>
                  </a:glow>
                </a:effectLst>
              </a:rPr>
              <a:t>که دارد پشتیبانی از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را به </a:t>
            </a:r>
            <a:r>
              <a:rPr lang="en-US" sz="2000" b="1" dirty="0" err="1">
                <a:solidFill>
                  <a:schemeClr val="bg1"/>
                </a:solidFill>
                <a:effectLst>
                  <a:glow rad="63500">
                    <a:schemeClr val="accent3">
                      <a:satMod val="175000"/>
                      <a:alpha val="40000"/>
                    </a:schemeClr>
                  </a:glow>
                </a:effectLst>
              </a:rPr>
              <a:t>EBusiness</a:t>
            </a:r>
            <a:r>
              <a:rPr lang="en-US" sz="2000" b="1" dirty="0">
                <a:solidFill>
                  <a:schemeClr val="bg1"/>
                </a:solidFill>
                <a:effectLst>
                  <a:glow rad="63500">
                    <a:schemeClr val="accent3">
                      <a:satMod val="175000"/>
                      <a:alpha val="40000"/>
                    </a:schemeClr>
                  </a:glow>
                </a:effectLst>
              </a:rPr>
              <a:t> Suite </a:t>
            </a:r>
            <a:r>
              <a:rPr lang="fa-IR" sz="2000" b="1" dirty="0">
                <a:solidFill>
                  <a:schemeClr val="bg1"/>
                </a:solidFill>
                <a:effectLst>
                  <a:glow rad="63500">
                    <a:schemeClr val="accent3">
                      <a:satMod val="175000"/>
                      <a:alpha val="40000"/>
                    </a:schemeClr>
                  </a:glow>
                </a:effectLst>
              </a:rPr>
              <a:t>خودش اضافه می‌کند (مهم‌تر از همه حساب‌های کل و معین) و همینطور </a:t>
            </a:r>
            <a:r>
              <a:rPr lang="en-US" sz="2000" b="1" dirty="0">
                <a:solidFill>
                  <a:schemeClr val="bg1"/>
                </a:solidFill>
                <a:effectLst>
                  <a:glow rad="63500">
                    <a:schemeClr val="accent3">
                      <a:satMod val="175000"/>
                      <a:alpha val="40000"/>
                    </a:schemeClr>
                  </a:glow>
                </a:effectLst>
              </a:rPr>
              <a:t>SAP </a:t>
            </a:r>
            <a:r>
              <a:rPr lang="fa-IR" sz="2000" b="1" dirty="0">
                <a:solidFill>
                  <a:schemeClr val="bg1"/>
                </a:solidFill>
                <a:effectLst>
                  <a:glow rad="63500">
                    <a:schemeClr val="accent3">
                      <a:satMod val="175000"/>
                      <a:alpha val="40000"/>
                    </a:schemeClr>
                  </a:glow>
                </a:effectLst>
              </a:rPr>
              <a:t>که تعدادی از محصولات پیشنهادی خود از جمله </a:t>
            </a:r>
            <a:r>
              <a:rPr lang="en-US" sz="2000" b="1" dirty="0">
                <a:solidFill>
                  <a:schemeClr val="bg1"/>
                </a:solidFill>
                <a:effectLst>
                  <a:glow rad="63500">
                    <a:schemeClr val="accent3">
                      <a:satMod val="175000"/>
                      <a:alpha val="40000"/>
                    </a:schemeClr>
                  </a:glow>
                </a:effectLst>
              </a:rPr>
              <a:t>ERP International </a:t>
            </a:r>
            <a:r>
              <a:rPr lang="fa-IR" sz="2000" b="1" dirty="0">
                <a:solidFill>
                  <a:schemeClr val="bg1"/>
                </a:solidFill>
                <a:effectLst>
                  <a:glow rad="63500">
                    <a:schemeClr val="accent3">
                      <a:satMod val="175000"/>
                      <a:alpha val="40000"/>
                    </a:schemeClr>
                  </a:glow>
                </a:effectLst>
              </a:rPr>
              <a:t>و </a:t>
            </a:r>
            <a:r>
              <a:rPr lang="en-US" sz="2000" b="1" dirty="0" err="1">
                <a:solidFill>
                  <a:schemeClr val="bg1"/>
                </a:solidFill>
                <a:effectLst>
                  <a:glow rad="63500">
                    <a:schemeClr val="accent3">
                      <a:satMod val="175000"/>
                      <a:alpha val="40000"/>
                    </a:schemeClr>
                  </a:glow>
                </a:effectLst>
              </a:rPr>
              <a:t>NetWeaver</a:t>
            </a:r>
            <a:r>
              <a:rPr lang="en-US" sz="2000" b="1" dirty="0">
                <a:solidFill>
                  <a:schemeClr val="bg1"/>
                </a:solidFill>
                <a:effectLst>
                  <a:glow rad="63500">
                    <a:schemeClr val="accent3">
                      <a:satMod val="175000"/>
                      <a:alpha val="40000"/>
                    </a:schemeClr>
                  </a:glow>
                </a:effectLst>
              </a:rPr>
              <a:t> </a:t>
            </a:r>
            <a:r>
              <a:rPr lang="fa-IR" sz="2000" b="1" dirty="0">
                <a:solidFill>
                  <a:schemeClr val="bg1"/>
                </a:solidFill>
                <a:effectLst>
                  <a:glow rad="63500">
                    <a:schemeClr val="accent3">
                      <a:satMod val="175000"/>
                      <a:alpha val="40000"/>
                    </a:schemeClr>
                  </a:glow>
                </a:effectLst>
              </a:rPr>
              <a:t>را توسط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تکمیل کرده است.</a:t>
            </a:r>
          </a:p>
          <a:p>
            <a:r>
              <a:rPr lang="fa-IR" sz="2000" b="1" dirty="0">
                <a:solidFill>
                  <a:schemeClr val="bg1"/>
                </a:solidFill>
                <a:effectLst>
                  <a:glow rad="63500">
                    <a:schemeClr val="accent3">
                      <a:satMod val="175000"/>
                      <a:alpha val="40000"/>
                    </a:schemeClr>
                  </a:glow>
                </a:effectLst>
              </a:rPr>
              <a:t>اگر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مورد قبول واقع شود برنامه‌نویسان مجبور می‌شوند کار‌های زیادی انجام دهند تا سیستم‌های موجود را بر اساس ملاحظات جدید ارتقا دهند. بسیاری از شرکت‌هایی که محصولات و خدمات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را عرضه می‌کنند همراه با سیستم‌های فعلی خود یک سری </a:t>
            </a:r>
            <a:r>
              <a:rPr lang="en-US" sz="2000" b="1" dirty="0">
                <a:solidFill>
                  <a:schemeClr val="bg1"/>
                </a:solidFill>
                <a:effectLst>
                  <a:glow rad="63500">
                    <a:schemeClr val="accent3">
                      <a:satMod val="175000"/>
                      <a:alpha val="40000"/>
                    </a:schemeClr>
                  </a:glow>
                </a:effectLst>
              </a:rPr>
              <a:t>API ‌</a:t>
            </a:r>
            <a:r>
              <a:rPr lang="fa-IR" sz="2000" b="1" dirty="0">
                <a:solidFill>
                  <a:schemeClr val="bg1"/>
                </a:solidFill>
                <a:effectLst>
                  <a:glow rad="63500">
                    <a:schemeClr val="accent3">
                      <a:satMod val="175000"/>
                      <a:alpha val="40000"/>
                    </a:schemeClr>
                  </a:glow>
                </a:effectLst>
              </a:rPr>
              <a:t>هایی نیز ارایه خواهند کرد. برای کار کردن با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مجموعه ابزار‌هایی هم به صورت منفرد طراحی شده‌اند، مثلا </a:t>
            </a:r>
            <a:r>
              <a:rPr lang="en-US" sz="2000" b="1" dirty="0">
                <a:solidFill>
                  <a:schemeClr val="bg1"/>
                </a:solidFill>
                <a:effectLst>
                  <a:glow rad="63500">
                    <a:schemeClr val="accent3">
                      <a:satMod val="175000"/>
                      <a:alpha val="40000"/>
                    </a:schemeClr>
                  </a:glow>
                </a:effectLst>
              </a:rPr>
              <a:t>Fujitsu </a:t>
            </a:r>
            <a:r>
              <a:rPr lang="fa-IR" sz="2000" b="1" dirty="0">
                <a:solidFill>
                  <a:schemeClr val="bg1"/>
                </a:solidFill>
                <a:effectLst>
                  <a:glow rad="63500">
                    <a:schemeClr val="accent3">
                      <a:satMod val="175000"/>
                      <a:alpha val="40000"/>
                    </a:schemeClr>
                  </a:glow>
                </a:effectLst>
              </a:rPr>
              <a:t>ابزاری به نام </a:t>
            </a:r>
            <a:r>
              <a:rPr lang="en-US" sz="2000" b="1" dirty="0" err="1">
                <a:solidFill>
                  <a:schemeClr val="bg1"/>
                </a:solidFill>
                <a:effectLst>
                  <a:glow rad="63500">
                    <a:schemeClr val="accent3">
                      <a:satMod val="175000"/>
                      <a:alpha val="40000"/>
                    </a:schemeClr>
                  </a:glow>
                </a:effectLst>
              </a:rPr>
              <a:t>Interstage</a:t>
            </a:r>
            <a:r>
              <a:rPr lang="en-US" sz="2000" b="1" dirty="0">
                <a:solidFill>
                  <a:schemeClr val="bg1"/>
                </a:solidFill>
                <a:effectLst>
                  <a:glow rad="63500">
                    <a:schemeClr val="accent3">
                      <a:satMod val="175000"/>
                      <a:alpha val="40000"/>
                    </a:schemeClr>
                  </a:glow>
                </a:effectLst>
              </a:rPr>
              <a:t> </a:t>
            </a:r>
            <a:r>
              <a:rPr lang="en-US" sz="2000" b="1" dirty="0" err="1">
                <a:solidFill>
                  <a:schemeClr val="bg1"/>
                </a:solidFill>
                <a:effectLst>
                  <a:glow rad="63500">
                    <a:schemeClr val="accent3">
                      <a:satMod val="175000"/>
                      <a:alpha val="40000"/>
                    </a:schemeClr>
                  </a:glow>
                </a:effectLst>
              </a:rPr>
              <a:t>XWand</a:t>
            </a:r>
            <a:r>
              <a:rPr lang="en-US" sz="2000" b="1" dirty="0">
                <a:solidFill>
                  <a:schemeClr val="bg1"/>
                </a:solidFill>
                <a:effectLst>
                  <a:glow rad="63500">
                    <a:schemeClr val="accent3">
                      <a:satMod val="175000"/>
                      <a:alpha val="40000"/>
                    </a:schemeClr>
                  </a:glow>
                </a:effectLst>
              </a:rPr>
              <a:t> </a:t>
            </a:r>
            <a:r>
              <a:rPr lang="fa-IR" sz="2000" b="1" dirty="0">
                <a:solidFill>
                  <a:schemeClr val="bg1"/>
                </a:solidFill>
                <a:effectLst>
                  <a:glow rad="63500">
                    <a:schemeClr val="accent3">
                      <a:satMod val="175000"/>
                      <a:alpha val="40000"/>
                    </a:schemeClr>
                  </a:glow>
                </a:effectLst>
              </a:rPr>
              <a:t>را معرفی کرده است. در هلند شرکتی به نام </a:t>
            </a:r>
            <a:r>
              <a:rPr lang="en-US" sz="2000" b="1" dirty="0">
                <a:solidFill>
                  <a:schemeClr val="bg1"/>
                </a:solidFill>
                <a:effectLst>
                  <a:glow rad="63500">
                    <a:schemeClr val="accent3">
                      <a:satMod val="175000"/>
                      <a:alpha val="40000"/>
                    </a:schemeClr>
                  </a:glow>
                </a:effectLst>
              </a:rPr>
              <a:t>J2R </a:t>
            </a:r>
            <a:r>
              <a:rPr lang="fa-IR" sz="2000" b="1" dirty="0">
                <a:solidFill>
                  <a:schemeClr val="bg1"/>
                </a:solidFill>
                <a:effectLst>
                  <a:glow rad="63500">
                    <a:schemeClr val="accent3">
                      <a:satMod val="175000"/>
                      <a:alpha val="40000"/>
                    </a:schemeClr>
                  </a:glow>
                </a:effectLst>
              </a:rPr>
              <a:t>یک ویرایشگر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به نام </a:t>
            </a:r>
            <a:r>
              <a:rPr lang="en-US" sz="2000" b="1" dirty="0">
                <a:solidFill>
                  <a:schemeClr val="bg1"/>
                </a:solidFill>
                <a:effectLst>
                  <a:glow rad="63500">
                    <a:schemeClr val="accent3">
                      <a:satMod val="175000"/>
                      <a:alpha val="40000"/>
                    </a:schemeClr>
                  </a:glow>
                </a:effectLst>
              </a:rPr>
              <a:t>Batavia </a:t>
            </a:r>
            <a:r>
              <a:rPr lang="fa-IR" sz="2000" b="1" dirty="0">
                <a:solidFill>
                  <a:schemeClr val="bg1"/>
                </a:solidFill>
                <a:effectLst>
                  <a:glow rad="63500">
                    <a:schemeClr val="accent3">
                      <a:satMod val="175000"/>
                      <a:alpha val="40000"/>
                    </a:schemeClr>
                  </a:glow>
                </a:effectLst>
              </a:rPr>
              <a:t>و یک </a:t>
            </a:r>
            <a:r>
              <a:rPr lang="en-US" sz="2000" b="1" dirty="0">
                <a:solidFill>
                  <a:schemeClr val="bg1"/>
                </a:solidFill>
                <a:effectLst>
                  <a:glow rad="63500">
                    <a:schemeClr val="accent3">
                      <a:satMod val="175000"/>
                      <a:alpha val="40000"/>
                    </a:schemeClr>
                  </a:glow>
                </a:effectLst>
              </a:rPr>
              <a:t>API </a:t>
            </a:r>
            <a:r>
              <a:rPr lang="fa-IR" sz="2000" b="1" dirty="0">
                <a:solidFill>
                  <a:schemeClr val="bg1"/>
                </a:solidFill>
                <a:effectLst>
                  <a:glow rad="63500">
                    <a:schemeClr val="accent3">
                      <a:satMod val="175000"/>
                      <a:alpha val="40000"/>
                    </a:schemeClr>
                  </a:glow>
                </a:effectLst>
              </a:rPr>
              <a:t>جاوا به همراه یک </a:t>
            </a:r>
            <a:r>
              <a:rPr lang="en-US" sz="2000" b="1" dirty="0">
                <a:solidFill>
                  <a:schemeClr val="bg1"/>
                </a:solidFill>
                <a:effectLst>
                  <a:glow rad="63500">
                    <a:schemeClr val="accent3">
                      <a:satMod val="175000"/>
                      <a:alpha val="40000"/>
                    </a:schemeClr>
                  </a:glow>
                </a:effectLst>
              </a:rPr>
              <a:t>Data Driver </a:t>
            </a:r>
            <a:r>
              <a:rPr lang="fa-IR" sz="2000" b="1" dirty="0">
                <a:solidFill>
                  <a:schemeClr val="bg1"/>
                </a:solidFill>
                <a:effectLst>
                  <a:glow rad="63500">
                    <a:schemeClr val="accent3">
                      <a:satMod val="175000"/>
                      <a:alpha val="40000"/>
                    </a:schemeClr>
                  </a:glow>
                </a:effectLst>
              </a:rPr>
              <a:t>ایجاد کرده است. انتظار می‌رود که جامعه متن‌باز (</a:t>
            </a:r>
            <a:r>
              <a:rPr lang="en-US" sz="2000" b="1" dirty="0">
                <a:solidFill>
                  <a:schemeClr val="bg1"/>
                </a:solidFill>
                <a:effectLst>
                  <a:glow rad="63500">
                    <a:schemeClr val="accent3">
                      <a:satMod val="175000"/>
                      <a:alpha val="40000"/>
                    </a:schemeClr>
                  </a:glow>
                </a:effectLst>
              </a:rPr>
              <a:t>open source) </a:t>
            </a:r>
            <a:r>
              <a:rPr lang="fa-IR" sz="2000" b="1" dirty="0">
                <a:solidFill>
                  <a:schemeClr val="bg1"/>
                </a:solidFill>
                <a:effectLst>
                  <a:glow rad="63500">
                    <a:schemeClr val="accent3">
                      <a:satMod val="175000"/>
                      <a:alpha val="40000"/>
                    </a:schemeClr>
                  </a:glow>
                </a:effectLst>
              </a:rPr>
              <a:t>نیز نقشی اساسی در تولید محصولاتی برای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ایفا کند. در حقیقت، هم اکنون هم یک </a:t>
            </a:r>
            <a:r>
              <a:rPr lang="en-US" sz="2000" b="1" dirty="0">
                <a:solidFill>
                  <a:schemeClr val="bg1"/>
                </a:solidFill>
                <a:effectLst>
                  <a:glow rad="63500">
                    <a:schemeClr val="accent3">
                      <a:satMod val="175000"/>
                      <a:alpha val="40000"/>
                    </a:schemeClr>
                  </a:glow>
                </a:effectLst>
              </a:rPr>
              <a:t>API </a:t>
            </a:r>
            <a:r>
              <a:rPr lang="fa-IR" sz="2000" b="1" dirty="0">
                <a:solidFill>
                  <a:schemeClr val="bg1"/>
                </a:solidFill>
                <a:effectLst>
                  <a:glow rad="63500">
                    <a:schemeClr val="accent3">
                      <a:satMod val="175000"/>
                      <a:alpha val="40000"/>
                    </a:schemeClr>
                  </a:glow>
                </a:effectLst>
              </a:rPr>
              <a:t>جاوا برای </a:t>
            </a:r>
            <a:r>
              <a:rPr lang="en-US" sz="2000" b="1" dirty="0">
                <a:solidFill>
                  <a:schemeClr val="bg1"/>
                </a:solidFill>
                <a:effectLst>
                  <a:glow rad="63500">
                    <a:schemeClr val="accent3">
                      <a:satMod val="175000"/>
                      <a:alpha val="40000"/>
                    </a:schemeClr>
                  </a:glow>
                </a:effectLst>
              </a:rPr>
              <a:t>XBRL </a:t>
            </a:r>
            <a:r>
              <a:rPr lang="fa-IR" sz="2000" b="1" dirty="0">
                <a:solidFill>
                  <a:schemeClr val="bg1"/>
                </a:solidFill>
                <a:effectLst>
                  <a:glow rad="63500">
                    <a:schemeClr val="accent3">
                      <a:satMod val="175000"/>
                      <a:alpha val="40000"/>
                    </a:schemeClr>
                  </a:glow>
                </a:effectLst>
              </a:rPr>
              <a:t>در </a:t>
            </a:r>
            <a:r>
              <a:rPr lang="en-US" sz="2000" b="1" dirty="0" err="1">
                <a:solidFill>
                  <a:schemeClr val="bg1"/>
                </a:solidFill>
                <a:effectLst>
                  <a:glow rad="63500">
                    <a:schemeClr val="accent3">
                      <a:satMod val="175000"/>
                      <a:alpha val="40000"/>
                    </a:schemeClr>
                  </a:glow>
                </a:effectLst>
              </a:rPr>
              <a:t>SourceForge</a:t>
            </a:r>
            <a:r>
              <a:rPr lang="en-US" sz="2000" b="1" dirty="0">
                <a:solidFill>
                  <a:schemeClr val="bg1"/>
                </a:solidFill>
                <a:effectLst>
                  <a:glow rad="63500">
                    <a:schemeClr val="accent3">
                      <a:satMod val="175000"/>
                      <a:alpha val="40000"/>
                    </a:schemeClr>
                  </a:glow>
                </a:effectLst>
              </a:rPr>
              <a:t> </a:t>
            </a:r>
            <a:r>
              <a:rPr lang="fa-IR" sz="2000" b="1" dirty="0">
                <a:solidFill>
                  <a:schemeClr val="bg1"/>
                </a:solidFill>
                <a:effectLst>
                  <a:glow rad="63500">
                    <a:schemeClr val="accent3">
                      <a:satMod val="175000"/>
                      <a:alpha val="40000"/>
                    </a:schemeClr>
                  </a:glow>
                </a:effectLst>
              </a:rPr>
              <a:t>وجود دارد.</a:t>
            </a:r>
          </a:p>
        </p:txBody>
      </p:sp>
    </p:spTree>
    <p:extLst>
      <p:ext uri="{BB962C8B-B14F-4D97-AF65-F5344CB8AC3E}">
        <p14:creationId xmlns:p14="http://schemas.microsoft.com/office/powerpoint/2010/main" val="674913339"/>
      </p:ext>
    </p:extLst>
  </p:cSld>
  <p:clrMapOvr>
    <a:masterClrMapping/>
  </p:clrMapOvr>
  <mc:AlternateContent xmlns:mc="http://schemas.openxmlformats.org/markup-compatibility/2006">
    <mc:Choice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3">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1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2" dur="15000" fill="hold"/>
                                        <p:tgtEl>
                                          <p:spTgt spid="3">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5000" fill="hold"/>
                                        <p:tgtEl>
                                          <p:spTgt spid="3">
                                            <p:txEl>
                                              <p:pRg st="2" end="2"/>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ular Callout 10"/>
          <p:cNvSpPr/>
          <p:nvPr/>
        </p:nvSpPr>
        <p:spPr>
          <a:xfrm>
            <a:off x="4932040" y="4305374"/>
            <a:ext cx="2560828" cy="980728"/>
          </a:xfrm>
          <a:prstGeom prst="wedgeRectCallout">
            <a:avLst/>
          </a:prstGeom>
          <a:effectLst>
            <a:glow rad="228600">
              <a:schemeClr val="accent5">
                <a:satMod val="175000"/>
                <a:alpha val="40000"/>
              </a:schemeClr>
            </a:glow>
            <a:outerShdw blurRad="38100" dist="25400" dir="5400000" rotWithShape="0">
              <a:srgbClr val="000000">
                <a:alpha val="40000"/>
              </a:srgbClr>
            </a:outerShdw>
          </a:effectLst>
        </p:spPr>
        <p:style>
          <a:lnRef idx="3">
            <a:schemeClr val="lt1"/>
          </a:lnRef>
          <a:fillRef idx="1">
            <a:schemeClr val="accent3"/>
          </a:fillRef>
          <a:effectRef idx="1">
            <a:schemeClr val="accent3"/>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الگوهای جدید برای گزارشگری مالی دراینترنت</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56" y="0"/>
            <a:ext cx="9442456" cy="6858000"/>
          </a:xfrm>
          <a:prstGeom prst="rect">
            <a:avLst/>
          </a:prstGeom>
        </p:spPr>
      </p:pic>
      <p:sp>
        <p:nvSpPr>
          <p:cNvPr id="15" name="Rectangle 14"/>
          <p:cNvSpPr/>
          <p:nvPr/>
        </p:nvSpPr>
        <p:spPr>
          <a:xfrm>
            <a:off x="3333520" y="219716"/>
            <a:ext cx="2880320" cy="708346"/>
          </a:xfrm>
          <a:prstGeom prst="rect">
            <a:avLst/>
          </a:prstGeom>
          <a:ln/>
          <a:effectLst>
            <a:glow rad="228600">
              <a:schemeClr val="accent1">
                <a:satMod val="175000"/>
                <a:alpha val="40000"/>
              </a:schemeClr>
            </a:glow>
            <a:outerShdw blurRad="38100" dist="25400" dir="5400000" rotWithShape="0">
              <a:srgbClr val="000000">
                <a:alpha val="40000"/>
              </a:srgbClr>
            </a:outerShdw>
          </a:effectLst>
        </p:spPr>
        <p:style>
          <a:lnRef idx="3">
            <a:schemeClr val="lt1"/>
          </a:lnRef>
          <a:fillRef idx="1">
            <a:schemeClr val="accent6"/>
          </a:fillRef>
          <a:effectRef idx="1">
            <a:schemeClr val="accent6"/>
          </a:effectRef>
          <a:fontRef idx="minor">
            <a:schemeClr val="lt1"/>
          </a:fontRef>
        </p:style>
        <p:txBody>
          <a:bodyPr rtlCol="1" anchor="ctr">
            <a:prstTxWarp prst="textWave2">
              <a:avLst/>
            </a:prstTxWarp>
          </a:bodyPr>
          <a:lstStyle/>
          <a:p>
            <a:pPr algn="ctr"/>
            <a:r>
              <a:rPr lang="fa-I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accent2">
                      <a:satMod val="175000"/>
                      <a:alpha val="40000"/>
                    </a:schemeClr>
                  </a:glow>
                  <a:outerShdw blurRad="50800" algn="tl" rotWithShape="0">
                    <a:srgbClr val="000000"/>
                  </a:outerShdw>
                </a:effectLst>
              </a:rPr>
              <a:t>فهرست</a:t>
            </a: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accent2">
                    <a:satMod val="175000"/>
                    <a:alpha val="40000"/>
                  </a:schemeClr>
                </a:glow>
                <a:outerShdw blurRad="50800" algn="tl" rotWithShape="0">
                  <a:srgbClr val="000000"/>
                </a:outerShdw>
              </a:effectLst>
            </a:endParaRPr>
          </a:p>
        </p:txBody>
      </p:sp>
      <p:sp>
        <p:nvSpPr>
          <p:cNvPr id="16" name="Rectangular Callout 15"/>
          <p:cNvSpPr/>
          <p:nvPr/>
        </p:nvSpPr>
        <p:spPr>
          <a:xfrm>
            <a:off x="6688948" y="1221432"/>
            <a:ext cx="2376264" cy="1080120"/>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اطلاعات ،مدیریت وتصمیم گیری</a:t>
            </a:r>
            <a:endParaRPr lang="fa-IR" sz="2000" b="1" dirty="0">
              <a:solidFill>
                <a:schemeClr val="bg1"/>
              </a:solidFill>
              <a:effectLst>
                <a:glow rad="139700">
                  <a:schemeClr val="accent5">
                    <a:satMod val="175000"/>
                    <a:alpha val="40000"/>
                  </a:schemeClr>
                </a:glow>
              </a:effectLst>
            </a:endParaRPr>
          </a:p>
        </p:txBody>
      </p:sp>
      <p:sp>
        <p:nvSpPr>
          <p:cNvPr id="17" name="Rectangular Callout 16"/>
          <p:cNvSpPr/>
          <p:nvPr/>
        </p:nvSpPr>
        <p:spPr>
          <a:xfrm>
            <a:off x="6645028" y="2529319"/>
            <a:ext cx="2376264" cy="1008112"/>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تاثیر فناوری برگزارشگری مالی</a:t>
            </a:r>
            <a:endParaRPr lang="fa-IR" sz="2000" b="1" dirty="0">
              <a:solidFill>
                <a:schemeClr val="bg1"/>
              </a:solidFill>
              <a:effectLst>
                <a:glow rad="139700">
                  <a:schemeClr val="accent5">
                    <a:satMod val="175000"/>
                    <a:alpha val="40000"/>
                  </a:schemeClr>
                </a:glow>
              </a:effectLst>
            </a:endParaRPr>
          </a:p>
        </p:txBody>
      </p:sp>
      <p:sp>
        <p:nvSpPr>
          <p:cNvPr id="18" name="Rectangular Callout 17"/>
          <p:cNvSpPr/>
          <p:nvPr/>
        </p:nvSpPr>
        <p:spPr>
          <a:xfrm>
            <a:off x="6676684" y="3791414"/>
            <a:ext cx="2376264" cy="936104"/>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فناوریهای موثر برگزارشگری</a:t>
            </a:r>
            <a:endParaRPr lang="fa-IR" sz="2000" b="1" dirty="0">
              <a:solidFill>
                <a:schemeClr val="bg1"/>
              </a:solidFill>
              <a:effectLst>
                <a:glow rad="139700">
                  <a:schemeClr val="accent5">
                    <a:satMod val="175000"/>
                    <a:alpha val="40000"/>
                  </a:schemeClr>
                </a:glow>
              </a:effectLst>
            </a:endParaRPr>
          </a:p>
        </p:txBody>
      </p:sp>
      <p:sp>
        <p:nvSpPr>
          <p:cNvPr id="19" name="Rectangular Callout 18"/>
          <p:cNvSpPr/>
          <p:nvPr/>
        </p:nvSpPr>
        <p:spPr>
          <a:xfrm>
            <a:off x="6705364" y="5019660"/>
            <a:ext cx="2376264" cy="980728"/>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زبان گزارشگری مالی توسعه پذیر</a:t>
            </a:r>
            <a:endParaRPr lang="fa-IR" sz="2000" b="1" dirty="0">
              <a:solidFill>
                <a:schemeClr val="bg1"/>
              </a:solidFill>
              <a:effectLst>
                <a:glow rad="139700">
                  <a:schemeClr val="accent5">
                    <a:satMod val="175000"/>
                    <a:alpha val="40000"/>
                  </a:schemeClr>
                </a:glow>
              </a:effectLst>
            </a:endParaRPr>
          </a:p>
        </p:txBody>
      </p:sp>
      <p:sp>
        <p:nvSpPr>
          <p:cNvPr id="20" name="Rectangular Callout 19"/>
          <p:cNvSpPr/>
          <p:nvPr/>
        </p:nvSpPr>
        <p:spPr>
          <a:xfrm>
            <a:off x="3651626" y="1221432"/>
            <a:ext cx="2560828" cy="1111384"/>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...یک روش استاندارد برای تهیه وتبادل اطلاعات مالی</a:t>
            </a:r>
            <a:endParaRPr lang="fa-IR" sz="2000" b="1" dirty="0">
              <a:solidFill>
                <a:schemeClr val="bg1"/>
              </a:solidFill>
              <a:effectLst>
                <a:glow rad="139700">
                  <a:schemeClr val="accent5">
                    <a:satMod val="175000"/>
                    <a:alpha val="40000"/>
                  </a:schemeClr>
                </a:glow>
              </a:effectLst>
            </a:endParaRPr>
          </a:p>
        </p:txBody>
      </p:sp>
      <p:sp>
        <p:nvSpPr>
          <p:cNvPr id="21" name="Rectangular Callout 20"/>
          <p:cNvSpPr/>
          <p:nvPr/>
        </p:nvSpPr>
        <p:spPr>
          <a:xfrm>
            <a:off x="3684236" y="2634903"/>
            <a:ext cx="2560828" cy="1008112"/>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حسابداری تحت وب کارکردها ومزایای ان</a:t>
            </a:r>
            <a:endParaRPr lang="fa-IR" sz="2000" b="1" dirty="0">
              <a:solidFill>
                <a:schemeClr val="bg1"/>
              </a:solidFill>
              <a:effectLst>
                <a:glow rad="139700">
                  <a:schemeClr val="accent5">
                    <a:satMod val="175000"/>
                    <a:alpha val="40000"/>
                  </a:schemeClr>
                </a:glow>
              </a:effectLst>
            </a:endParaRPr>
          </a:p>
        </p:txBody>
      </p:sp>
      <p:sp>
        <p:nvSpPr>
          <p:cNvPr id="22" name="Rectangular Callout 21"/>
          <p:cNvSpPr/>
          <p:nvPr/>
        </p:nvSpPr>
        <p:spPr>
          <a:xfrm>
            <a:off x="3684236" y="3895945"/>
            <a:ext cx="2560828" cy="936104"/>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تاثیر حسابداری تحت وب برویژگی هیا کیفی اطلاعات حسابداری</a:t>
            </a:r>
            <a:endParaRPr lang="fa-IR" sz="2000" b="1" dirty="0">
              <a:solidFill>
                <a:schemeClr val="bg1"/>
              </a:solidFill>
              <a:effectLst>
                <a:glow rad="139700">
                  <a:schemeClr val="accent5">
                    <a:satMod val="175000"/>
                    <a:alpha val="40000"/>
                  </a:schemeClr>
                </a:glow>
              </a:effectLst>
            </a:endParaRPr>
          </a:p>
        </p:txBody>
      </p:sp>
      <p:sp>
        <p:nvSpPr>
          <p:cNvPr id="23" name="Rectangular Callout 22"/>
          <p:cNvSpPr/>
          <p:nvPr/>
        </p:nvSpPr>
        <p:spPr>
          <a:xfrm>
            <a:off x="284265" y="1304136"/>
            <a:ext cx="2376264" cy="1008112"/>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sz="2000" b="1" dirty="0" smtClean="0">
                <a:solidFill>
                  <a:schemeClr val="bg1"/>
                </a:solidFill>
                <a:effectLst>
                  <a:glow rad="139700">
                    <a:schemeClr val="accent5">
                      <a:satMod val="175000"/>
                      <a:alpha val="40000"/>
                    </a:schemeClr>
                  </a:glow>
                </a:effectLst>
              </a:rPr>
              <a:t>XBRL </a:t>
            </a:r>
            <a:r>
              <a:rPr lang="fa-IR" sz="2000" b="1" dirty="0" smtClean="0">
                <a:solidFill>
                  <a:schemeClr val="bg1"/>
                </a:solidFill>
                <a:effectLst>
                  <a:glow rad="139700">
                    <a:schemeClr val="accent5">
                      <a:satMod val="175000"/>
                      <a:alpha val="40000"/>
                    </a:schemeClr>
                  </a:glow>
                </a:effectLst>
              </a:rPr>
              <a:t>چیست؟</a:t>
            </a:r>
            <a:endParaRPr lang="fa-IR" sz="2000" b="1" dirty="0">
              <a:solidFill>
                <a:schemeClr val="bg1"/>
              </a:solidFill>
              <a:effectLst>
                <a:glow rad="139700">
                  <a:schemeClr val="accent5">
                    <a:satMod val="175000"/>
                    <a:alpha val="40000"/>
                  </a:schemeClr>
                </a:glow>
              </a:effectLst>
            </a:endParaRPr>
          </a:p>
        </p:txBody>
      </p:sp>
      <p:sp>
        <p:nvSpPr>
          <p:cNvPr id="24" name="Rectangular Callout 23"/>
          <p:cNvSpPr/>
          <p:nvPr/>
        </p:nvSpPr>
        <p:spPr>
          <a:xfrm>
            <a:off x="288105" y="2607831"/>
            <a:ext cx="2376264" cy="1035184"/>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زبان گزارشگری مالی توسعه پذیر </a:t>
            </a:r>
            <a:r>
              <a:rPr lang="en-US" sz="2000" b="1" dirty="0" err="1" smtClean="0">
                <a:solidFill>
                  <a:schemeClr val="bg1"/>
                </a:solidFill>
                <a:effectLst>
                  <a:glow rad="139700">
                    <a:schemeClr val="accent5">
                      <a:satMod val="175000"/>
                      <a:alpha val="40000"/>
                    </a:schemeClr>
                  </a:glow>
                </a:effectLst>
              </a:rPr>
              <a:t>xbrl</a:t>
            </a:r>
            <a:endParaRPr lang="fa-IR" sz="2000" b="1" dirty="0">
              <a:solidFill>
                <a:schemeClr val="bg1"/>
              </a:solidFill>
              <a:effectLst>
                <a:glow rad="139700">
                  <a:schemeClr val="accent5">
                    <a:satMod val="175000"/>
                    <a:alpha val="40000"/>
                  </a:schemeClr>
                </a:glow>
              </a:effectLst>
            </a:endParaRPr>
          </a:p>
        </p:txBody>
      </p:sp>
      <p:sp>
        <p:nvSpPr>
          <p:cNvPr id="25" name="Rectangular Callout 24"/>
          <p:cNvSpPr/>
          <p:nvPr/>
        </p:nvSpPr>
        <p:spPr>
          <a:xfrm>
            <a:off x="284265" y="4116001"/>
            <a:ext cx="2376264" cy="1134126"/>
          </a:xfrm>
          <a:prstGeom prst="wedgeRect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sz="2000" b="1" dirty="0" smtClean="0">
                <a:solidFill>
                  <a:schemeClr val="bg1"/>
                </a:solidFill>
                <a:effectLst>
                  <a:glow rad="139700">
                    <a:schemeClr val="accent5">
                      <a:satMod val="175000"/>
                      <a:alpha val="40000"/>
                    </a:schemeClr>
                  </a:glow>
                </a:effectLst>
              </a:rPr>
              <a:t>جمع آوري و پيشنهادات</a:t>
            </a:r>
            <a:endParaRPr lang="fa-IR" sz="2000" b="1" dirty="0">
              <a:solidFill>
                <a:schemeClr val="bg1"/>
              </a:solidFill>
              <a:effectLst>
                <a:glow rad="139700">
                  <a:schemeClr val="accent5">
                    <a:satMod val="175000"/>
                    <a:alpha val="40000"/>
                  </a:schemeClr>
                </a:glow>
              </a:effectLst>
            </a:endParaRPr>
          </a:p>
        </p:txBody>
      </p:sp>
      <p:sp>
        <p:nvSpPr>
          <p:cNvPr id="26" name="Flowchart: Document 25"/>
          <p:cNvSpPr/>
          <p:nvPr/>
        </p:nvSpPr>
        <p:spPr>
          <a:xfrm>
            <a:off x="3651626" y="5286102"/>
            <a:ext cx="2593438" cy="1095226"/>
          </a:xfrm>
          <a:prstGeom prst="flowChartDocumen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fa-IR" dirty="0"/>
              <a:t>.</a:t>
            </a:r>
            <a:r>
              <a:rPr lang="fa-IR" b="1" dirty="0">
                <a:solidFill>
                  <a:schemeClr val="bg1"/>
                </a:solidFill>
                <a:effectLst>
                  <a:glow rad="139700">
                    <a:schemeClr val="accent5">
                      <a:satMod val="175000"/>
                      <a:alpha val="40000"/>
                    </a:schemeClr>
                  </a:glow>
                </a:effectLst>
              </a:rPr>
              <a:t>الگوهای جدید برای گزارشگری مالی دراینترنت</a:t>
            </a:r>
          </a:p>
        </p:txBody>
      </p:sp>
    </p:spTree>
    <p:extLst>
      <p:ext uri="{BB962C8B-B14F-4D97-AF65-F5344CB8AC3E}">
        <p14:creationId xmlns:p14="http://schemas.microsoft.com/office/powerpoint/2010/main" val="200762063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67544" y="404664"/>
            <a:ext cx="7992888" cy="6370975"/>
          </a:xfrm>
          <a:prstGeom prst="rect">
            <a:avLst/>
          </a:prstGeom>
          <a:noFill/>
        </p:spPr>
        <p:txBody>
          <a:bodyPr wrap="square" rtlCol="1">
            <a:spAutoFit/>
          </a:bodyPr>
          <a:lstStyle/>
          <a:p>
            <a:r>
              <a:rPr lang="fa-IR" sz="2400" b="1" dirty="0">
                <a:solidFill>
                  <a:schemeClr val="bg1"/>
                </a:solidFill>
                <a:effectLst>
                  <a:glow rad="63500">
                    <a:srgbClr val="FF99FF"/>
                  </a:glow>
                </a:effectLst>
              </a:rPr>
              <a:t>قدم بعدی چیست</a:t>
            </a:r>
          </a:p>
          <a:p>
            <a:r>
              <a:rPr lang="fa-IR" sz="2400" b="1" dirty="0">
                <a:solidFill>
                  <a:schemeClr val="bg1"/>
                </a:solidFill>
                <a:effectLst>
                  <a:glow rad="63500">
                    <a:srgbClr val="FF99FF"/>
                  </a:glow>
                </a:effectLst>
              </a:rPr>
              <a:t>واضح است که </a:t>
            </a:r>
            <a:r>
              <a:rPr lang="en-US" sz="2400" b="1" dirty="0">
                <a:solidFill>
                  <a:schemeClr val="bg1"/>
                </a:solidFill>
                <a:effectLst>
                  <a:glow rad="63500">
                    <a:srgbClr val="FF99FF"/>
                  </a:glow>
                </a:effectLst>
              </a:rPr>
              <a:t>XBRL </a:t>
            </a:r>
            <a:r>
              <a:rPr lang="fa-IR" sz="2400" b="1" dirty="0">
                <a:solidFill>
                  <a:schemeClr val="bg1"/>
                </a:solidFill>
                <a:effectLst>
                  <a:glow rad="63500">
                    <a:srgbClr val="FF99FF"/>
                  </a:glow>
                </a:effectLst>
              </a:rPr>
              <a:t>به رشد خود ادامه می‌دهد. در 9 کشور جهان برای گزارش‌های مالی، یا در حال حاضر دسته بندی‌هایی وجود دارد یا طرح پیش‌نویس آن آماده شده است. این رشد در دو مسیر موازی ادامه می‌ یابد. اولا موسسات ناظر بر مقررات استفاده از </a:t>
            </a:r>
            <a:r>
              <a:rPr lang="en-US" sz="2400" b="1" dirty="0">
                <a:solidFill>
                  <a:schemeClr val="bg1"/>
                </a:solidFill>
                <a:effectLst>
                  <a:glow rad="63500">
                    <a:srgbClr val="FF99FF"/>
                  </a:glow>
                </a:effectLst>
              </a:rPr>
              <a:t>XBRL </a:t>
            </a:r>
            <a:r>
              <a:rPr lang="fa-IR" sz="2400" b="1" dirty="0">
                <a:solidFill>
                  <a:schemeClr val="bg1"/>
                </a:solidFill>
                <a:effectLst>
                  <a:glow rad="63500">
                    <a:srgbClr val="FF99FF"/>
                  </a:glow>
                </a:effectLst>
              </a:rPr>
              <a:t>را اجباری خواهند کرد، زیرا به این ترتیب وظیفه آنها به عنوان ناظر آسان‌تر می‌شود. این امر به این علت است که هزینه‌‌های ناظر بر پردازش داده‌‌ها به دلیل افزایش کیفیت گزارش‌های رسیده، کاهش می‌‌یابد. دوم این که، اگر گزارش‌ها صحیح و عاری از خطا باشند، هزینه کار با موسسات ناظر بر مقررات نیز کاهش پیدا می‌کند و در نتیجه </a:t>
            </a:r>
            <a:r>
              <a:rPr lang="en-US" sz="2400" b="1" dirty="0">
                <a:solidFill>
                  <a:schemeClr val="bg1"/>
                </a:solidFill>
                <a:effectLst>
                  <a:glow rad="63500">
                    <a:srgbClr val="FF99FF"/>
                  </a:glow>
                </a:effectLst>
              </a:rPr>
              <a:t>XBRL </a:t>
            </a:r>
            <a:r>
              <a:rPr lang="fa-IR" sz="2400" b="1" dirty="0">
                <a:solidFill>
                  <a:schemeClr val="bg1"/>
                </a:solidFill>
                <a:effectLst>
                  <a:glow rad="63500">
                    <a:srgbClr val="FF99FF"/>
                  </a:glow>
                </a:effectLst>
              </a:rPr>
              <a:t>به سود شرکت‌های تجاری تمام خواهد شد.</a:t>
            </a:r>
          </a:p>
          <a:p>
            <a:r>
              <a:rPr lang="fa-IR" sz="2400" b="1" dirty="0">
                <a:solidFill>
                  <a:schemeClr val="bg1"/>
                </a:solidFill>
                <a:effectLst>
                  <a:glow rad="63500">
                    <a:srgbClr val="FF99FF"/>
                  </a:glow>
                </a:effectLst>
              </a:rPr>
              <a:t>وقتی یک بنگاه اقتصادی، داده‌‌ها را با دیگران مبادله کند (مثلا تبادل داده از شرکت فرعی به شرکت اصلی)، شاهد یک بازگشت سرمایه خواهد بود. درست است که پذیرش </a:t>
            </a:r>
            <a:r>
              <a:rPr lang="en-US" sz="2400" b="1" dirty="0">
                <a:solidFill>
                  <a:schemeClr val="bg1"/>
                </a:solidFill>
                <a:effectLst>
                  <a:glow rad="63500">
                    <a:srgbClr val="FF99FF"/>
                  </a:glow>
                </a:effectLst>
              </a:rPr>
              <a:t>XBRL </a:t>
            </a:r>
            <a:r>
              <a:rPr lang="fa-IR" sz="2400" b="1" dirty="0">
                <a:solidFill>
                  <a:schemeClr val="bg1"/>
                </a:solidFill>
                <a:effectLst>
                  <a:glow rad="63500">
                    <a:srgbClr val="FF99FF"/>
                  </a:glow>
                </a:effectLst>
              </a:rPr>
              <a:t>بی‌دردسر نیست، اما سودی که از صحت و بهره‌وری به دست می‌‌آید قابل خواهد بود. به هر حال از هر زاویه‌ای که نگاه کنیم می‌بینیم که پذیرفتن </a:t>
            </a:r>
            <a:r>
              <a:rPr lang="en-US" sz="2400" b="1" dirty="0">
                <a:solidFill>
                  <a:schemeClr val="bg1"/>
                </a:solidFill>
                <a:effectLst>
                  <a:glow rad="63500">
                    <a:srgbClr val="FF99FF"/>
                  </a:glow>
                </a:effectLst>
              </a:rPr>
              <a:t>XBRL </a:t>
            </a:r>
            <a:r>
              <a:rPr lang="fa-IR" sz="2400" b="1" dirty="0">
                <a:solidFill>
                  <a:schemeClr val="bg1"/>
                </a:solidFill>
                <a:effectLst>
                  <a:glow rad="63500">
                    <a:srgbClr val="FF99FF"/>
                  </a:glow>
                </a:effectLst>
              </a:rPr>
              <a:t>برای همه طرف‌های معامله یک موفقیت محسوب می‌شود. </a:t>
            </a:r>
          </a:p>
          <a:p>
            <a:r>
              <a:rPr lang="fa-IR" sz="2400" b="1" dirty="0">
                <a:solidFill>
                  <a:schemeClr val="bg1"/>
                </a:solidFill>
                <a:effectLst>
                  <a:glow rad="63500">
                    <a:srgbClr val="FF99FF"/>
                  </a:glow>
                </a:effectLst>
              </a:rPr>
              <a:t>  </a:t>
            </a:r>
          </a:p>
          <a:p>
            <a:r>
              <a:rPr lang="fa-IR" sz="2400" b="1" dirty="0">
                <a:solidFill>
                  <a:schemeClr val="bg1"/>
                </a:solidFill>
                <a:effectLst>
                  <a:glow rad="63500">
                    <a:srgbClr val="FF99FF"/>
                  </a:glow>
                </a:effectLst>
              </a:rPr>
              <a:t> </a:t>
            </a:r>
          </a:p>
        </p:txBody>
      </p:sp>
    </p:spTree>
    <p:extLst>
      <p:ext uri="{BB962C8B-B14F-4D97-AF65-F5344CB8AC3E}">
        <p14:creationId xmlns:p14="http://schemas.microsoft.com/office/powerpoint/2010/main" val="241359940"/>
      </p:ext>
    </p:extLst>
  </p:cSld>
  <p:clrMapOvr>
    <a:masterClrMapping/>
  </p:clrMapOvr>
  <mc:AlternateContent xmlns:mc="http://schemas.openxmlformats.org/markup-compatibility/2006">
    <mc:Choice xmlns:p14="http://schemas.microsoft.com/office/powerpoint/2010/main" Requires="p14">
      <p:transition spd="slow" p14:dur="3400">
        <p14:reveal thruBlk="1"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xit" presetSubtype="0" fill="hold" nodeType="clickEffect">
                                  <p:stCondLst>
                                    <p:cond delay="0"/>
                                  </p:stCondLst>
                                  <p:iterate type="lt">
                                    <p:tmPct val="10000"/>
                                  </p:iterate>
                                  <p:childTnLst>
                                    <p:anim from="(ppt_w)" to="(-ppt_w*2)" calcmode="lin" valueType="num">
                                      <p:cBhvr rctx="PPT">
                                        <p:cTn id="6" dur="500" autoRev="1">
                                          <p:stCondLst>
                                            <p:cond delay="0"/>
                                          </p:stCondLst>
                                        </p:cTn>
                                        <p:tgtEl>
                                          <p:spTgt spid="3">
                                            <p:txEl>
                                              <p:pRg st="0" end="0"/>
                                            </p:txEl>
                                          </p:spTgt>
                                        </p:tgtEl>
                                        <p:attrNameLst>
                                          <p:attrName>ppt_w</p:attrName>
                                        </p:attrNameLst>
                                      </p:cBhvr>
                                    </p:anim>
                                    <p:anim by="(ppt_w*0.50)" calcmode="lin" valueType="num">
                                      <p:cBhvr>
                                        <p:cTn id="7" dur="500" decel="50000" autoRev="1">
                                          <p:stCondLst>
                                            <p:cond delay="0"/>
                                          </p:stCondLst>
                                        </p:cTn>
                                        <p:tgtEl>
                                          <p:spTgt spid="3">
                                            <p:txEl>
                                              <p:pRg st="0" end="0"/>
                                            </p:txEl>
                                          </p:spTgt>
                                        </p:tgtEl>
                                        <p:attrNameLst>
                                          <p:attrName>ppt_x</p:attrName>
                                        </p:attrNameLst>
                                      </p:cBhvr>
                                    </p:anim>
                                    <p:anim from="(ppt_y)" to="(1+ppt_h/2)" calcmode="lin" valueType="num">
                                      <p:cBhvr>
                                        <p:cTn id="8" dur="1000">
                                          <p:stCondLst>
                                            <p:cond delay="0"/>
                                          </p:stCondLst>
                                        </p:cTn>
                                        <p:tgtEl>
                                          <p:spTgt spid="3">
                                            <p:txEl>
                                              <p:pRg st="0" end="0"/>
                                            </p:txEl>
                                          </p:spTgt>
                                        </p:tgtEl>
                                        <p:attrNameLst>
                                          <p:attrName>ppt_y</p:attrName>
                                        </p:attrNameLst>
                                      </p:cBhvr>
                                    </p:anim>
                                    <p:animRot by="21600000">
                                      <p:cBhvr>
                                        <p:cTn id="9" dur="1000">
                                          <p:stCondLst>
                                            <p:cond delay="0"/>
                                          </p:stCondLst>
                                        </p:cTn>
                                        <p:tgtEl>
                                          <p:spTgt spid="3">
                                            <p:txEl>
                                              <p:pRg st="0" end="0"/>
                                            </p:txEl>
                                          </p:spTgt>
                                        </p:tgtEl>
                                        <p:attrNameLst>
                                          <p:attrName>r</p:attrName>
                                        </p:attrNameLst>
                                      </p:cBhvr>
                                    </p:animRot>
                                    <p:set>
                                      <p:cBhvr>
                                        <p:cTn id="10" dur="1" fill="hold">
                                          <p:stCondLst>
                                            <p:cond delay="999"/>
                                          </p:stCondLst>
                                        </p:cTn>
                                        <p:tgtEl>
                                          <p:spTgt spid="3">
                                            <p:txEl>
                                              <p:pRg st="0" end="0"/>
                                            </p:txEl>
                                          </p:spTgt>
                                        </p:tgtEl>
                                        <p:attrNameLst>
                                          <p:attrName>style.visibility</p:attrName>
                                        </p:attrNameLst>
                                      </p:cBhvr>
                                      <p:to>
                                        <p:strVal val="hidden"/>
                                      </p:to>
                                    </p:set>
                                  </p:childTnLst>
                                </p:cTn>
                              </p:par>
                              <p:par>
                                <p:cTn id="11" presetID="56" presetClass="exit" presetSubtype="0" fill="hold" nodeType="withEffect">
                                  <p:stCondLst>
                                    <p:cond delay="0"/>
                                  </p:stCondLst>
                                  <p:iterate type="lt">
                                    <p:tmPct val="10000"/>
                                  </p:iterate>
                                  <p:childTnLst>
                                    <p:anim from="(ppt_w)" to="(-ppt_w*2)" calcmode="lin" valueType="num">
                                      <p:cBhvr rctx="PPT">
                                        <p:cTn id="12" dur="500" autoRev="1">
                                          <p:stCondLst>
                                            <p:cond delay="0"/>
                                          </p:stCondLst>
                                        </p:cTn>
                                        <p:tgtEl>
                                          <p:spTgt spid="3">
                                            <p:txEl>
                                              <p:pRg st="1" end="1"/>
                                            </p:txEl>
                                          </p:spTgt>
                                        </p:tgtEl>
                                        <p:attrNameLst>
                                          <p:attrName>ppt_w</p:attrName>
                                        </p:attrNameLst>
                                      </p:cBhvr>
                                    </p:anim>
                                    <p:anim by="(ppt_w*0.50)" calcmode="lin" valueType="num">
                                      <p:cBhvr>
                                        <p:cTn id="13" dur="500" decel="50000" autoRev="1">
                                          <p:stCondLst>
                                            <p:cond delay="0"/>
                                          </p:stCondLst>
                                        </p:cTn>
                                        <p:tgtEl>
                                          <p:spTgt spid="3">
                                            <p:txEl>
                                              <p:pRg st="1" end="1"/>
                                            </p:txEl>
                                          </p:spTgt>
                                        </p:tgtEl>
                                        <p:attrNameLst>
                                          <p:attrName>ppt_x</p:attrName>
                                        </p:attrNameLst>
                                      </p:cBhvr>
                                    </p:anim>
                                    <p:anim from="(ppt_y)" to="(1+ppt_h/2)" calcmode="lin" valueType="num">
                                      <p:cBhvr>
                                        <p:cTn id="14" dur="1000">
                                          <p:stCondLst>
                                            <p:cond delay="0"/>
                                          </p:stCondLst>
                                        </p:cTn>
                                        <p:tgtEl>
                                          <p:spTgt spid="3">
                                            <p:txEl>
                                              <p:pRg st="1" end="1"/>
                                            </p:txEl>
                                          </p:spTgt>
                                        </p:tgtEl>
                                        <p:attrNameLst>
                                          <p:attrName>ppt_y</p:attrName>
                                        </p:attrNameLst>
                                      </p:cBhvr>
                                    </p:anim>
                                    <p:animRot by="21600000">
                                      <p:cBhvr>
                                        <p:cTn id="15" dur="1000">
                                          <p:stCondLst>
                                            <p:cond delay="0"/>
                                          </p:stCondLst>
                                        </p:cTn>
                                        <p:tgtEl>
                                          <p:spTgt spid="3">
                                            <p:txEl>
                                              <p:pRg st="1" end="1"/>
                                            </p:txEl>
                                          </p:spTgt>
                                        </p:tgtEl>
                                        <p:attrNameLst>
                                          <p:attrName>r</p:attrName>
                                        </p:attrNameLst>
                                      </p:cBhvr>
                                    </p:animRot>
                                    <p:set>
                                      <p:cBhvr>
                                        <p:cTn id="16" dur="1" fill="hold">
                                          <p:stCondLst>
                                            <p:cond delay="999"/>
                                          </p:stCondLst>
                                        </p:cTn>
                                        <p:tgtEl>
                                          <p:spTgt spid="3">
                                            <p:txEl>
                                              <p:pRg st="1" end="1"/>
                                            </p:txEl>
                                          </p:spTgt>
                                        </p:tgtEl>
                                        <p:attrNameLst>
                                          <p:attrName>style.visibility</p:attrName>
                                        </p:attrNameLst>
                                      </p:cBhvr>
                                      <p:to>
                                        <p:strVal val="hidden"/>
                                      </p:to>
                                    </p:set>
                                  </p:childTnLst>
                                </p:cTn>
                              </p:par>
                              <p:par>
                                <p:cTn id="17" presetID="56" presetClass="exit" presetSubtype="0" fill="hold" nodeType="withEffect">
                                  <p:stCondLst>
                                    <p:cond delay="0"/>
                                  </p:stCondLst>
                                  <p:iterate type="lt">
                                    <p:tmPct val="10000"/>
                                  </p:iterate>
                                  <p:childTnLst>
                                    <p:anim from="(ppt_w)" to="(-ppt_w*2)" calcmode="lin" valueType="num">
                                      <p:cBhvr rctx="PPT">
                                        <p:cTn id="18" dur="500" autoRev="1">
                                          <p:stCondLst>
                                            <p:cond delay="0"/>
                                          </p:stCondLst>
                                        </p:cTn>
                                        <p:tgtEl>
                                          <p:spTgt spid="3">
                                            <p:txEl>
                                              <p:pRg st="2" end="2"/>
                                            </p:txEl>
                                          </p:spTgt>
                                        </p:tgtEl>
                                        <p:attrNameLst>
                                          <p:attrName>ppt_w</p:attrName>
                                        </p:attrNameLst>
                                      </p:cBhvr>
                                    </p:anim>
                                    <p:anim by="(ppt_w*0.50)" calcmode="lin" valueType="num">
                                      <p:cBhvr>
                                        <p:cTn id="19" dur="500" decel="50000" autoRev="1">
                                          <p:stCondLst>
                                            <p:cond delay="0"/>
                                          </p:stCondLst>
                                        </p:cTn>
                                        <p:tgtEl>
                                          <p:spTgt spid="3">
                                            <p:txEl>
                                              <p:pRg st="2" end="2"/>
                                            </p:txEl>
                                          </p:spTgt>
                                        </p:tgtEl>
                                        <p:attrNameLst>
                                          <p:attrName>ppt_x</p:attrName>
                                        </p:attrNameLst>
                                      </p:cBhvr>
                                    </p:anim>
                                    <p:anim from="(ppt_y)" to="(1+ppt_h/2)" calcmode="lin" valueType="num">
                                      <p:cBhvr>
                                        <p:cTn id="20" dur="1000">
                                          <p:stCondLst>
                                            <p:cond delay="0"/>
                                          </p:stCondLst>
                                        </p:cTn>
                                        <p:tgtEl>
                                          <p:spTgt spid="3">
                                            <p:txEl>
                                              <p:pRg st="2" end="2"/>
                                            </p:txEl>
                                          </p:spTgt>
                                        </p:tgtEl>
                                        <p:attrNameLst>
                                          <p:attrName>ppt_y</p:attrName>
                                        </p:attrNameLst>
                                      </p:cBhvr>
                                    </p:anim>
                                    <p:animRot by="21600000">
                                      <p:cBhvr>
                                        <p:cTn id="21" dur="1000">
                                          <p:stCondLst>
                                            <p:cond delay="0"/>
                                          </p:stCondLst>
                                        </p:cTn>
                                        <p:tgtEl>
                                          <p:spTgt spid="3">
                                            <p:txEl>
                                              <p:pRg st="2" end="2"/>
                                            </p:txEl>
                                          </p:spTgt>
                                        </p:tgtEl>
                                        <p:attrNameLst>
                                          <p:attrName>r</p:attrName>
                                        </p:attrNameLst>
                                      </p:cBhvr>
                                    </p:animRot>
                                    <p:set>
                                      <p:cBhvr>
                                        <p:cTn id="22" dur="1" fill="hold">
                                          <p:stCondLst>
                                            <p:cond delay="999"/>
                                          </p:stCondLst>
                                        </p:cTn>
                                        <p:tgtEl>
                                          <p:spTgt spid="3">
                                            <p:txEl>
                                              <p:pRg st="2" end="2"/>
                                            </p:txEl>
                                          </p:spTgt>
                                        </p:tgtEl>
                                        <p:attrNameLst>
                                          <p:attrName>style.visibility</p:attrName>
                                        </p:attrNameLst>
                                      </p:cBhvr>
                                      <p:to>
                                        <p:strVal val="hidden"/>
                                      </p:to>
                                    </p:set>
                                  </p:childTnLst>
                                </p:cTn>
                              </p:par>
                              <p:par>
                                <p:cTn id="23" presetID="56" presetClass="exit" presetSubtype="0" fill="hold" nodeType="withEffect">
                                  <p:stCondLst>
                                    <p:cond delay="0"/>
                                  </p:stCondLst>
                                  <p:iterate type="lt">
                                    <p:tmPct val="10000"/>
                                  </p:iterate>
                                  <p:childTnLst>
                                    <p:anim from="(ppt_w)" to="(-ppt_w*2)" calcmode="lin" valueType="num">
                                      <p:cBhvr rctx="PPT">
                                        <p:cTn id="24" dur="500" autoRev="1">
                                          <p:stCondLst>
                                            <p:cond delay="0"/>
                                          </p:stCondLst>
                                        </p:cTn>
                                        <p:tgtEl>
                                          <p:spTgt spid="3">
                                            <p:txEl>
                                              <p:pRg st="3" end="3"/>
                                            </p:txEl>
                                          </p:spTgt>
                                        </p:tgtEl>
                                        <p:attrNameLst>
                                          <p:attrName>ppt_w</p:attrName>
                                        </p:attrNameLst>
                                      </p:cBhvr>
                                    </p:anim>
                                    <p:anim by="(ppt_w*0.50)" calcmode="lin" valueType="num">
                                      <p:cBhvr>
                                        <p:cTn id="25" dur="500" decel="50000" autoRev="1">
                                          <p:stCondLst>
                                            <p:cond delay="0"/>
                                          </p:stCondLst>
                                        </p:cTn>
                                        <p:tgtEl>
                                          <p:spTgt spid="3">
                                            <p:txEl>
                                              <p:pRg st="3" end="3"/>
                                            </p:txEl>
                                          </p:spTgt>
                                        </p:tgtEl>
                                        <p:attrNameLst>
                                          <p:attrName>ppt_x</p:attrName>
                                        </p:attrNameLst>
                                      </p:cBhvr>
                                    </p:anim>
                                    <p:anim from="(ppt_y)" to="(1+ppt_h/2)" calcmode="lin" valueType="num">
                                      <p:cBhvr>
                                        <p:cTn id="26" dur="1000">
                                          <p:stCondLst>
                                            <p:cond delay="0"/>
                                          </p:stCondLst>
                                        </p:cTn>
                                        <p:tgtEl>
                                          <p:spTgt spid="3">
                                            <p:txEl>
                                              <p:pRg st="3" end="3"/>
                                            </p:txEl>
                                          </p:spTgt>
                                        </p:tgtEl>
                                        <p:attrNameLst>
                                          <p:attrName>ppt_y</p:attrName>
                                        </p:attrNameLst>
                                      </p:cBhvr>
                                    </p:anim>
                                    <p:animRot by="21600000">
                                      <p:cBhvr>
                                        <p:cTn id="27" dur="1000">
                                          <p:stCondLst>
                                            <p:cond delay="0"/>
                                          </p:stCondLst>
                                        </p:cTn>
                                        <p:tgtEl>
                                          <p:spTgt spid="3">
                                            <p:txEl>
                                              <p:pRg st="3" end="3"/>
                                            </p:txEl>
                                          </p:spTgt>
                                        </p:tgtEl>
                                        <p:attrNameLst>
                                          <p:attrName>r</p:attrName>
                                        </p:attrNameLst>
                                      </p:cBhvr>
                                    </p:animRot>
                                    <p:set>
                                      <p:cBhvr>
                                        <p:cTn id="28" dur="1" fill="hold">
                                          <p:stCondLst>
                                            <p:cond delay="999"/>
                                          </p:stCondLst>
                                        </p:cTn>
                                        <p:tgtEl>
                                          <p:spTgt spid="3">
                                            <p:txEl>
                                              <p:pRg st="3" end="3"/>
                                            </p:txEl>
                                          </p:spTgt>
                                        </p:tgtEl>
                                        <p:attrNameLst>
                                          <p:attrName>style.visibility</p:attrName>
                                        </p:attrNameLst>
                                      </p:cBhvr>
                                      <p:to>
                                        <p:strVal val="hidden"/>
                                      </p:to>
                                    </p:set>
                                  </p:childTnLst>
                                </p:cTn>
                              </p:par>
                              <p:par>
                                <p:cTn id="29" presetID="56" presetClass="exit" presetSubtype="0" fill="hold" nodeType="withEffect">
                                  <p:stCondLst>
                                    <p:cond delay="0"/>
                                  </p:stCondLst>
                                  <p:iterate type="lt">
                                    <p:tmPct val="10000"/>
                                  </p:iterate>
                                  <p:childTnLst>
                                    <p:anim from="(ppt_w)" to="(-ppt_w*2)" calcmode="lin" valueType="num">
                                      <p:cBhvr rctx="PPT">
                                        <p:cTn id="30" dur="500" autoRev="1">
                                          <p:stCondLst>
                                            <p:cond delay="0"/>
                                          </p:stCondLst>
                                        </p:cTn>
                                        <p:tgtEl>
                                          <p:spTgt spid="3">
                                            <p:txEl>
                                              <p:pRg st="4" end="4"/>
                                            </p:txEl>
                                          </p:spTgt>
                                        </p:tgtEl>
                                        <p:attrNameLst>
                                          <p:attrName>ppt_w</p:attrName>
                                        </p:attrNameLst>
                                      </p:cBhvr>
                                    </p:anim>
                                    <p:anim by="(ppt_w*0.50)" calcmode="lin" valueType="num">
                                      <p:cBhvr>
                                        <p:cTn id="31" dur="500" decel="50000" autoRev="1">
                                          <p:stCondLst>
                                            <p:cond delay="0"/>
                                          </p:stCondLst>
                                        </p:cTn>
                                        <p:tgtEl>
                                          <p:spTgt spid="3">
                                            <p:txEl>
                                              <p:pRg st="4" end="4"/>
                                            </p:txEl>
                                          </p:spTgt>
                                        </p:tgtEl>
                                        <p:attrNameLst>
                                          <p:attrName>ppt_x</p:attrName>
                                        </p:attrNameLst>
                                      </p:cBhvr>
                                    </p:anim>
                                    <p:anim from="(ppt_y)" to="(1+ppt_h/2)" calcmode="lin" valueType="num">
                                      <p:cBhvr>
                                        <p:cTn id="32" dur="1000">
                                          <p:stCondLst>
                                            <p:cond delay="0"/>
                                          </p:stCondLst>
                                        </p:cTn>
                                        <p:tgtEl>
                                          <p:spTgt spid="3">
                                            <p:txEl>
                                              <p:pRg st="4" end="4"/>
                                            </p:txEl>
                                          </p:spTgt>
                                        </p:tgtEl>
                                        <p:attrNameLst>
                                          <p:attrName>ppt_y</p:attrName>
                                        </p:attrNameLst>
                                      </p:cBhvr>
                                    </p:anim>
                                    <p:animRot by="21600000">
                                      <p:cBhvr>
                                        <p:cTn id="33" dur="1000">
                                          <p:stCondLst>
                                            <p:cond delay="0"/>
                                          </p:stCondLst>
                                        </p:cTn>
                                        <p:tgtEl>
                                          <p:spTgt spid="3">
                                            <p:txEl>
                                              <p:pRg st="4" end="4"/>
                                            </p:txEl>
                                          </p:spTgt>
                                        </p:tgtEl>
                                        <p:attrNameLst>
                                          <p:attrName>r</p:attrName>
                                        </p:attrNameLst>
                                      </p:cBhvr>
                                    </p:animRot>
                                    <p:set>
                                      <p:cBhvr>
                                        <p:cTn id="34" dur="1" fill="hold">
                                          <p:stCondLst>
                                            <p:cond delay="9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0" y="1268760"/>
            <a:ext cx="9144000" cy="5355312"/>
          </a:xfrm>
          <a:prstGeom prst="rect">
            <a:avLst/>
          </a:prstGeom>
          <a:noFill/>
        </p:spPr>
        <p:txBody>
          <a:bodyPr wrap="square" rtlCol="1">
            <a:spAutoFit/>
          </a:bodyPr>
          <a:lstStyle/>
          <a:p>
            <a:r>
              <a:rPr lang="fa-IR" b="1" dirty="0">
                <a:solidFill>
                  <a:schemeClr val="bg1"/>
                </a:solidFill>
              </a:rPr>
              <a:t>در </a:t>
            </a:r>
            <a:r>
              <a:rPr lang="fa-IR" b="1" dirty="0">
                <a:solidFill>
                  <a:schemeClr val="bg1"/>
                </a:solidFill>
                <a:effectLst>
                  <a:glow rad="63500">
                    <a:schemeClr val="accent1">
                      <a:satMod val="175000"/>
                      <a:alpha val="40000"/>
                    </a:schemeClr>
                  </a:glow>
                </a:effectLst>
              </a:rPr>
              <a:t>چند دهه اخیر پیشرفت های سریع در رایانه و فناوری ارتباطات، روشهای کسب و کار و انتشار اطلاعات به ویژه اطلاعات مالی را متحول ساخته است، بطوری که امروزه سیستم های رایانه ای در تمامی جنبه های مختلف حسابداری از ثبت رویدادها گرفته تا پردازش و انتقال اطلاعات تهیه شده به استفاده کنندگان کاربرد دارند. فراگیر شدن کاربرد رایانه ها در انتقال اطلاعات باعث پیدایش فناوری جدید تحت عنوان اینترنت (1960) شد.</a:t>
            </a:r>
          </a:p>
          <a:p>
            <a:endParaRPr lang="fa-IR" b="1" dirty="0">
              <a:solidFill>
                <a:schemeClr val="bg1"/>
              </a:solidFill>
              <a:effectLst>
                <a:glow rad="63500">
                  <a:schemeClr val="accent1">
                    <a:satMod val="175000"/>
                    <a:alpha val="40000"/>
                  </a:schemeClr>
                </a:glow>
              </a:effectLst>
            </a:endParaRPr>
          </a:p>
          <a:p>
            <a:r>
              <a:rPr lang="fa-IR" b="1" dirty="0">
                <a:solidFill>
                  <a:schemeClr val="bg1"/>
                </a:solidFill>
                <a:effectLst>
                  <a:glow rad="63500">
                    <a:schemeClr val="accent1">
                      <a:satMod val="175000"/>
                      <a:alpha val="40000"/>
                    </a:schemeClr>
                  </a:glow>
                </a:effectLst>
              </a:rPr>
              <a:t>گسترش استفاده از اینترنت به عنوان ابزاری برای انتقال اطلاعات به ویژه از نوع مالی باعث بروز مشکل " امنیت اطلاعات ارائه شده" گشت. راه حل این مشکل در سال 1996 توسط کنسرسیوم وب جهانی ارائه شد و آن، زبان نشانه ای توسعه پذیر </a:t>
            </a:r>
            <a:r>
              <a:rPr lang="en-US" b="1" dirty="0">
                <a:solidFill>
                  <a:schemeClr val="bg1"/>
                </a:solidFill>
                <a:effectLst>
                  <a:glow rad="63500">
                    <a:schemeClr val="accent1">
                      <a:satMod val="175000"/>
                      <a:alpha val="40000"/>
                    </a:schemeClr>
                  </a:glow>
                </a:effectLst>
              </a:rPr>
              <a:t>XML </a:t>
            </a:r>
            <a:r>
              <a:rPr lang="fa-IR" b="1" dirty="0">
                <a:solidFill>
                  <a:schemeClr val="bg1"/>
                </a:solidFill>
                <a:effectLst>
                  <a:glow rad="63500">
                    <a:schemeClr val="accent1">
                      <a:satMod val="175000"/>
                      <a:alpha val="40000"/>
                    </a:schemeClr>
                  </a:glow>
                </a:effectLst>
              </a:rPr>
              <a:t>بود.</a:t>
            </a:r>
          </a:p>
          <a:p>
            <a:endParaRPr lang="fa-IR" b="1" dirty="0">
              <a:solidFill>
                <a:schemeClr val="bg1"/>
              </a:solidFill>
              <a:effectLst>
                <a:glow rad="63500">
                  <a:schemeClr val="accent1">
                    <a:satMod val="175000"/>
                    <a:alpha val="40000"/>
                  </a:schemeClr>
                </a:glow>
              </a:effectLst>
            </a:endParaRPr>
          </a:p>
          <a:p>
            <a:r>
              <a:rPr lang="fa-IR" b="1" dirty="0">
                <a:solidFill>
                  <a:schemeClr val="bg1"/>
                </a:solidFill>
                <a:effectLst>
                  <a:glow rad="63500">
                    <a:schemeClr val="accent1">
                      <a:satMod val="175000"/>
                      <a:alpha val="40000"/>
                    </a:schemeClr>
                  </a:glow>
                </a:effectLst>
              </a:rPr>
              <a:t>زبان گزارشگری مالی توسعه پذیر (</a:t>
            </a:r>
            <a:r>
              <a:rPr lang="en-US" b="1" dirty="0">
                <a:solidFill>
                  <a:schemeClr val="bg1"/>
                </a:solidFill>
                <a:effectLst>
                  <a:glow rad="63500">
                    <a:schemeClr val="accent1">
                      <a:satMod val="175000"/>
                      <a:alpha val="40000"/>
                    </a:schemeClr>
                  </a:glow>
                </a:effectLst>
              </a:rPr>
              <a:t>XBRL)، </a:t>
            </a:r>
            <a:r>
              <a:rPr lang="fa-IR" b="1" dirty="0">
                <a:solidFill>
                  <a:schemeClr val="bg1"/>
                </a:solidFill>
                <a:effectLst>
                  <a:glow rad="63500">
                    <a:schemeClr val="accent1">
                      <a:satMod val="175000"/>
                      <a:alpha val="40000"/>
                    </a:schemeClr>
                  </a:glow>
                </a:effectLst>
              </a:rPr>
              <a:t>یک سیستم گزارشگری مبتنی بر منبع باز است که برای تهیه و مبادله الکترونیکی گزارش های بازرگانی در سراسر جهان، ایجاد شده است. این زبان در کل درباره برچسب گذاری الکترونیکی داده ها است و ان را می توان با رمزینه مقایسه کرد. زبان گزارشگری مالی توسعه پذیر (</a:t>
            </a:r>
            <a:r>
              <a:rPr lang="en-US" b="1" dirty="0">
                <a:solidFill>
                  <a:schemeClr val="bg1"/>
                </a:solidFill>
                <a:effectLst>
                  <a:glow rad="63500">
                    <a:schemeClr val="accent1">
                      <a:satMod val="175000"/>
                      <a:alpha val="40000"/>
                    </a:schemeClr>
                  </a:glow>
                </a:effectLst>
              </a:rPr>
              <a:t>XBRL)، </a:t>
            </a:r>
            <a:r>
              <a:rPr lang="fa-IR" b="1" dirty="0">
                <a:solidFill>
                  <a:schemeClr val="bg1"/>
                </a:solidFill>
                <a:effectLst>
                  <a:glow rad="63500">
                    <a:schemeClr val="accent1">
                      <a:satMod val="175000"/>
                      <a:alpha val="40000"/>
                    </a:schemeClr>
                  </a:glow>
                </a:effectLst>
              </a:rPr>
              <a:t>شکل بسط یافته زبان نشانه ای توسعه پذیر </a:t>
            </a:r>
            <a:r>
              <a:rPr lang="en-US" b="1" dirty="0">
                <a:solidFill>
                  <a:schemeClr val="bg1"/>
                </a:solidFill>
                <a:effectLst>
                  <a:glow rad="63500">
                    <a:schemeClr val="accent1">
                      <a:satMod val="175000"/>
                      <a:alpha val="40000"/>
                    </a:schemeClr>
                  </a:glow>
                </a:effectLst>
              </a:rPr>
              <a:t>XML </a:t>
            </a:r>
            <a:r>
              <a:rPr lang="fa-IR" b="1" dirty="0">
                <a:solidFill>
                  <a:schemeClr val="bg1"/>
                </a:solidFill>
                <a:effectLst>
                  <a:glow rad="63500">
                    <a:schemeClr val="accent1">
                      <a:satMod val="175000"/>
                      <a:alpha val="40000"/>
                    </a:schemeClr>
                  </a:glow>
                </a:effectLst>
              </a:rPr>
              <a:t>است. این دو زبان توسعه پذیر هستند. زبان توسعه پذیر بدین معنی است که بعد از طراحی، در تاریخ های بعدی به سهولت می توان ترکیب هایی جدید را به آن افزود.</a:t>
            </a:r>
          </a:p>
          <a:p>
            <a:endParaRPr lang="fa-IR" b="1" dirty="0">
              <a:solidFill>
                <a:schemeClr val="bg1"/>
              </a:solidFill>
              <a:effectLst>
                <a:glow rad="63500">
                  <a:schemeClr val="accent1">
                    <a:satMod val="175000"/>
                    <a:alpha val="40000"/>
                  </a:schemeClr>
                </a:glow>
              </a:effectLst>
            </a:endParaRPr>
          </a:p>
          <a:p>
            <a:r>
              <a:rPr lang="fa-IR" b="1" dirty="0">
                <a:solidFill>
                  <a:schemeClr val="bg1"/>
                </a:solidFill>
                <a:effectLst>
                  <a:glow rad="63500">
                    <a:schemeClr val="accent1">
                      <a:satMod val="175000"/>
                      <a:alpha val="40000"/>
                    </a:schemeClr>
                  </a:glow>
                </a:effectLst>
              </a:rPr>
              <a:t>هدف زبان گزارشگری مالی توسعه پذیر (</a:t>
            </a:r>
            <a:r>
              <a:rPr lang="en-US" b="1" dirty="0">
                <a:solidFill>
                  <a:schemeClr val="bg1"/>
                </a:solidFill>
                <a:effectLst>
                  <a:glow rad="63500">
                    <a:schemeClr val="accent1">
                      <a:satMod val="175000"/>
                      <a:alpha val="40000"/>
                    </a:schemeClr>
                  </a:glow>
                </a:effectLst>
              </a:rPr>
              <a:t>XBRL)، </a:t>
            </a:r>
            <a:r>
              <a:rPr lang="fa-IR" b="1" dirty="0">
                <a:solidFill>
                  <a:schemeClr val="bg1"/>
                </a:solidFill>
                <a:effectLst>
                  <a:glow rad="63500">
                    <a:schemeClr val="accent1">
                      <a:satMod val="175000"/>
                      <a:alpha val="40000"/>
                    </a:schemeClr>
                  </a:glow>
                </a:effectLst>
              </a:rPr>
              <a:t>فراهم ساختن مجموعه ای استاندارد از برچسب های زبان نشانه ای توسعه پذیر </a:t>
            </a:r>
            <a:r>
              <a:rPr lang="en-US" b="1" dirty="0">
                <a:solidFill>
                  <a:schemeClr val="bg1"/>
                </a:solidFill>
                <a:effectLst>
                  <a:glow rad="63500">
                    <a:schemeClr val="accent1">
                      <a:satMod val="175000"/>
                      <a:alpha val="40000"/>
                    </a:schemeClr>
                  </a:glow>
                </a:effectLst>
              </a:rPr>
              <a:t>XML </a:t>
            </a:r>
            <a:r>
              <a:rPr lang="fa-IR" b="1" dirty="0">
                <a:solidFill>
                  <a:schemeClr val="bg1"/>
                </a:solidFill>
                <a:effectLst>
                  <a:glow rad="63500">
                    <a:schemeClr val="accent1">
                      <a:satMod val="175000"/>
                      <a:alpha val="40000"/>
                    </a:schemeClr>
                  </a:glow>
                </a:effectLst>
              </a:rPr>
              <a:t>است که می توان از آن برای ایجاد مستندات نمونه استفاده کرد. سپس این مستندات نمونه را می توان در فرمت های گوناگون نمایش داد.</a:t>
            </a:r>
          </a:p>
          <a:p>
            <a:endParaRPr lang="fa-IR" b="1" dirty="0">
              <a:effectLst>
                <a:glow rad="63500">
                  <a:schemeClr val="accent1">
                    <a:satMod val="175000"/>
                    <a:alpha val="40000"/>
                  </a:schemeClr>
                </a:glow>
              </a:effectLst>
            </a:endParaRPr>
          </a:p>
        </p:txBody>
      </p:sp>
      <p:sp>
        <p:nvSpPr>
          <p:cNvPr id="4" name="Flowchart: Multidocument 3"/>
          <p:cNvSpPr/>
          <p:nvPr/>
        </p:nvSpPr>
        <p:spPr>
          <a:xfrm>
            <a:off x="1979712" y="188640"/>
            <a:ext cx="5544616" cy="936104"/>
          </a:xfrm>
          <a:prstGeom prst="flowChartMultidocumen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prstTxWarp prst="textStop">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a:ln w="50800"/>
                <a:solidFill>
                  <a:schemeClr val="bg1">
                    <a:shade val="50000"/>
                  </a:schemeClr>
                </a:solidFill>
                <a:effectLst>
                  <a:glow rad="228600">
                    <a:schemeClr val="accent1">
                      <a:satMod val="175000"/>
                      <a:alpha val="40000"/>
                    </a:schemeClr>
                  </a:glow>
                  <a:reflection blurRad="6350" stA="60000" endA="900" endPos="60000" dist="60007" dir="5400000" sy="-100000" algn="bl" rotWithShape="0"/>
                </a:effectLst>
              </a:rPr>
              <a:t>زبان گزارشگری مالی توسعه پذیر </a:t>
            </a:r>
            <a:r>
              <a:rPr lang="en-US" b="1" dirty="0" err="1">
                <a:ln w="50800"/>
                <a:solidFill>
                  <a:schemeClr val="bg1">
                    <a:shade val="50000"/>
                  </a:schemeClr>
                </a:solidFill>
                <a:effectLst>
                  <a:glow rad="228600">
                    <a:schemeClr val="accent1">
                      <a:satMod val="175000"/>
                      <a:alpha val="40000"/>
                    </a:schemeClr>
                  </a:glow>
                  <a:reflection blurRad="6350" stA="60000" endA="900" endPos="60000" dist="60007" dir="5400000" sy="-100000" algn="bl" rotWithShape="0"/>
                </a:effectLst>
              </a:rPr>
              <a:t>xbrl</a:t>
            </a:r>
            <a:endParaRPr lang="fa-IR" b="1" dirty="0">
              <a:ln w="50800"/>
              <a:solidFill>
                <a:schemeClr val="bg1">
                  <a:shade val="50000"/>
                </a:schemeClr>
              </a:solidFill>
              <a:effectLst>
                <a:glow rad="228600">
                  <a:schemeClr val="accent1">
                    <a:satMod val="175000"/>
                    <a:alpha val="40000"/>
                  </a:schemeClr>
                </a:glow>
                <a:reflection blurRad="6350" stA="60000" endA="900" endPos="60000" dist="60007" dir="5400000" sy="-100000" algn="bl" rotWithShape="0"/>
              </a:effectLst>
            </a:endParaRPr>
          </a:p>
        </p:txBody>
      </p:sp>
    </p:spTree>
    <p:extLst>
      <p:ext uri="{BB962C8B-B14F-4D97-AF65-F5344CB8AC3E}">
        <p14:creationId xmlns:p14="http://schemas.microsoft.com/office/powerpoint/2010/main" val="155216284"/>
      </p:ext>
    </p:extLst>
  </p:cSld>
  <p:clrMapOvr>
    <a:masterClrMapping/>
  </p:clrMapOvr>
  <mc:AlternateContent xmlns:mc="http://schemas.openxmlformats.org/markup-compatibility/2006">
    <mc:Choice xmlns:p14="http://schemas.microsoft.com/office/powerpoint/2010/main" Requires="p14">
      <p:transition spd="slow" p14:dur="1600">
        <p14:prism dir="r"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0" fill="hold"/>
                                        <p:tgtEl>
                                          <p:spTgt spid="4"/>
                                        </p:tgtEl>
                                        <p:attrNameLst>
                                          <p:attrName>ppt_x</p:attrName>
                                        </p:attrNameLst>
                                      </p:cBhvr>
                                      <p:tavLst>
                                        <p:tav tm="0">
                                          <p:val>
                                            <p:strVal val="#ppt_x"/>
                                          </p:val>
                                        </p:tav>
                                        <p:tav tm="100000">
                                          <p:val>
                                            <p:strVal val="#ppt_x"/>
                                          </p:val>
                                        </p:tav>
                                      </p:tavLst>
                                    </p:anim>
                                    <p:anim calcmode="lin" valueType="num">
                                      <p:cBhvr>
                                        <p:cTn id="8" dur="15000" fill="hold"/>
                                        <p:tgtEl>
                                          <p:spTgt spid="4"/>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800" decel="100000"/>
                                        <p:tgtEl>
                                          <p:spTgt spid="3">
                                            <p:txEl>
                                              <p:pRg st="0" end="0"/>
                                            </p:txEl>
                                          </p:spTgt>
                                        </p:tgtEl>
                                      </p:cBhvr>
                                    </p:animEffect>
                                    <p:anim calcmode="lin" valueType="num">
                                      <p:cBhvr>
                                        <p:cTn id="14"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5"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6"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9" presetID="3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800" decel="100000"/>
                                        <p:tgtEl>
                                          <p:spTgt spid="3">
                                            <p:txEl>
                                              <p:pRg st="2" end="2"/>
                                            </p:txEl>
                                          </p:spTgt>
                                        </p:tgtEl>
                                      </p:cBhvr>
                                    </p:animEffect>
                                    <p:anim calcmode="lin" valueType="num">
                                      <p:cBhvr>
                                        <p:cTn id="22"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3"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4"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27" presetID="30"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800" decel="100000"/>
                                        <p:tgtEl>
                                          <p:spTgt spid="3">
                                            <p:txEl>
                                              <p:pRg st="4" end="4"/>
                                            </p:txEl>
                                          </p:spTgt>
                                        </p:tgtEl>
                                      </p:cBhvr>
                                    </p:animEffect>
                                    <p:anim calcmode="lin" valueType="num">
                                      <p:cBhvr>
                                        <p:cTn id="30"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31"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2"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35" presetID="3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800" decel="100000"/>
                                        <p:tgtEl>
                                          <p:spTgt spid="3">
                                            <p:txEl>
                                              <p:pRg st="6" end="6"/>
                                            </p:txEl>
                                          </p:spTgt>
                                        </p:tgtEl>
                                      </p:cBhvr>
                                    </p:animEffect>
                                    <p:anim calcmode="lin" valueType="num">
                                      <p:cBhvr>
                                        <p:cTn id="38"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TextBox 2"/>
          <p:cNvSpPr txBox="1"/>
          <p:nvPr/>
        </p:nvSpPr>
        <p:spPr>
          <a:xfrm>
            <a:off x="0" y="980728"/>
            <a:ext cx="9036496" cy="5324535"/>
          </a:xfrm>
          <a:prstGeom prst="rect">
            <a:avLst/>
          </a:prstGeom>
          <a:noFill/>
        </p:spPr>
        <p:txBody>
          <a:bodyPr wrap="square" rtlCol="1">
            <a:spAutoFit/>
          </a:bodyPr>
          <a:lstStyle/>
          <a:p>
            <a:r>
              <a:rPr lang="fa-IR" sz="2000" b="1" dirty="0">
                <a:solidFill>
                  <a:schemeClr val="bg1"/>
                </a:solidFill>
              </a:rPr>
              <a:t>امروزه شرکت ها ی زیادی دصدند تااطلاعات مالی خود را ازاینترنت درعرصه وسیع تری منتشر کنند آنها همزمان ازشبکه های درون شرکتی یا اینترنت هانیز استفاده میکنند بااتصال اینترنت ها به اینترنت وایجاد وب سایت شرکتها اطلاعات مالی را دراختیار ذینفعان قرارمی دهند مدیران ودیگر استفاده کنندگان ازاطلاعات مالی می توانند به اسانی وبه موقع اطلاعات مورد نیاز را بدست اوردند بابهره گیری ازراهکار حسابداری تحت وب هزینه تهیه و پرداز ش اطلاعات کاهش می یابد فاصله جغرافیایی وزمان بین بازارها ازمیان می رود وتجارت بین الملل به صورت یک عرصه به هم پیوسته وبدون مرز درمی اید درحقیقت مدیریت موثر اطلاعات سبب جابه جا یی مزیت سنتی م یشود یک برتری رقابتی نیرومند درصحنه تجارت ظاهر می شود.استفاده ازراهکارها حسابداری تحت وب تغیرات قابل توجهی برکیفیت گزارشگری مالی ایجاد کرده است .بخصوص درکیفیت مربوط بودن اطلاعات حسابداری کهعمدتا از بموقع بودن اطلاعات ناشی می شود . دلیل آن را می توان چنین عنوان کرد که استفاده ازفناوری اطلاعات بخصوص اینترنت وابزارهای ان منجر به گزارشگری مالی برخط می شود که دراین نوع گزارشگری اطلاعات بموقع ومتنوع بااستفاده ازاینترنت وبدون محدودیت های مکانی وزمانی دراختیار استفاده کنندگان ازاطلاعات مالی قرارمی گیرد . درچنین فضایی  کشورهای درحال توسعه ازجمله جمهوری اسلامی ایران ناگریز باید افق نگرش خود را به فراتراز شیوه های سنتی حسابداری وگزارشگری گسترش دهد . آنچه به یقین می توان گفت این است که چنانچه کشوری به هر علت نتواند به این موج شتابان وفراگیر بپیوندد بسیاری ازفرصت ها ی کسب وکار به سود دیگران ازدست خواهد داد.</a:t>
            </a:r>
          </a:p>
          <a:p>
            <a:endParaRPr lang="fa-IR" sz="2000" b="1" dirty="0">
              <a:solidFill>
                <a:schemeClr val="bg1"/>
              </a:solidFill>
            </a:endParaRPr>
          </a:p>
        </p:txBody>
      </p:sp>
      <p:sp>
        <p:nvSpPr>
          <p:cNvPr id="4" name="Flowchart: Multidocument 3"/>
          <p:cNvSpPr/>
          <p:nvPr/>
        </p:nvSpPr>
        <p:spPr>
          <a:xfrm>
            <a:off x="1907704" y="116632"/>
            <a:ext cx="5976664" cy="720080"/>
          </a:xfrm>
          <a:prstGeom prst="flowChartMultidocument">
            <a:avLst/>
          </a:prstGeom>
          <a:blipFill>
            <a:blip r:embed="rId3"/>
            <a:tile tx="0" ty="0" sx="100000" sy="100000" flip="none" algn="tl"/>
          </a:blipFill>
          <a:ln>
            <a:noFill/>
          </a:ln>
          <a:effectLst>
            <a:glow rad="2286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1" anchor="ctr">
            <a:prstTxWarp prst="textWave2">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a:ln w="50800"/>
                <a:solidFill>
                  <a:schemeClr val="bg1">
                    <a:shade val="50000"/>
                  </a:schemeClr>
                </a:solidFill>
                <a:effectLst>
                  <a:glow rad="139700">
                    <a:schemeClr val="accent3">
                      <a:satMod val="175000"/>
                      <a:alpha val="40000"/>
                    </a:schemeClr>
                  </a:glow>
                </a:effectLst>
              </a:rPr>
              <a:t>ج</a:t>
            </a:r>
            <a:r>
              <a:rPr lang="fa-IR" b="1" dirty="0">
                <a:ln w="50800"/>
                <a:solidFill>
                  <a:schemeClr val="bg1">
                    <a:shade val="50000"/>
                  </a:schemeClr>
                </a:solidFill>
                <a:effectLst>
                  <a:glow rad="139700">
                    <a:schemeClr val="accent3">
                      <a:satMod val="175000"/>
                      <a:alpha val="40000"/>
                    </a:schemeClr>
                  </a:glow>
                  <a:reflection blurRad="6350" stA="60000" endA="900" endPos="60000" dist="60007" dir="5400000" sy="-100000" algn="bl" rotWithShape="0"/>
                </a:effectLst>
              </a:rPr>
              <a:t>مع آوري و پيشنهادات</a:t>
            </a:r>
          </a:p>
        </p:txBody>
      </p:sp>
    </p:spTree>
    <p:extLst>
      <p:ext uri="{BB962C8B-B14F-4D97-AF65-F5344CB8AC3E}">
        <p14:creationId xmlns:p14="http://schemas.microsoft.com/office/powerpoint/2010/main" val="3919602683"/>
      </p:ext>
    </p:extLst>
  </p:cSld>
  <p:clrMapOvr>
    <a:masterClrMapping/>
  </p:clrMapOvr>
  <mc:AlternateContent xmlns:mc="http://schemas.openxmlformats.org/markup-compatibility/2006">
    <mc:Choice xmlns:p14="http://schemas.microsoft.com/office/powerpoint/2010/main" Requires="p14">
      <p:transition spd="slow" p14:dur="3400">
        <p14:reveal thruBlk="1"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nodeType="clickEffect">
                                  <p:stCondLst>
                                    <p:cond delay="0"/>
                                  </p:stCondLst>
                                  <p:iterate type="lt">
                                    <p:tmPct val="10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TextBox 2"/>
          <p:cNvSpPr txBox="1"/>
          <p:nvPr/>
        </p:nvSpPr>
        <p:spPr>
          <a:xfrm>
            <a:off x="899592" y="764704"/>
            <a:ext cx="7056784" cy="4320480"/>
          </a:xfrm>
          <a:prstGeom prst="rect">
            <a:avLst/>
          </a:prstGeom>
          <a:noFill/>
        </p:spPr>
        <p:txBody>
          <a:bodyPr wrap="square" rtlCol="1">
            <a:prstTxWarp prst="textDeflateTop">
              <a:avLst/>
            </a:prstTxWarp>
            <a:spAutoFit/>
            <a:scene3d>
              <a:camera prst="orthographicFront"/>
              <a:lightRig rig="threePt" dir="t"/>
            </a:scene3d>
            <a:sp3d extrusionH="57150">
              <a:bevelT w="38100" h="38100"/>
            </a:sp3d>
          </a:bodyPr>
          <a:lstStyle/>
          <a:p>
            <a:pPr algn="ctr"/>
            <a:r>
              <a:rPr lang="en-U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reflection blurRad="6350" stA="50000" endA="300" endPos="50000" dist="60007" dir="5400000" sy="-100000" algn="bl" rotWithShape="0"/>
                </a:effectLst>
                <a:latin typeface="Brush Script MT" pitchFamily="66" charset="0"/>
              </a:rPr>
              <a:t>T</a:t>
            </a:r>
            <a:r>
              <a:rPr lang="en-US" sz="8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0000" endA="300" endPos="50000" dist="60007" dir="5400000" sy="-100000" algn="bl" rotWithShape="0"/>
                </a:effectLst>
                <a:latin typeface="Brush Script MT" pitchFamily="66" charset="0"/>
              </a:rPr>
              <a:t>H</a:t>
            </a:r>
            <a:r>
              <a:rPr lang="en-US" sz="8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reflection blurRad="6350" stA="50000" endA="300" endPos="50000" dist="60007" dir="5400000" sy="-100000" algn="bl" rotWithShape="0"/>
                </a:effectLst>
                <a:latin typeface="Brush Script MT" pitchFamily="66" charset="0"/>
              </a:rPr>
              <a:t>E</a:t>
            </a:r>
            <a:r>
              <a:rPr lang="en-US" sz="8800" b="1" dirty="0" smtClean="0">
                <a:solidFill>
                  <a:schemeClr val="bg1"/>
                </a:solidFill>
                <a:effectLst>
                  <a:reflection blurRad="6350" stA="50000" endA="300" endPos="50000" dist="60007" dir="5400000" sy="-100000" algn="bl" rotWithShape="0"/>
                </a:effectLst>
                <a:latin typeface="Brush Script MT" pitchFamily="66" charset="0"/>
              </a:rPr>
              <a:t> </a:t>
            </a: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0000" endA="300" endPos="50000" dist="60007" dir="5400000" sy="-100000" algn="bl" rotWithShape="0"/>
                </a:effectLst>
                <a:latin typeface="Brush Script MT" pitchFamily="66" charset="0"/>
              </a:rPr>
              <a:t>E</a:t>
            </a:r>
            <a:r>
              <a:rPr lang="en-US" sz="8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0000" endA="300" endPos="50000" dist="60007" dir="5400000" sy="-100000" algn="bl" rotWithShape="0"/>
                </a:effectLst>
                <a:latin typeface="Brush Script MT" pitchFamily="66" charset="0"/>
              </a:rPr>
              <a:t>N</a:t>
            </a:r>
            <a:r>
              <a:rPr lang="en-US" sz="88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reflection blurRad="6350" stA="50000" endA="300" endPos="50000" dist="60007" dir="5400000" sy="-100000" algn="bl" rotWithShape="0"/>
                </a:effectLst>
                <a:latin typeface="Brush Script MT" pitchFamily="66" charset="0"/>
              </a:rPr>
              <a:t>D</a:t>
            </a:r>
            <a:endParaRPr lang="fa-IR" sz="8800" b="1"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reflection blurRad="6350" stA="50000" endA="300" endPos="50000" dist="60007" dir="5400000" sy="-100000" algn="bl" rotWithShape="0"/>
              </a:effectLst>
              <a:latin typeface="Brush Script MT" pitchFamily="66" charset="0"/>
            </a:endParaRPr>
          </a:p>
        </p:txBody>
      </p:sp>
    </p:spTree>
    <p:extLst>
      <p:ext uri="{BB962C8B-B14F-4D97-AF65-F5344CB8AC3E}">
        <p14:creationId xmlns:p14="http://schemas.microsoft.com/office/powerpoint/2010/main" val="1145337163"/>
      </p:ext>
    </p:extLst>
  </p:cSld>
  <p:clrMapOvr>
    <a:masterClrMapping/>
  </p:clrMapOvr>
  <mc:AlternateContent xmlns:mc="http://schemas.openxmlformats.org/markup-compatibility/2006">
    <mc:Choice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673"/>
            <a:ext cx="9144000" cy="7237346"/>
          </a:xfrm>
          <a:prstGeom prst="rect">
            <a:avLst/>
          </a:prstGeom>
        </p:spPr>
      </p:pic>
      <p:sp>
        <p:nvSpPr>
          <p:cNvPr id="7" name="Rectangle 6"/>
          <p:cNvSpPr/>
          <p:nvPr/>
        </p:nvSpPr>
        <p:spPr>
          <a:xfrm>
            <a:off x="2339752" y="0"/>
            <a:ext cx="5868144" cy="5632311"/>
          </a:xfrm>
          <a:prstGeom prst="rect">
            <a:avLst/>
          </a:prstGeom>
        </p:spPr>
        <p:txBody>
          <a:bodyPr wrap="square">
            <a:spAutoFit/>
          </a:bodyPr>
          <a:lstStyle/>
          <a:p>
            <a:r>
              <a:rPr lang="fa-IR" sz="2000" b="1" dirty="0">
                <a:solidFill>
                  <a:schemeClr val="bg1"/>
                </a:solidFill>
                <a:effectLst>
                  <a:glow rad="63500">
                    <a:schemeClr val="accent3">
                      <a:satMod val="175000"/>
                      <a:alpha val="40000"/>
                    </a:schemeClr>
                  </a:glow>
                </a:effectLst>
              </a:rPr>
              <a:t>سیستم اطلاعات حسابداری به عنوان جزیی ازسیستم اطلاعات مدیریت وظیفه فراهم آوردن اطلاعات مفید برای تصمیم گیری مدیریت را به عهده دارد. اما اطلاعاتی مفید است که علاوه بر داشتن ویژگی های کیفی (مربوط بودن)و(به موقع بودن)به راحتی قابل حصول باشد و با صرف کمترین زمان وهزینه دردسترس مدیران قرارگیرد.با ایجاد وگسترش سریع اینترنت،ازتلفیق فناوری اطلاعات وسیستم های اطلاعات حسابداری ،پدیده ای نوبه نام (حسابداری تحت وب)پا به عرصه وجود گذاشت.منظور از حسابداری تحت وب دراین تحقیق عبارت است از :سیستم اطلاعات حسابداری که از "شبکه جهانی"1ودرمعنای دقیق تر از"صفحات گسترده جهانی "2که به اختصار "وب"خوانده می شود،جهت جمع آوری ،انتقال وگزارش اطلاعات مالی استفاده می کند.سیستم اطلاعات حسابداری شرکت با استفاده ازفناوری (</a:t>
            </a:r>
            <a:r>
              <a:rPr lang="en-US" sz="2000" b="1" dirty="0">
                <a:solidFill>
                  <a:schemeClr val="bg1"/>
                </a:solidFill>
                <a:effectLst>
                  <a:glow rad="63500">
                    <a:schemeClr val="accent3">
                      <a:satMod val="175000"/>
                      <a:alpha val="40000"/>
                    </a:schemeClr>
                  </a:glow>
                </a:effectLst>
              </a:rPr>
              <a:t>it) 3</a:t>
            </a:r>
            <a:r>
              <a:rPr lang="fa-IR" sz="2000" b="1" dirty="0">
                <a:solidFill>
                  <a:schemeClr val="bg1"/>
                </a:solidFill>
                <a:effectLst>
                  <a:glow rad="63500">
                    <a:schemeClr val="accent3">
                      <a:satMod val="175000"/>
                      <a:alpha val="40000"/>
                    </a:schemeClr>
                  </a:glow>
                </a:effectLst>
              </a:rPr>
              <a:t>وجنبه هایی از آن بویژه حسابداری تحت وب ،زمینه ای رافراهم می آوردتا سیستم مالی یکپارچه شرکت به صورت مستقیم به اینترنت وصل شده واستفاده کنندگان از اطلاعات حسابداری بدون هیچگونه محدودیت زمانی ومکانی درهر نقطه ازجهان بتواند به وب سایت شرکت مراجعه کرده وهرلحظه صورت های مالی را با آخرین تغییرات برروی صفحات وب مشاهده نمایند،</a:t>
            </a:r>
          </a:p>
        </p:txBody>
      </p:sp>
      <p:sp>
        <p:nvSpPr>
          <p:cNvPr id="8" name="Cloud Callout 7"/>
          <p:cNvSpPr/>
          <p:nvPr/>
        </p:nvSpPr>
        <p:spPr>
          <a:xfrm>
            <a:off x="107504" y="-189674"/>
            <a:ext cx="2232248" cy="3258633"/>
          </a:xfrm>
          <a:prstGeom prst="cloudCallout">
            <a:avLst/>
          </a:prstGeom>
          <a:solidFill>
            <a:schemeClr val="accent3">
              <a:lumMod val="60000"/>
              <a:lumOff val="40000"/>
            </a:schemeClr>
          </a:solidFill>
          <a:ln>
            <a:solidFill>
              <a:srgbClr val="FF0000"/>
            </a:solidFill>
          </a:ln>
          <a:effectLst>
            <a:glow rad="228600">
              <a:schemeClr val="accent2">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3"/>
          </a:lnRef>
          <a:fillRef idx="2">
            <a:schemeClr val="accent3"/>
          </a:fillRef>
          <a:effectRef idx="1">
            <a:schemeClr val="accent3"/>
          </a:effectRef>
          <a:fontRef idx="minor">
            <a:schemeClr val="dk1"/>
          </a:fontRef>
        </p:style>
        <p:txBody>
          <a:bodyPr rtlCol="1" anchor="ctr">
            <a:prstTxWarp prst="textWave2">
              <a:avLst/>
            </a:prstTxWarp>
          </a:bodyPr>
          <a:lstStyle/>
          <a:p>
            <a:pPr algn="ctr"/>
            <a:r>
              <a:rPr lang="fa-I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2">
                      <a:satMod val="175000"/>
                      <a:alpha val="40000"/>
                    </a:schemeClr>
                  </a:glow>
                  <a:outerShdw blurRad="50800" algn="tl" rotWithShape="0">
                    <a:srgbClr val="000000"/>
                  </a:outerShdw>
                </a:effectLst>
              </a:rPr>
              <a:t>چکیده</a:t>
            </a: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2">
                    <a:satMod val="175000"/>
                    <a:alpha val="40000"/>
                  </a:schemeClr>
                </a:glow>
                <a:outerShdw blurRad="50800" algn="tl" rotWithShape="0">
                  <a:srgbClr val="000000"/>
                </a:outerShdw>
              </a:effectLst>
            </a:endParaRPr>
          </a:p>
        </p:txBody>
      </p:sp>
    </p:spTree>
    <p:extLst>
      <p:ext uri="{BB962C8B-B14F-4D97-AF65-F5344CB8AC3E}">
        <p14:creationId xmlns:p14="http://schemas.microsoft.com/office/powerpoint/2010/main" val="30612074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anim calcmode="lin" valueType="num">
                                      <p:cBhvr>
                                        <p:cTn id="8" dur="2000" fill="hold"/>
                                        <p:tgtEl>
                                          <p:spTgt spid="8">
                                            <p:bg/>
                                          </p:spTgt>
                                        </p:tgtEl>
                                        <p:attrNameLst>
                                          <p:attrName>ppt_w</p:attrName>
                                        </p:attrNameLst>
                                      </p:cBhvr>
                                      <p:tavLst>
                                        <p:tav tm="0" fmla="#ppt_w*sin(2.5*pi*$)">
                                          <p:val>
                                            <p:fltVal val="0"/>
                                          </p:val>
                                        </p:tav>
                                        <p:tav tm="100000">
                                          <p:val>
                                            <p:fltVal val="1"/>
                                          </p:val>
                                        </p:tav>
                                      </p:tavLst>
                                    </p:anim>
                                    <p:anim calcmode="lin" valueType="num">
                                      <p:cBhvr>
                                        <p:cTn id="9" dur="2000" fill="hold"/>
                                        <p:tgtEl>
                                          <p:spTgt spid="8">
                                            <p:bg/>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2000"/>
                                        <p:tgtEl>
                                          <p:spTgt spid="8">
                                            <p:txEl>
                                              <p:pRg st="0" end="0"/>
                                            </p:txEl>
                                          </p:spTgt>
                                        </p:tgtEl>
                                      </p:cBhvr>
                                    </p:animEffect>
                                    <p:anim calcmode="lin" valueType="num">
                                      <p:cBhvr>
                                        <p:cTn id="15"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3"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heel(3)">
                                      <p:cBhvr>
                                        <p:cTn id="21"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6"/>
            <a:ext cx="9144000" cy="6930808"/>
          </a:xfrm>
          <a:prstGeom prst="rect">
            <a:avLst/>
          </a:prstGeom>
        </p:spPr>
      </p:pic>
      <p:sp>
        <p:nvSpPr>
          <p:cNvPr id="4" name="Rectangle 3"/>
          <p:cNvSpPr/>
          <p:nvPr/>
        </p:nvSpPr>
        <p:spPr>
          <a:xfrm>
            <a:off x="899592" y="1166843"/>
            <a:ext cx="7416824" cy="5262979"/>
          </a:xfrm>
          <a:prstGeom prst="rect">
            <a:avLst/>
          </a:prstGeom>
        </p:spPr>
        <p:txBody>
          <a:bodyPr wrap="square">
            <a:spAutoFit/>
          </a:bodyPr>
          <a:lstStyle/>
          <a:p>
            <a:r>
              <a:rPr lang="fa-IR" sz="2400" b="1" dirty="0">
                <a:solidFill>
                  <a:schemeClr val="bg1"/>
                </a:solidFill>
                <a:effectLst>
                  <a:glow rad="63500">
                    <a:schemeClr val="accent3">
                      <a:satMod val="175000"/>
                      <a:alpha val="40000"/>
                    </a:schemeClr>
                  </a:glow>
                </a:effectLst>
              </a:rPr>
              <a:t>تجزیه وتحلیل کنند و حتی دستکاری نمایند ونیازی به چاپ وتوزیع صورتهای مالی آنهم فقط درپایان سال مالی برطرف گردد.دراین مقاله به شناسایی حسابداری تحت وب وکارکرد های آن ،تاثیر حسابداری تحت وب برکیفیت اطلاعات،تسهیل دسترسی به اطلاعات ونهایتآ تاثیر ان بر تصمیم گیریهای اقتصادی مدیران مورد مطالعه قرار</a:t>
            </a:r>
          </a:p>
          <a:p>
            <a:r>
              <a:rPr lang="fa-IR" sz="2400" b="1" dirty="0">
                <a:solidFill>
                  <a:schemeClr val="bg1"/>
                </a:solidFill>
                <a:effectLst>
                  <a:glow rad="63500">
                    <a:schemeClr val="accent3">
                      <a:satMod val="175000"/>
                      <a:alpha val="40000"/>
                    </a:schemeClr>
                  </a:glow>
                </a:effectLst>
              </a:rPr>
              <a:t> می گیرد. یافته های تحقیق حاکی از این امر است که خصوصیات کیفی اطلاعات حسابداری درصورت استفاده ازحسابداری تحت وب افزایش می یابد ودسترسی به اطلاعات برای استفاده کنندگان درون سازمانی نیز تسهیل می شود که این خود می تواندزمینه ای مساعد جهت اخذ تصمیمات منطقی وعقلایی برای مدیران فراهم آورد.</a:t>
            </a:r>
          </a:p>
          <a:p>
            <a:r>
              <a:rPr lang="fa-IR" sz="2400" b="1" dirty="0">
                <a:solidFill>
                  <a:schemeClr val="bg1"/>
                </a:solidFill>
                <a:effectLst>
                  <a:glow rad="63500">
                    <a:schemeClr val="accent3">
                      <a:satMod val="175000"/>
                      <a:alpha val="40000"/>
                    </a:schemeClr>
                  </a:glow>
                </a:effectLst>
              </a:rPr>
              <a:t> </a:t>
            </a:r>
          </a:p>
          <a:p>
            <a:r>
              <a:rPr lang="fa-IR" sz="2400" b="1" dirty="0">
                <a:solidFill>
                  <a:schemeClr val="bg1"/>
                </a:solidFill>
                <a:effectLst>
                  <a:glow rad="63500">
                    <a:schemeClr val="accent3">
                      <a:satMod val="175000"/>
                      <a:alpha val="40000"/>
                    </a:schemeClr>
                  </a:glow>
                </a:effectLst>
              </a:rPr>
              <a:t>واژه های کلیدی:</a:t>
            </a:r>
          </a:p>
          <a:p>
            <a:r>
              <a:rPr lang="fa-IR" sz="2400" b="1" dirty="0">
                <a:solidFill>
                  <a:schemeClr val="bg1"/>
                </a:solidFill>
                <a:effectLst>
                  <a:glow rad="63500">
                    <a:schemeClr val="accent3">
                      <a:satMod val="175000"/>
                      <a:alpha val="40000"/>
                    </a:schemeClr>
                  </a:glow>
                </a:effectLst>
              </a:rPr>
              <a:t>اطلاعات مالی،استفاده کنندگان اطلاعات ،ویژگی های کیفی اطلاعات حسابداری،حسابداری تحت وب</a:t>
            </a:r>
          </a:p>
        </p:txBody>
      </p:sp>
    </p:spTree>
    <p:extLst>
      <p:ext uri="{BB962C8B-B14F-4D97-AF65-F5344CB8AC3E}">
        <p14:creationId xmlns:p14="http://schemas.microsoft.com/office/powerpoint/2010/main" val="19892384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0" y="6896"/>
            <a:ext cx="9279965" cy="6856864"/>
          </a:xfrm>
          <a:prstGeom prst="rect">
            <a:avLst/>
          </a:prstGeom>
        </p:spPr>
      </p:pic>
      <p:sp>
        <p:nvSpPr>
          <p:cNvPr id="5" name="Rectangle 4"/>
          <p:cNvSpPr/>
          <p:nvPr/>
        </p:nvSpPr>
        <p:spPr>
          <a:xfrm>
            <a:off x="2286000" y="474345"/>
            <a:ext cx="6318448" cy="5324535"/>
          </a:xfrm>
          <a:prstGeom prst="rect">
            <a:avLst/>
          </a:prstGeom>
        </p:spPr>
        <p:txBody>
          <a:bodyPr wrap="square">
            <a:spAutoFit/>
          </a:bodyPr>
          <a:lstStyle/>
          <a:p>
            <a:r>
              <a:rPr lang="fa-IR" sz="2000" b="1" dirty="0">
                <a:effectLst>
                  <a:glow rad="228600">
                    <a:schemeClr val="accent3">
                      <a:satMod val="175000"/>
                      <a:alpha val="40000"/>
                    </a:schemeClr>
                  </a:glow>
                </a:effectLst>
              </a:rPr>
              <a:t>پیشرفت های سریع دررایانه وفناوری اطلاعات ،روش های کسب وکاروروش انتشار اطلاعات مالی را متحول کرده است .بسیاری ازسازمان ها درحال حاضر درتلاش اند تااطلاعات مالی را دراینترنت ارائه کنند تاامکان دسترسی کاربران به اطلاعاات وهمچنین ،امکانتبادل موثر وبه موقع اطلاعات بین تهیه کنندگان وذی نفعان یابد.</a:t>
            </a:r>
          </a:p>
          <a:p>
            <a:r>
              <a:rPr lang="fa-IR" sz="2000" b="1" dirty="0">
                <a:effectLst>
                  <a:glow rad="228600">
                    <a:schemeClr val="accent3">
                      <a:satMod val="175000"/>
                      <a:alpha val="40000"/>
                    </a:schemeClr>
                  </a:glow>
                </a:effectLst>
              </a:rPr>
              <a:t>اینترنت شکل جریان اطلاعات ازتهیه کنندگان به استفاده کنندگان وبرعکس راتغییر داده وبه دسترسی به اطلاعات رااسان کرده است واستفاده کنندگان می توانند ازطریق آن اطلاعات دلخواه خود را دریافتوبرای تحلیل بیشتر،آنها رادستکاری کنند.</a:t>
            </a:r>
          </a:p>
          <a:p>
            <a:r>
              <a:rPr lang="fa-IR" sz="2000" b="1" dirty="0">
                <a:effectLst>
                  <a:glow rad="228600">
                    <a:schemeClr val="accent3">
                      <a:satMod val="175000"/>
                      <a:alpha val="40000"/>
                    </a:schemeClr>
                  </a:glow>
                </a:effectLst>
              </a:rPr>
              <a:t>امروزه تهیه گزارش  های مالی بهنگام ،جایگزین گزارشهای مالی میان دوره ای شده است،زیرا اطلاعات زیادی وجود دارد که باید به طور پیوسته دراختیار استفاده کنندگان ازاطلاعات قرارگیرد. شبکه جهانی اطلاع رسانی</a:t>
            </a:r>
            <a:r>
              <a:rPr lang="en-US" sz="2000" b="1" dirty="0">
                <a:effectLst>
                  <a:glow rad="228600">
                    <a:schemeClr val="accent3">
                      <a:satMod val="175000"/>
                      <a:alpha val="40000"/>
                    </a:schemeClr>
                  </a:glow>
                </a:effectLst>
              </a:rPr>
              <a:t>WEB </a:t>
            </a:r>
            <a:r>
              <a:rPr lang="fa-IR" sz="2000" b="1" dirty="0">
                <a:effectLst>
                  <a:glow rad="228600">
                    <a:schemeClr val="accent3">
                      <a:satMod val="175000"/>
                      <a:alpha val="40000"/>
                    </a:schemeClr>
                  </a:glow>
                </a:effectLst>
              </a:rPr>
              <a:t>امکان ارائه اطلاعاتی را فراهم آورده که با اطلاعات گزارشهای سنتی تفاوت دارد. ارتباط برتر داده ها ،قابلیت دسترسی به داده ها راتقویت ودسترسی مرحله به مرحله ویکجا دراختیار ذینفغان قرارمیگیرد وآنها حتی می توانند برای تحلیل بیشترواستفاده ازنمودارها را برای تفهیم بهتر امکانپذیر ساخته است.</a:t>
            </a:r>
          </a:p>
        </p:txBody>
      </p:sp>
      <p:sp>
        <p:nvSpPr>
          <p:cNvPr id="6" name="Cloud Callout 5"/>
          <p:cNvSpPr/>
          <p:nvPr/>
        </p:nvSpPr>
        <p:spPr>
          <a:xfrm>
            <a:off x="323528" y="260648"/>
            <a:ext cx="1800200" cy="4248472"/>
          </a:xfrm>
          <a:prstGeom prst="cloudCallout">
            <a:avLst/>
          </a:prstGeom>
          <a:ln>
            <a:solidFill>
              <a:schemeClr val="accent6">
                <a:lumMod val="50000"/>
              </a:schemeClr>
            </a:solidFill>
          </a:ln>
          <a:effectLst>
            <a:glow rad="228600">
              <a:schemeClr val="accent1">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003">
            <a:schemeClr val="lt2"/>
          </a:fillRef>
          <a:effectRef idx="0">
            <a:schemeClr val="accent1"/>
          </a:effectRef>
          <a:fontRef idx="minor">
            <a:schemeClr val="lt1"/>
          </a:fontRef>
        </p:style>
        <p:txBody>
          <a:bodyPr rtlCol="1" anchor="ctr">
            <a:prstTxWarp prst="textDoubleWave1">
              <a:avLst/>
            </a:prstTxWarp>
          </a:bodyPr>
          <a:lstStyle/>
          <a:p>
            <a:pPr algn="ctr"/>
            <a:r>
              <a:rPr lang="fa-I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1">
                      <a:satMod val="175000"/>
                      <a:alpha val="40000"/>
                    </a:schemeClr>
                  </a:glow>
                  <a:outerShdw blurRad="50800" algn="tl" rotWithShape="0">
                    <a:srgbClr val="000000"/>
                  </a:outerShdw>
                </a:effectLst>
              </a:rPr>
              <a:t>مقدمه</a:t>
            </a: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1">
                    <a:satMod val="175000"/>
                    <a:alpha val="40000"/>
                  </a:schemeClr>
                </a:glow>
                <a:outerShdw blurRad="50800" algn="tl" rotWithShape="0">
                  <a:srgbClr val="000000"/>
                </a:outerShdw>
              </a:effectLst>
            </a:endParaRPr>
          </a:p>
        </p:txBody>
      </p:sp>
    </p:spTree>
    <p:extLst>
      <p:ext uri="{BB962C8B-B14F-4D97-AF65-F5344CB8AC3E}">
        <p14:creationId xmlns:p14="http://schemas.microsoft.com/office/powerpoint/2010/main" val="289978126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ppt_w</p:attrName>
                                        </p:attrNameLst>
                                      </p:cBhvr>
                                      <p:tavLst>
                                        <p:tav tm="0" fmla="#ppt_w*sin(2.5*pi*$)">
                                          <p:val>
                                            <p:fltVal val="0"/>
                                          </p:val>
                                        </p:tav>
                                        <p:tav tm="100000">
                                          <p:val>
                                            <p:fltVal val="1"/>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9" y="0"/>
            <a:ext cx="9501291" cy="7020398"/>
          </a:xfrm>
          <a:prstGeom prst="rect">
            <a:avLst/>
          </a:prstGeom>
        </p:spPr>
      </p:pic>
      <p:sp>
        <p:nvSpPr>
          <p:cNvPr id="5" name="Rectangle 4"/>
          <p:cNvSpPr/>
          <p:nvPr/>
        </p:nvSpPr>
        <p:spPr>
          <a:xfrm>
            <a:off x="78828" y="764704"/>
            <a:ext cx="4925220" cy="4708981"/>
          </a:xfrm>
          <a:prstGeom prst="rect">
            <a:avLst/>
          </a:prstGeom>
        </p:spPr>
        <p:txBody>
          <a:bodyPr wrap="square">
            <a:spAutoFit/>
          </a:bodyPr>
          <a:lstStyle/>
          <a:p>
            <a:r>
              <a:rPr lang="fa-IR" sz="2000" b="1" dirty="0">
                <a:solidFill>
                  <a:schemeClr val="bg1"/>
                </a:solidFill>
                <a:effectLst>
                  <a:glow rad="63500">
                    <a:schemeClr val="accent5">
                      <a:satMod val="175000"/>
                      <a:alpha val="40000"/>
                    </a:schemeClr>
                  </a:glow>
                </a:effectLst>
              </a:rPr>
              <a:t>تحولات پیاپی وپیشرفت های سریعی که دردامنه فعالیت انواع واحد های اقتصادی درجریانوقوع است وهمچنین رشد فزاینده پیچیدگی های جامعه ،نیاز به اطلاعات اقتصادی مربوط،سیستم های اطلاعاتی وفرایندهای مولد اطلاعات سبب شده است تا مدیریت به تنهایی نتواند نسبت به محیط خود درسیستم شناخت کافی داشته باشد.</a:t>
            </a:r>
          </a:p>
          <a:p>
            <a:r>
              <a:rPr lang="fa-IR" sz="2000" b="1" dirty="0">
                <a:solidFill>
                  <a:schemeClr val="bg1"/>
                </a:solidFill>
                <a:effectLst>
                  <a:glow rad="63500">
                    <a:schemeClr val="accent5">
                      <a:satMod val="175000"/>
                      <a:alpha val="40000"/>
                    </a:schemeClr>
                  </a:glow>
                </a:effectLst>
              </a:rPr>
              <a:t>مدیریت یک فرایند تصمیم گیری است وتصمیم گیری بدون دست یابی به اطلاعات مربوط به موقع وصحیح کاری است پرمخاطره که دربسیاری ازموارد آثارسوء اقتصادی واجتماعی رادرپی دارد . درچنین شرایطی اهمیت اطلاعات بعنوان مهمترین ابزار تصمیم گیری ،به نحو محسوسی چشمگیر است. امروزه به جرات می توان گفت که هر تصمیم مدیریت آثار ونتایج مالی درپی دارد به همین جهت مدیریت برای اتخاذهرتصمیم به اطلاعات مالی نیازمند است.</a:t>
            </a:r>
          </a:p>
        </p:txBody>
      </p:sp>
      <p:sp>
        <p:nvSpPr>
          <p:cNvPr id="6" name="Left Arrow Callout 5"/>
          <p:cNvSpPr/>
          <p:nvPr/>
        </p:nvSpPr>
        <p:spPr>
          <a:xfrm>
            <a:off x="5148064" y="2012943"/>
            <a:ext cx="3168352" cy="2640194"/>
          </a:xfrm>
          <a:prstGeom prst="leftArrowCallou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dk1"/>
          </a:fillRef>
          <a:effectRef idx="1">
            <a:schemeClr val="dk1"/>
          </a:effectRef>
          <a:fontRef idx="minor">
            <a:schemeClr val="lt1"/>
          </a:fontRef>
        </p:style>
        <p:txBody>
          <a:bodyPr rtlCol="1" anchor="ctr">
            <a:prstTxWarp prst="textInflateBottom">
              <a:avLst/>
            </a:prstTxWarp>
          </a:bodyPr>
          <a:lstStyle/>
          <a:p>
            <a:pPr algn="ctr"/>
            <a:r>
              <a:rPr lang="fa-I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5">
                      <a:satMod val="175000"/>
                      <a:alpha val="40000"/>
                    </a:schemeClr>
                  </a:glow>
                  <a:outerShdw blurRad="50800" algn="tl" rotWithShape="0">
                    <a:srgbClr val="000000"/>
                  </a:outerShdw>
                </a:effectLst>
              </a:rPr>
              <a:t>اطلاعات ،مدیریت وتصمیم گیری</a:t>
            </a: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5">
                    <a:satMod val="175000"/>
                    <a:alpha val="40000"/>
                  </a:schemeClr>
                </a:glow>
                <a:outerShdw blurRad="50800" algn="tl" rotWithShape="0">
                  <a:srgbClr val="000000"/>
                </a:outerShdw>
              </a:effectLst>
            </a:endParaRPr>
          </a:p>
        </p:txBody>
      </p:sp>
    </p:spTree>
    <p:extLst>
      <p:ext uri="{BB962C8B-B14F-4D97-AF65-F5344CB8AC3E}">
        <p14:creationId xmlns:p14="http://schemas.microsoft.com/office/powerpoint/2010/main" val="14962907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xit" presetSubtype="0" fill="hold" nodeType="clickEffect">
                                  <p:stCondLst>
                                    <p:cond delay="0"/>
                                  </p:stCondLst>
                                  <p:childTnLst>
                                    <p:animEffect transition="out" filter="wipe(down)">
                                      <p:cBhvr>
                                        <p:cTn id="22" dur="180" accel="50000">
                                          <p:stCondLst>
                                            <p:cond delay="1820"/>
                                          </p:stCondLst>
                                        </p:cTn>
                                        <p:tgtEl>
                                          <p:spTgt spid="5">
                                            <p:txEl>
                                              <p:pRg st="0" end="0"/>
                                            </p:txEl>
                                          </p:spTgt>
                                        </p:tgtEl>
                                      </p:cBhvr>
                                    </p:animEffect>
                                    <p:anim calcmode="lin" valueType="num">
                                      <p:cBhvr>
                                        <p:cTn id="23" dur="1822" tmFilter="0,0; 0.14,0.31; 0.43,0.73; 0.71,0.91; 1.0,1.0">
                                          <p:stCondLst>
                                            <p:cond delay="0"/>
                                          </p:stCondLst>
                                        </p:cTn>
                                        <p:tgtEl>
                                          <p:spTgt spid="5">
                                            <p:txEl>
                                              <p:pRg st="0" end="0"/>
                                            </p:txEl>
                                          </p:spTgt>
                                        </p:tgtEl>
                                        <p:attrNameLst>
                                          <p:attrName>ppt_x</p:attrName>
                                        </p:attrNameLst>
                                      </p:cBhvr>
                                      <p:tavLst>
                                        <p:tav tm="0">
                                          <p:val>
                                            <p:strVal val="ppt_x"/>
                                          </p:val>
                                        </p:tav>
                                        <p:tav tm="100000">
                                          <p:val>
                                            <p:strVal val="#ppt_x+0.25"/>
                                          </p:val>
                                        </p:tav>
                                      </p:tavLst>
                                    </p:anim>
                                    <p:anim calcmode="lin" valueType="num">
                                      <p:cBhvr>
                                        <p:cTn id="24" dur="178">
                                          <p:stCondLst>
                                            <p:cond delay="1822"/>
                                          </p:stCondLst>
                                        </p:cTn>
                                        <p:tgtEl>
                                          <p:spTgt spid="5">
                                            <p:txEl>
                                              <p:pRg st="0" end="0"/>
                                            </p:txEl>
                                          </p:spTgt>
                                        </p:tgtEl>
                                        <p:attrNameLst>
                                          <p:attrName>ppt_x</p:attrName>
                                        </p:attrNameLst>
                                      </p:cBhvr>
                                      <p:tavLst>
                                        <p:tav tm="0">
                                          <p:val>
                                            <p:strVal val="ppt_x"/>
                                          </p:val>
                                        </p:tav>
                                        <p:tav tm="100000">
                                          <p:val>
                                            <p:strVal val="ppt_x"/>
                                          </p:val>
                                        </p:tav>
                                      </p:tavLst>
                                    </p:anim>
                                    <p:anim calcmode="lin" valueType="num">
                                      <p:cBhvr>
                                        <p:cTn id="25" dur="664" tmFilter="0.0,0.0;0.25,0.07;0.50,0.2;0.75,0.467;1.0,1.0">
                                          <p:stCondLst>
                                            <p:cond delay="0"/>
                                          </p:stCondLst>
                                        </p:cTn>
                                        <p:tgtEl>
                                          <p:spTgt spid="5">
                                            <p:txEl>
                                              <p:pRg st="0" end="0"/>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6" dur="664" tmFilter="0, 0; 0.125,0.2665; 0.25,0.4; 0.375,0.465; 0.5,0.5;  0.625,0.535; 0.75,0.6; 0.875,0.7335; 1,1">
                                          <p:stCondLst>
                                            <p:cond delay="664"/>
                                          </p:stCondLst>
                                        </p:cTn>
                                        <p:tgtEl>
                                          <p:spTgt spid="5">
                                            <p:txEl>
                                              <p:pRg st="0" end="0"/>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7" dur="332" tmFilter="0, 0; 0.125,0.2665; 0.25,0.4; 0.375,0.465; 0.5,0.5;  0.625,0.535; 0.75,0.6; 0.875,0.7335; 1,1">
                                          <p:stCondLst>
                                            <p:cond delay="1324"/>
                                          </p:stCondLst>
                                        </p:cTn>
                                        <p:tgtEl>
                                          <p:spTgt spid="5">
                                            <p:txEl>
                                              <p:pRg st="0" end="0"/>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8" dur="164" tmFilter="0, 0; 0.125,0.2665; 0.25,0.4; 0.375,0.465; 0.5,0.5;  0.625,0.535; 0.75,0.6; 0.875,0.7335; 1,1">
                                          <p:stCondLst>
                                            <p:cond delay="1656"/>
                                          </p:stCondLst>
                                        </p:cTn>
                                        <p:tgtEl>
                                          <p:spTgt spid="5">
                                            <p:txEl>
                                              <p:pRg st="0" end="0"/>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9" dur="180" accel="50000">
                                          <p:stCondLst>
                                            <p:cond delay="1820"/>
                                          </p:stCondLst>
                                        </p:cTn>
                                        <p:tgtEl>
                                          <p:spTgt spid="5">
                                            <p:txEl>
                                              <p:pRg st="0" end="0"/>
                                            </p:txEl>
                                          </p:spTgt>
                                        </p:tgtEl>
                                        <p:attrNameLst>
                                          <p:attrName>ppt_y</p:attrName>
                                        </p:attrNameLst>
                                      </p:cBhvr>
                                      <p:tavLst>
                                        <p:tav tm="0">
                                          <p:val>
                                            <p:strVal val="ppt_y"/>
                                          </p:val>
                                        </p:tav>
                                        <p:tav tm="100000">
                                          <p:val>
                                            <p:strVal val="ppt_y+ppt_h"/>
                                          </p:val>
                                        </p:tav>
                                      </p:tavLst>
                                    </p:anim>
                                    <p:animScale>
                                      <p:cBhvr>
                                        <p:cTn id="30" dur="26">
                                          <p:stCondLst>
                                            <p:cond delay="620"/>
                                          </p:stCondLst>
                                        </p:cTn>
                                        <p:tgtEl>
                                          <p:spTgt spid="5">
                                            <p:txEl>
                                              <p:pRg st="0" end="0"/>
                                            </p:txEl>
                                          </p:spTgt>
                                        </p:tgtEl>
                                      </p:cBhvr>
                                      <p:to x="100000" y="60000"/>
                                    </p:animScale>
                                    <p:animScale>
                                      <p:cBhvr>
                                        <p:cTn id="31" dur="166" decel="50000">
                                          <p:stCondLst>
                                            <p:cond delay="646"/>
                                          </p:stCondLst>
                                        </p:cTn>
                                        <p:tgtEl>
                                          <p:spTgt spid="5">
                                            <p:txEl>
                                              <p:pRg st="0" end="0"/>
                                            </p:txEl>
                                          </p:spTgt>
                                        </p:tgtEl>
                                      </p:cBhvr>
                                      <p:to x="100000" y="100000"/>
                                    </p:animScale>
                                    <p:animScale>
                                      <p:cBhvr>
                                        <p:cTn id="32" dur="26">
                                          <p:stCondLst>
                                            <p:cond delay="1312"/>
                                          </p:stCondLst>
                                        </p:cTn>
                                        <p:tgtEl>
                                          <p:spTgt spid="5">
                                            <p:txEl>
                                              <p:pRg st="0" end="0"/>
                                            </p:txEl>
                                          </p:spTgt>
                                        </p:tgtEl>
                                      </p:cBhvr>
                                      <p:to x="100000" y="80000"/>
                                    </p:animScale>
                                    <p:animScale>
                                      <p:cBhvr>
                                        <p:cTn id="33" dur="166" decel="50000">
                                          <p:stCondLst>
                                            <p:cond delay="1338"/>
                                          </p:stCondLst>
                                        </p:cTn>
                                        <p:tgtEl>
                                          <p:spTgt spid="5">
                                            <p:txEl>
                                              <p:pRg st="0" end="0"/>
                                            </p:txEl>
                                          </p:spTgt>
                                        </p:tgtEl>
                                      </p:cBhvr>
                                      <p:to x="100000" y="100000"/>
                                    </p:animScale>
                                    <p:animScale>
                                      <p:cBhvr>
                                        <p:cTn id="34" dur="26">
                                          <p:stCondLst>
                                            <p:cond delay="1642"/>
                                          </p:stCondLst>
                                        </p:cTn>
                                        <p:tgtEl>
                                          <p:spTgt spid="5">
                                            <p:txEl>
                                              <p:pRg st="0" end="0"/>
                                            </p:txEl>
                                          </p:spTgt>
                                        </p:tgtEl>
                                      </p:cBhvr>
                                      <p:to x="100000" y="90000"/>
                                    </p:animScale>
                                    <p:animScale>
                                      <p:cBhvr>
                                        <p:cTn id="35" dur="166" decel="50000">
                                          <p:stCondLst>
                                            <p:cond delay="1668"/>
                                          </p:stCondLst>
                                        </p:cTn>
                                        <p:tgtEl>
                                          <p:spTgt spid="5">
                                            <p:txEl>
                                              <p:pRg st="0" end="0"/>
                                            </p:txEl>
                                          </p:spTgt>
                                        </p:tgtEl>
                                      </p:cBhvr>
                                      <p:to x="100000" y="100000"/>
                                    </p:animScale>
                                    <p:animScale>
                                      <p:cBhvr>
                                        <p:cTn id="36" dur="26">
                                          <p:stCondLst>
                                            <p:cond delay="1808"/>
                                          </p:stCondLst>
                                        </p:cTn>
                                        <p:tgtEl>
                                          <p:spTgt spid="5">
                                            <p:txEl>
                                              <p:pRg st="0" end="0"/>
                                            </p:txEl>
                                          </p:spTgt>
                                        </p:tgtEl>
                                      </p:cBhvr>
                                      <p:to x="100000" y="95000"/>
                                    </p:animScale>
                                    <p:animScale>
                                      <p:cBhvr>
                                        <p:cTn id="37" dur="166" decel="50000">
                                          <p:stCondLst>
                                            <p:cond delay="1834"/>
                                          </p:stCondLst>
                                        </p:cTn>
                                        <p:tgtEl>
                                          <p:spTgt spid="5">
                                            <p:txEl>
                                              <p:pRg st="0" end="0"/>
                                            </p:txEl>
                                          </p:spTgt>
                                        </p:tgtEl>
                                      </p:cBhvr>
                                      <p:to x="100000" y="100000"/>
                                    </p:animScale>
                                    <p:set>
                                      <p:cBhvr>
                                        <p:cTn id="38" dur="1" fill="hold">
                                          <p:stCondLst>
                                            <p:cond delay="1999"/>
                                          </p:stCondLst>
                                        </p:cTn>
                                        <p:tgtEl>
                                          <p:spTgt spid="5">
                                            <p:txEl>
                                              <p:pRg st="0" end="0"/>
                                            </p:txEl>
                                          </p:spTgt>
                                        </p:tgtEl>
                                        <p:attrNameLst>
                                          <p:attrName>style.visibility</p:attrName>
                                        </p:attrNameLst>
                                      </p:cBhvr>
                                      <p:to>
                                        <p:strVal val="hidden"/>
                                      </p:to>
                                    </p:set>
                                  </p:childTnLst>
                                </p:cTn>
                              </p:par>
                              <p:par>
                                <p:cTn id="39" presetID="26" presetClass="exit" presetSubtype="0" fill="hold" nodeType="withEffect">
                                  <p:stCondLst>
                                    <p:cond delay="0"/>
                                  </p:stCondLst>
                                  <p:childTnLst>
                                    <p:animEffect transition="out" filter="wipe(down)">
                                      <p:cBhvr>
                                        <p:cTn id="40" dur="180" accel="50000">
                                          <p:stCondLst>
                                            <p:cond delay="1820"/>
                                          </p:stCondLst>
                                        </p:cTn>
                                        <p:tgtEl>
                                          <p:spTgt spid="5">
                                            <p:txEl>
                                              <p:pRg st="1" end="1"/>
                                            </p:txEl>
                                          </p:spTgt>
                                        </p:tgtEl>
                                      </p:cBhvr>
                                    </p:animEffect>
                                    <p:anim calcmode="lin" valueType="num">
                                      <p:cBhvr>
                                        <p:cTn id="41" dur="1822" tmFilter="0,0; 0.14,0.31; 0.43,0.73; 0.71,0.91; 1.0,1.0">
                                          <p:stCondLst>
                                            <p:cond delay="0"/>
                                          </p:stCondLst>
                                        </p:cTn>
                                        <p:tgtEl>
                                          <p:spTgt spid="5">
                                            <p:txEl>
                                              <p:pRg st="1" end="1"/>
                                            </p:txEl>
                                          </p:spTgt>
                                        </p:tgtEl>
                                        <p:attrNameLst>
                                          <p:attrName>ppt_x</p:attrName>
                                        </p:attrNameLst>
                                      </p:cBhvr>
                                      <p:tavLst>
                                        <p:tav tm="0">
                                          <p:val>
                                            <p:strVal val="ppt_x"/>
                                          </p:val>
                                        </p:tav>
                                        <p:tav tm="100000">
                                          <p:val>
                                            <p:strVal val="#ppt_x+0.25"/>
                                          </p:val>
                                        </p:tav>
                                      </p:tavLst>
                                    </p:anim>
                                    <p:anim calcmode="lin" valueType="num">
                                      <p:cBhvr>
                                        <p:cTn id="42" dur="178">
                                          <p:stCondLst>
                                            <p:cond delay="1822"/>
                                          </p:stCondLst>
                                        </p:cTn>
                                        <p:tgtEl>
                                          <p:spTgt spid="5">
                                            <p:txEl>
                                              <p:pRg st="1" end="1"/>
                                            </p:txEl>
                                          </p:spTgt>
                                        </p:tgtEl>
                                        <p:attrNameLst>
                                          <p:attrName>ppt_x</p:attrName>
                                        </p:attrNameLst>
                                      </p:cBhvr>
                                      <p:tavLst>
                                        <p:tav tm="0">
                                          <p:val>
                                            <p:strVal val="ppt_x"/>
                                          </p:val>
                                        </p:tav>
                                        <p:tav tm="100000">
                                          <p:val>
                                            <p:strVal val="ppt_x"/>
                                          </p:val>
                                        </p:tav>
                                      </p:tavLst>
                                    </p:anim>
                                    <p:anim calcmode="lin" valueType="num">
                                      <p:cBhvr>
                                        <p:cTn id="43" dur="664" tmFilter="0.0,0.0;0.25,0.07;0.50,0.2;0.75,0.467;1.0,1.0">
                                          <p:stCondLst>
                                            <p:cond delay="0"/>
                                          </p:stCondLst>
                                        </p:cTn>
                                        <p:tgtEl>
                                          <p:spTgt spid="5">
                                            <p:txEl>
                                              <p:pRg st="1" end="1"/>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4" dur="664" tmFilter="0, 0; 0.125,0.2665; 0.25,0.4; 0.375,0.465; 0.5,0.5;  0.625,0.535; 0.75,0.6; 0.875,0.7335; 1,1">
                                          <p:stCondLst>
                                            <p:cond delay="664"/>
                                          </p:stCondLst>
                                        </p:cTn>
                                        <p:tgtEl>
                                          <p:spTgt spid="5">
                                            <p:txEl>
                                              <p:pRg st="1" end="1"/>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5" dur="332" tmFilter="0, 0; 0.125,0.2665; 0.25,0.4; 0.375,0.465; 0.5,0.5;  0.625,0.535; 0.75,0.6; 0.875,0.7335; 1,1">
                                          <p:stCondLst>
                                            <p:cond delay="1324"/>
                                          </p:stCondLst>
                                        </p:cTn>
                                        <p:tgtEl>
                                          <p:spTgt spid="5">
                                            <p:txEl>
                                              <p:pRg st="1" end="1"/>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6" dur="164" tmFilter="0, 0; 0.125,0.2665; 0.25,0.4; 0.375,0.465; 0.5,0.5;  0.625,0.535; 0.75,0.6; 0.875,0.7335; 1,1">
                                          <p:stCondLst>
                                            <p:cond delay="1656"/>
                                          </p:stCondLst>
                                        </p:cTn>
                                        <p:tgtEl>
                                          <p:spTgt spid="5">
                                            <p:txEl>
                                              <p:pRg st="1" end="1"/>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7" dur="180" accel="50000">
                                          <p:stCondLst>
                                            <p:cond delay="1820"/>
                                          </p:stCondLst>
                                        </p:cTn>
                                        <p:tgtEl>
                                          <p:spTgt spid="5">
                                            <p:txEl>
                                              <p:pRg st="1" end="1"/>
                                            </p:txEl>
                                          </p:spTgt>
                                        </p:tgtEl>
                                        <p:attrNameLst>
                                          <p:attrName>ppt_y</p:attrName>
                                        </p:attrNameLst>
                                      </p:cBhvr>
                                      <p:tavLst>
                                        <p:tav tm="0">
                                          <p:val>
                                            <p:strVal val="ppt_y"/>
                                          </p:val>
                                        </p:tav>
                                        <p:tav tm="100000">
                                          <p:val>
                                            <p:strVal val="ppt_y+ppt_h"/>
                                          </p:val>
                                        </p:tav>
                                      </p:tavLst>
                                    </p:anim>
                                    <p:animScale>
                                      <p:cBhvr>
                                        <p:cTn id="48" dur="26">
                                          <p:stCondLst>
                                            <p:cond delay="620"/>
                                          </p:stCondLst>
                                        </p:cTn>
                                        <p:tgtEl>
                                          <p:spTgt spid="5">
                                            <p:txEl>
                                              <p:pRg st="1" end="1"/>
                                            </p:txEl>
                                          </p:spTgt>
                                        </p:tgtEl>
                                      </p:cBhvr>
                                      <p:to x="100000" y="60000"/>
                                    </p:animScale>
                                    <p:animScale>
                                      <p:cBhvr>
                                        <p:cTn id="49" dur="166" decel="50000">
                                          <p:stCondLst>
                                            <p:cond delay="646"/>
                                          </p:stCondLst>
                                        </p:cTn>
                                        <p:tgtEl>
                                          <p:spTgt spid="5">
                                            <p:txEl>
                                              <p:pRg st="1" end="1"/>
                                            </p:txEl>
                                          </p:spTgt>
                                        </p:tgtEl>
                                      </p:cBhvr>
                                      <p:to x="100000" y="100000"/>
                                    </p:animScale>
                                    <p:animScale>
                                      <p:cBhvr>
                                        <p:cTn id="50" dur="26">
                                          <p:stCondLst>
                                            <p:cond delay="1312"/>
                                          </p:stCondLst>
                                        </p:cTn>
                                        <p:tgtEl>
                                          <p:spTgt spid="5">
                                            <p:txEl>
                                              <p:pRg st="1" end="1"/>
                                            </p:txEl>
                                          </p:spTgt>
                                        </p:tgtEl>
                                      </p:cBhvr>
                                      <p:to x="100000" y="80000"/>
                                    </p:animScale>
                                    <p:animScale>
                                      <p:cBhvr>
                                        <p:cTn id="51" dur="166" decel="50000">
                                          <p:stCondLst>
                                            <p:cond delay="1338"/>
                                          </p:stCondLst>
                                        </p:cTn>
                                        <p:tgtEl>
                                          <p:spTgt spid="5">
                                            <p:txEl>
                                              <p:pRg st="1" end="1"/>
                                            </p:txEl>
                                          </p:spTgt>
                                        </p:tgtEl>
                                      </p:cBhvr>
                                      <p:to x="100000" y="100000"/>
                                    </p:animScale>
                                    <p:animScale>
                                      <p:cBhvr>
                                        <p:cTn id="52" dur="26">
                                          <p:stCondLst>
                                            <p:cond delay="1642"/>
                                          </p:stCondLst>
                                        </p:cTn>
                                        <p:tgtEl>
                                          <p:spTgt spid="5">
                                            <p:txEl>
                                              <p:pRg st="1" end="1"/>
                                            </p:txEl>
                                          </p:spTgt>
                                        </p:tgtEl>
                                      </p:cBhvr>
                                      <p:to x="100000" y="90000"/>
                                    </p:animScale>
                                    <p:animScale>
                                      <p:cBhvr>
                                        <p:cTn id="53" dur="166" decel="50000">
                                          <p:stCondLst>
                                            <p:cond delay="1668"/>
                                          </p:stCondLst>
                                        </p:cTn>
                                        <p:tgtEl>
                                          <p:spTgt spid="5">
                                            <p:txEl>
                                              <p:pRg st="1" end="1"/>
                                            </p:txEl>
                                          </p:spTgt>
                                        </p:tgtEl>
                                      </p:cBhvr>
                                      <p:to x="100000" y="100000"/>
                                    </p:animScale>
                                    <p:animScale>
                                      <p:cBhvr>
                                        <p:cTn id="54" dur="26">
                                          <p:stCondLst>
                                            <p:cond delay="1808"/>
                                          </p:stCondLst>
                                        </p:cTn>
                                        <p:tgtEl>
                                          <p:spTgt spid="5">
                                            <p:txEl>
                                              <p:pRg st="1" end="1"/>
                                            </p:txEl>
                                          </p:spTgt>
                                        </p:tgtEl>
                                      </p:cBhvr>
                                      <p:to x="100000" y="95000"/>
                                    </p:animScale>
                                    <p:animScale>
                                      <p:cBhvr>
                                        <p:cTn id="55" dur="166" decel="50000">
                                          <p:stCondLst>
                                            <p:cond delay="1834"/>
                                          </p:stCondLst>
                                        </p:cTn>
                                        <p:tgtEl>
                                          <p:spTgt spid="5">
                                            <p:txEl>
                                              <p:pRg st="1" end="1"/>
                                            </p:txEl>
                                          </p:spTgt>
                                        </p:tgtEl>
                                      </p:cBhvr>
                                      <p:to x="100000" y="100000"/>
                                    </p:animScale>
                                    <p:set>
                                      <p:cBhvr>
                                        <p:cTn id="56" dur="1" fill="hold">
                                          <p:stCondLst>
                                            <p:cond delay="1999"/>
                                          </p:stCondLst>
                                        </p:cTn>
                                        <p:tgtEl>
                                          <p:spTgt spid="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62" y="0"/>
            <a:ext cx="9282662" cy="7029400"/>
          </a:xfrm>
          <a:prstGeom prst="rect">
            <a:avLst/>
          </a:prstGeom>
        </p:spPr>
      </p:pic>
      <p:sp>
        <p:nvSpPr>
          <p:cNvPr id="4" name="Rectangle 3"/>
          <p:cNvSpPr/>
          <p:nvPr/>
        </p:nvSpPr>
        <p:spPr>
          <a:xfrm>
            <a:off x="1187624" y="1443841"/>
            <a:ext cx="7128792" cy="4524315"/>
          </a:xfrm>
          <a:prstGeom prst="rect">
            <a:avLst/>
          </a:prstGeom>
        </p:spPr>
        <p:txBody>
          <a:bodyPr wrap="square">
            <a:spAutoFit/>
          </a:bodyPr>
          <a:lstStyle/>
          <a:p>
            <a:r>
              <a:rPr lang="fa-IR" b="1" dirty="0">
                <a:solidFill>
                  <a:schemeClr val="bg1"/>
                </a:solidFill>
              </a:rPr>
              <a:t>ا</a:t>
            </a:r>
            <a:r>
              <a:rPr lang="fa-IR" sz="2400" b="1" dirty="0">
                <a:solidFill>
                  <a:schemeClr val="bg1"/>
                </a:solidFill>
                <a:effectLst>
                  <a:glow rad="228600">
                    <a:schemeClr val="accent6">
                      <a:satMod val="175000"/>
                      <a:alpha val="40000"/>
                    </a:schemeClr>
                  </a:glow>
                </a:effectLst>
              </a:rPr>
              <a:t>زاین رو پیدایش سیستمی که بتواندمدیریت رادرامر تصمیم گیری های مالی واقتصادی یاری رساند ،ضرورت یافت . وظیفه تهیه این اطلاعات وپردازش آنها به عهده سیستم حسابداری مدیریت1 شرکت است دراین میان نقش حسابداری مدیریت عبارت است ازتهیه وارائه اطلاعات مرتبط وسودمند با استفاده ازتکنیک های ویژه وکاربرد روشهای خا ص برای کمک به مدیران جهت برنامه ریزی فعالیتها ،اعمال کنترل های مدیریتی وتصمیم گیری های منطقی وعقلانی درجهت تحقق اهداف سازمان.</a:t>
            </a:r>
          </a:p>
          <a:p>
            <a:r>
              <a:rPr lang="fa-IR" sz="2400" b="1" dirty="0">
                <a:solidFill>
                  <a:schemeClr val="bg1"/>
                </a:solidFill>
                <a:effectLst>
                  <a:glow rad="228600">
                    <a:schemeClr val="accent6">
                      <a:satMod val="175000"/>
                      <a:alpha val="40000"/>
                    </a:schemeClr>
                  </a:glow>
                </a:effectLst>
              </a:rPr>
              <a:t>ازطرف دیگر،هدفهای گزارشگری مالی ومبانی جسابداریایجابت میکند اطلاعاتی که گزارشگرهای مالی فراهم می آوردبایدازچنان ویژگیهای معینی بخوردار باشد تادرتصمیم گیریهای مدیران وسرمایه گذاران فعلی وبالقوه وسایراستفاده کنندگان ازاطلاعات مالی موثر واقع گردد. </a:t>
            </a:r>
          </a:p>
        </p:txBody>
      </p:sp>
    </p:spTree>
    <p:extLst>
      <p:ext uri="{BB962C8B-B14F-4D97-AF65-F5344CB8AC3E}">
        <p14:creationId xmlns:p14="http://schemas.microsoft.com/office/powerpoint/2010/main" val="1477262109"/>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099"/>
            <a:ext cx="9144000" cy="7166405"/>
          </a:xfrm>
          <a:prstGeom prst="rect">
            <a:avLst/>
          </a:prstGeom>
        </p:spPr>
      </p:pic>
      <p:sp>
        <p:nvSpPr>
          <p:cNvPr id="16" name="Left Arrow Callout 15"/>
          <p:cNvSpPr/>
          <p:nvPr/>
        </p:nvSpPr>
        <p:spPr>
          <a:xfrm>
            <a:off x="7452320" y="236012"/>
            <a:ext cx="1547664" cy="1244784"/>
          </a:xfrm>
          <a:prstGeom prst="leftArrowCallout">
            <a:avLst/>
          </a:prstGeom>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fa-IR" b="1" dirty="0" smtClean="0">
                <a:solidFill>
                  <a:schemeClr val="bg1"/>
                </a:solidFill>
                <a:effectLst>
                  <a:glow rad="228600">
                    <a:schemeClr val="accent5">
                      <a:satMod val="175000"/>
                      <a:alpha val="40000"/>
                    </a:schemeClr>
                  </a:glow>
                </a:effectLst>
              </a:rPr>
              <a:t>مربوط بودن</a:t>
            </a:r>
            <a:endParaRPr lang="fa-IR" b="1" dirty="0">
              <a:solidFill>
                <a:schemeClr val="bg1"/>
              </a:solidFill>
              <a:effectLst>
                <a:glow rad="228600">
                  <a:schemeClr val="accent5">
                    <a:satMod val="175000"/>
                    <a:alpha val="40000"/>
                  </a:schemeClr>
                </a:glow>
              </a:effectLst>
            </a:endParaRPr>
          </a:p>
        </p:txBody>
      </p:sp>
      <p:sp>
        <p:nvSpPr>
          <p:cNvPr id="18" name="Left Arrow Callout 17"/>
          <p:cNvSpPr/>
          <p:nvPr/>
        </p:nvSpPr>
        <p:spPr>
          <a:xfrm>
            <a:off x="7424072" y="1659028"/>
            <a:ext cx="1547664" cy="1152128"/>
          </a:xfrm>
          <a:prstGeom prst="leftArrowCallout">
            <a:avLst/>
          </a:prstGeom>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fa-IR" b="1" dirty="0" smtClean="0">
                <a:solidFill>
                  <a:schemeClr val="bg1"/>
                </a:solidFill>
                <a:effectLst>
                  <a:glow rad="228600">
                    <a:schemeClr val="accent5">
                      <a:satMod val="175000"/>
                      <a:alpha val="40000"/>
                    </a:schemeClr>
                  </a:glow>
                </a:effectLst>
              </a:rPr>
              <a:t>قابلیت اعتماد</a:t>
            </a:r>
            <a:endParaRPr lang="fa-IR" b="1" dirty="0">
              <a:solidFill>
                <a:schemeClr val="bg1"/>
              </a:solidFill>
              <a:effectLst>
                <a:glow rad="228600">
                  <a:schemeClr val="accent5">
                    <a:satMod val="175000"/>
                    <a:alpha val="40000"/>
                  </a:schemeClr>
                </a:glow>
              </a:effectLst>
            </a:endParaRPr>
          </a:p>
        </p:txBody>
      </p:sp>
      <p:sp>
        <p:nvSpPr>
          <p:cNvPr id="19" name="Left Arrow Callout 18"/>
          <p:cNvSpPr/>
          <p:nvPr/>
        </p:nvSpPr>
        <p:spPr>
          <a:xfrm>
            <a:off x="7369496" y="2955464"/>
            <a:ext cx="1602240" cy="1080120"/>
          </a:xfrm>
          <a:prstGeom prst="leftArrowCallout">
            <a:avLst/>
          </a:prstGeom>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a:r>
              <a:rPr lang="fa-IR" b="1" dirty="0" smtClean="0">
                <a:solidFill>
                  <a:schemeClr val="bg1"/>
                </a:solidFill>
                <a:effectLst>
                  <a:glow rad="228600">
                    <a:schemeClr val="accent5">
                      <a:satMod val="175000"/>
                      <a:alpha val="40000"/>
                    </a:schemeClr>
                  </a:glow>
                </a:effectLst>
              </a:rPr>
              <a:t>قابلیت مقایسه</a:t>
            </a:r>
            <a:endParaRPr lang="fa-IR" b="1" dirty="0">
              <a:solidFill>
                <a:schemeClr val="bg1"/>
              </a:solidFill>
              <a:effectLst>
                <a:glow rad="228600">
                  <a:schemeClr val="accent5">
                    <a:satMod val="175000"/>
                    <a:alpha val="40000"/>
                  </a:schemeClr>
                </a:glow>
              </a:effectLst>
            </a:endParaRPr>
          </a:p>
        </p:txBody>
      </p:sp>
      <p:sp>
        <p:nvSpPr>
          <p:cNvPr id="20" name="Flowchart: Process 19"/>
          <p:cNvSpPr/>
          <p:nvPr/>
        </p:nvSpPr>
        <p:spPr>
          <a:xfrm>
            <a:off x="3072711" y="398888"/>
            <a:ext cx="4144393" cy="941880"/>
          </a:xfrm>
          <a:prstGeom prst="flowChartProcess">
            <a:avLst/>
          </a:prstGeom>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1" anchor="ctr"/>
          <a:lstStyle/>
          <a:p>
            <a:pPr algn="ctr"/>
            <a:r>
              <a:rPr lang="fa-IR" b="1" dirty="0" smtClean="0">
                <a:solidFill>
                  <a:schemeClr val="bg1"/>
                </a:solidFill>
                <a:effectLst>
                  <a:glow rad="63500">
                    <a:schemeClr val="accent5">
                      <a:satMod val="175000"/>
                      <a:alpha val="40000"/>
                    </a:schemeClr>
                  </a:glow>
                </a:effectLst>
              </a:rPr>
              <a:t>شامل به موقع بودن،سودمندی درپیش بینی وسودمندی درارزیابی</a:t>
            </a:r>
            <a:endParaRPr lang="fa-IR" b="1" dirty="0">
              <a:solidFill>
                <a:schemeClr val="bg1"/>
              </a:solidFill>
              <a:effectLst>
                <a:glow rad="63500">
                  <a:schemeClr val="accent5">
                    <a:satMod val="175000"/>
                    <a:alpha val="40000"/>
                  </a:schemeClr>
                </a:glow>
              </a:effectLst>
            </a:endParaRPr>
          </a:p>
        </p:txBody>
      </p:sp>
      <p:sp>
        <p:nvSpPr>
          <p:cNvPr id="21" name="Rectangle 20"/>
          <p:cNvSpPr/>
          <p:nvPr/>
        </p:nvSpPr>
        <p:spPr>
          <a:xfrm>
            <a:off x="3072710" y="1563228"/>
            <a:ext cx="4144393" cy="929668"/>
          </a:xfrm>
          <a:prstGeom prst="rect">
            <a:avLst/>
          </a:prstGeom>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1" anchor="ctr"/>
          <a:lstStyle/>
          <a:p>
            <a:pPr algn="ctr"/>
            <a:r>
              <a:rPr lang="fa-IR" b="1" dirty="0" smtClean="0">
                <a:solidFill>
                  <a:schemeClr val="bg1"/>
                </a:solidFill>
                <a:effectLst>
                  <a:glow rad="63500">
                    <a:schemeClr val="accent5">
                      <a:satMod val="175000"/>
                      <a:alpha val="40000"/>
                    </a:schemeClr>
                  </a:glow>
                </a:effectLst>
              </a:rPr>
              <a:t>شامل قابلیت تایید،معتبربودن(کامل بودن،صحیح بودن ورجحان محتوابرشکل )وبی طرفانه بودن</a:t>
            </a:r>
            <a:endParaRPr lang="fa-IR" b="1" dirty="0">
              <a:solidFill>
                <a:schemeClr val="bg1"/>
              </a:solidFill>
              <a:effectLst>
                <a:glow rad="63500">
                  <a:schemeClr val="accent5">
                    <a:satMod val="175000"/>
                    <a:alpha val="40000"/>
                  </a:schemeClr>
                </a:glow>
              </a:effectLst>
            </a:endParaRPr>
          </a:p>
        </p:txBody>
      </p:sp>
      <p:sp>
        <p:nvSpPr>
          <p:cNvPr id="22" name="Flowchart: Process 21"/>
          <p:cNvSpPr/>
          <p:nvPr/>
        </p:nvSpPr>
        <p:spPr>
          <a:xfrm>
            <a:off x="3138584" y="4331608"/>
            <a:ext cx="5544616" cy="2232248"/>
          </a:xfrm>
          <a:prstGeom prst="flowChartProcess">
            <a:avLst/>
          </a:prstGeom>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1" anchor="ctr"/>
          <a:lstStyle/>
          <a:p>
            <a:pPr algn="ctr"/>
            <a:r>
              <a:rPr lang="fa-IR" b="1" dirty="0" smtClean="0">
                <a:solidFill>
                  <a:schemeClr val="bg1"/>
                </a:solidFill>
                <a:effectLst>
                  <a:glow rad="63500">
                    <a:schemeClr val="accent5">
                      <a:satMod val="175000"/>
                      <a:alpha val="40000"/>
                    </a:schemeClr>
                  </a:glow>
                </a:effectLst>
              </a:rPr>
              <a:t>فناوری اطلاعات همواره نقش کلیدی درقابل دسترس بودن اطلاعات حسابداری برمبنای بلادرنگ 2،خواهد داشت سوالی که دراینجا مطرح می شود این می باشد که فناوری اطلاعات چگونه می  تواندبرای تسهیل درگزارشگری مورد استفاده قرارگیرد بطوریکه به گزارشگری مالی برخط3 برسیم. دراین نوع گزارشگری ،اطلاعات ازطریق اینترنت (یا جانشین آن) درهمه حال دردسترس خواهدبود.</a:t>
            </a:r>
            <a:endParaRPr lang="fa-IR" b="1" dirty="0">
              <a:solidFill>
                <a:schemeClr val="bg1"/>
              </a:solidFill>
              <a:effectLst>
                <a:glow rad="63500">
                  <a:schemeClr val="accent5">
                    <a:satMod val="175000"/>
                    <a:alpha val="40000"/>
                  </a:schemeClr>
                </a:glow>
              </a:effectLst>
            </a:endParaRPr>
          </a:p>
        </p:txBody>
      </p:sp>
      <p:sp>
        <p:nvSpPr>
          <p:cNvPr id="23" name="Pentagon 22"/>
          <p:cNvSpPr/>
          <p:nvPr/>
        </p:nvSpPr>
        <p:spPr>
          <a:xfrm>
            <a:off x="114248" y="4331608"/>
            <a:ext cx="3024336" cy="2204864"/>
          </a:xfrm>
          <a:prstGeom prst="homePlate">
            <a:avLst/>
          </a:prstGeom>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prstTxWarp prst="textWave2">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smtClean="0">
                <a:ln w="50800"/>
                <a:solidFill>
                  <a:schemeClr val="bg1">
                    <a:shade val="50000"/>
                  </a:schemeClr>
                </a:solidFill>
                <a:effectLst>
                  <a:glow rad="63500">
                    <a:schemeClr val="accent3">
                      <a:satMod val="175000"/>
                      <a:alpha val="40000"/>
                    </a:schemeClr>
                  </a:glow>
                </a:effectLst>
              </a:rPr>
              <a:t>مربوط ساختن حسابداری دردنیای متاثر ازفناوری اطلاعات</a:t>
            </a:r>
            <a:endParaRPr lang="fa-IR" b="1" dirty="0">
              <a:ln w="50800"/>
              <a:solidFill>
                <a:schemeClr val="bg1">
                  <a:shade val="50000"/>
                </a:schemeClr>
              </a:solidFill>
              <a:effectLst>
                <a:glow rad="63500">
                  <a:schemeClr val="accent3">
                    <a:satMod val="175000"/>
                    <a:alpha val="40000"/>
                  </a:schemeClr>
                </a:glow>
              </a:effectLst>
            </a:endParaRPr>
          </a:p>
        </p:txBody>
      </p:sp>
      <p:sp>
        <p:nvSpPr>
          <p:cNvPr id="24" name="Cloud Callout 23"/>
          <p:cNvSpPr/>
          <p:nvPr/>
        </p:nvSpPr>
        <p:spPr>
          <a:xfrm>
            <a:off x="-95642" y="236012"/>
            <a:ext cx="3168352" cy="1944216"/>
          </a:xfrm>
          <a:prstGeom prst="cloudCallout">
            <a:avLst/>
          </a:prstGeom>
          <a:ln>
            <a:solidFill>
              <a:schemeClr val="accent6">
                <a:lumMod val="50000"/>
              </a:schemeClr>
            </a:solidFill>
          </a:ln>
          <a:effectLst>
            <a:glow rad="228600">
              <a:schemeClr val="accent6">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6"/>
          </a:lnRef>
          <a:fillRef idx="3">
            <a:schemeClr val="accent6"/>
          </a:fillRef>
          <a:effectRef idx="3">
            <a:schemeClr val="accent6"/>
          </a:effectRef>
          <a:fontRef idx="minor">
            <a:schemeClr val="lt1"/>
          </a:fontRef>
        </p:style>
        <p:txBody>
          <a:bodyPr rtlCol="1" anchor="ctr">
            <a:prstTxWarp prst="textWave1">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fa-IR" b="1" dirty="0" smtClean="0">
                <a:ln w="50800"/>
                <a:solidFill>
                  <a:schemeClr val="bg1">
                    <a:shade val="50000"/>
                  </a:schemeClr>
                </a:solidFill>
                <a:effectLst>
                  <a:glow rad="63500">
                    <a:schemeClr val="accent3">
                      <a:satMod val="175000"/>
                      <a:alpha val="40000"/>
                    </a:schemeClr>
                  </a:glow>
                </a:effectLst>
              </a:rPr>
              <a:t>ویژگی ها ی کیفی اطلاعات حسابداری 2 مینامند که عبارتند  از:</a:t>
            </a:r>
            <a:endParaRPr lang="fa-IR" b="1" dirty="0">
              <a:ln w="50800"/>
              <a:solidFill>
                <a:schemeClr val="bg1">
                  <a:shade val="50000"/>
                </a:schemeClr>
              </a:solidFill>
              <a:effectLst>
                <a:glow rad="63500">
                  <a:schemeClr val="accent3">
                    <a:satMod val="175000"/>
                    <a:alpha val="40000"/>
                  </a:schemeClr>
                </a:glow>
              </a:effectLst>
            </a:endParaRPr>
          </a:p>
        </p:txBody>
      </p:sp>
      <p:sp>
        <p:nvSpPr>
          <p:cNvPr id="4" name="Rectangle 3"/>
          <p:cNvSpPr/>
          <p:nvPr/>
        </p:nvSpPr>
        <p:spPr>
          <a:xfrm>
            <a:off x="3038500" y="2749846"/>
            <a:ext cx="4178603" cy="938455"/>
          </a:xfrm>
          <a:prstGeom prst="rect">
            <a:avLst/>
          </a:prstGeom>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1" anchor="ctr"/>
          <a:lstStyle/>
          <a:p>
            <a:pPr algn="ctr"/>
            <a:r>
              <a:rPr lang="fa-IR" b="1" dirty="0">
                <a:solidFill>
                  <a:schemeClr val="bg1"/>
                </a:solidFill>
                <a:effectLst>
                  <a:glow rad="63500">
                    <a:schemeClr val="accent5">
                      <a:satMod val="175000"/>
                      <a:alpha val="40000"/>
                    </a:schemeClr>
                  </a:glow>
                </a:effectLst>
              </a:rPr>
              <a:t>شامل ثبات رویه وافشای کافی</a:t>
            </a:r>
          </a:p>
        </p:txBody>
      </p:sp>
    </p:spTree>
    <p:extLst>
      <p:ext uri="{BB962C8B-B14F-4D97-AF65-F5344CB8AC3E}">
        <p14:creationId xmlns:p14="http://schemas.microsoft.com/office/powerpoint/2010/main" val="229391804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ppt_w</p:attrName>
                                        </p:attrNameLst>
                                      </p:cBhvr>
                                      <p:tavLst>
                                        <p:tav tm="0" fmla="#ppt_w*sin(2.5*pi*$)">
                                          <p:val>
                                            <p:fltVal val="0"/>
                                          </p:val>
                                        </p:tav>
                                        <p:tav tm="100000">
                                          <p:val>
                                            <p:fltVal val="1"/>
                                          </p:val>
                                        </p:tav>
                                      </p:tavLst>
                                    </p:anim>
                                    <p:anim calcmode="lin" valueType="num">
                                      <p:cBhvr>
                                        <p:cTn id="27"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fltVal val="0"/>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anim calcmode="lin" valueType="num">
                                      <p:cBhvr>
                                        <p:cTn id="34" dur="1000" fill="hold"/>
                                        <p:tgtEl>
                                          <p:spTgt spid="19"/>
                                        </p:tgtEl>
                                        <p:attrNameLst>
                                          <p:attrName>style.rotation</p:attrName>
                                        </p:attrNameLst>
                                      </p:cBhvr>
                                      <p:tavLst>
                                        <p:tav tm="0">
                                          <p:val>
                                            <p:fltVal val="90"/>
                                          </p:val>
                                        </p:tav>
                                        <p:tav tm="100000">
                                          <p:val>
                                            <p:fltVal val="0"/>
                                          </p:val>
                                        </p:tav>
                                      </p:tavLst>
                                    </p:anim>
                                    <p:animEffect transition="in" filter="fade">
                                      <p:cBhvr>
                                        <p:cTn id="35" dur="1000"/>
                                        <p:tgtEl>
                                          <p:spTgt spid="19"/>
                                        </p:tgtEl>
                                      </p:cBhvr>
                                    </p:animEffect>
                                  </p:childTnLst>
                                </p:cTn>
                              </p:par>
                              <p:par>
                                <p:cTn id="36" presetID="26"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80">
                                          <p:stCondLst>
                                            <p:cond delay="0"/>
                                          </p:stCondLst>
                                        </p:cTn>
                                        <p:tgtEl>
                                          <p:spTgt spid="20"/>
                                        </p:tgtEl>
                                      </p:cBhvr>
                                    </p:animEffect>
                                    <p:anim calcmode="lin" valueType="num">
                                      <p:cBhvr>
                                        <p:cTn id="3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4" dur="26">
                                          <p:stCondLst>
                                            <p:cond delay="650"/>
                                          </p:stCondLst>
                                        </p:cTn>
                                        <p:tgtEl>
                                          <p:spTgt spid="20"/>
                                        </p:tgtEl>
                                      </p:cBhvr>
                                      <p:to x="100000" y="60000"/>
                                    </p:animScale>
                                    <p:animScale>
                                      <p:cBhvr>
                                        <p:cTn id="45" dur="166" decel="50000">
                                          <p:stCondLst>
                                            <p:cond delay="676"/>
                                          </p:stCondLst>
                                        </p:cTn>
                                        <p:tgtEl>
                                          <p:spTgt spid="20"/>
                                        </p:tgtEl>
                                      </p:cBhvr>
                                      <p:to x="100000" y="100000"/>
                                    </p:animScale>
                                    <p:animScale>
                                      <p:cBhvr>
                                        <p:cTn id="46" dur="26">
                                          <p:stCondLst>
                                            <p:cond delay="1312"/>
                                          </p:stCondLst>
                                        </p:cTn>
                                        <p:tgtEl>
                                          <p:spTgt spid="20"/>
                                        </p:tgtEl>
                                      </p:cBhvr>
                                      <p:to x="100000" y="80000"/>
                                    </p:animScale>
                                    <p:animScale>
                                      <p:cBhvr>
                                        <p:cTn id="47" dur="166" decel="50000">
                                          <p:stCondLst>
                                            <p:cond delay="1338"/>
                                          </p:stCondLst>
                                        </p:cTn>
                                        <p:tgtEl>
                                          <p:spTgt spid="20"/>
                                        </p:tgtEl>
                                      </p:cBhvr>
                                      <p:to x="100000" y="100000"/>
                                    </p:animScale>
                                    <p:animScale>
                                      <p:cBhvr>
                                        <p:cTn id="48" dur="26">
                                          <p:stCondLst>
                                            <p:cond delay="1642"/>
                                          </p:stCondLst>
                                        </p:cTn>
                                        <p:tgtEl>
                                          <p:spTgt spid="20"/>
                                        </p:tgtEl>
                                      </p:cBhvr>
                                      <p:to x="100000" y="90000"/>
                                    </p:animScale>
                                    <p:animScale>
                                      <p:cBhvr>
                                        <p:cTn id="49" dur="166" decel="50000">
                                          <p:stCondLst>
                                            <p:cond delay="1668"/>
                                          </p:stCondLst>
                                        </p:cTn>
                                        <p:tgtEl>
                                          <p:spTgt spid="20"/>
                                        </p:tgtEl>
                                      </p:cBhvr>
                                      <p:to x="100000" y="100000"/>
                                    </p:animScale>
                                    <p:animScale>
                                      <p:cBhvr>
                                        <p:cTn id="50" dur="26">
                                          <p:stCondLst>
                                            <p:cond delay="1808"/>
                                          </p:stCondLst>
                                        </p:cTn>
                                        <p:tgtEl>
                                          <p:spTgt spid="20"/>
                                        </p:tgtEl>
                                      </p:cBhvr>
                                      <p:to x="100000" y="95000"/>
                                    </p:animScale>
                                    <p:animScale>
                                      <p:cBhvr>
                                        <p:cTn id="51" dur="166" decel="50000">
                                          <p:stCondLst>
                                            <p:cond delay="1834"/>
                                          </p:stCondLst>
                                        </p:cTn>
                                        <p:tgtEl>
                                          <p:spTgt spid="20"/>
                                        </p:tgtEl>
                                      </p:cBhvr>
                                      <p:to x="100000" y="100000"/>
                                    </p:animScale>
                                  </p:childTnLst>
                                </p:cTn>
                              </p:par>
                              <p:par>
                                <p:cTn id="52" presetID="45"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000"/>
                                        <p:tgtEl>
                                          <p:spTgt spid="21"/>
                                        </p:tgtEl>
                                      </p:cBhvr>
                                    </p:animEffect>
                                    <p:anim calcmode="lin" valueType="num">
                                      <p:cBhvr>
                                        <p:cTn id="55" dur="2000" fill="hold"/>
                                        <p:tgtEl>
                                          <p:spTgt spid="21"/>
                                        </p:tgtEl>
                                        <p:attrNameLst>
                                          <p:attrName>ppt_w</p:attrName>
                                        </p:attrNameLst>
                                      </p:cBhvr>
                                      <p:tavLst>
                                        <p:tav tm="0" fmla="#ppt_w*sin(2.5*pi*$)">
                                          <p:val>
                                            <p:fltVal val="0"/>
                                          </p:val>
                                        </p:tav>
                                        <p:tav tm="100000">
                                          <p:val>
                                            <p:fltVal val="1"/>
                                          </p:val>
                                        </p:tav>
                                      </p:tavLst>
                                    </p:anim>
                                    <p:anim calcmode="lin" valueType="num">
                                      <p:cBhvr>
                                        <p:cTn id="56"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par>
                                <p:cTn id="76" presetID="31" presetClass="entr"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p:cTn id="78" dur="1000" fill="hold"/>
                                        <p:tgtEl>
                                          <p:spTgt spid="4"/>
                                        </p:tgtEl>
                                        <p:attrNameLst>
                                          <p:attrName>ppt_w</p:attrName>
                                        </p:attrNameLst>
                                      </p:cBhvr>
                                      <p:tavLst>
                                        <p:tav tm="0">
                                          <p:val>
                                            <p:fltVal val="0"/>
                                          </p:val>
                                        </p:tav>
                                        <p:tav tm="100000">
                                          <p:val>
                                            <p:strVal val="#ppt_w"/>
                                          </p:val>
                                        </p:tav>
                                      </p:tavLst>
                                    </p:anim>
                                    <p:anim calcmode="lin" valueType="num">
                                      <p:cBhvr>
                                        <p:cTn id="79" dur="1000" fill="hold"/>
                                        <p:tgtEl>
                                          <p:spTgt spid="4"/>
                                        </p:tgtEl>
                                        <p:attrNameLst>
                                          <p:attrName>ppt_h</p:attrName>
                                        </p:attrNameLst>
                                      </p:cBhvr>
                                      <p:tavLst>
                                        <p:tav tm="0">
                                          <p:val>
                                            <p:fltVal val="0"/>
                                          </p:val>
                                        </p:tav>
                                        <p:tav tm="100000">
                                          <p:val>
                                            <p:strVal val="#ppt_h"/>
                                          </p:val>
                                        </p:tav>
                                      </p:tavLst>
                                    </p:anim>
                                    <p:anim calcmode="lin" valueType="num">
                                      <p:cBhvr>
                                        <p:cTn id="80" dur="1000" fill="hold"/>
                                        <p:tgtEl>
                                          <p:spTgt spid="4"/>
                                        </p:tgtEl>
                                        <p:attrNameLst>
                                          <p:attrName>style.rotation</p:attrName>
                                        </p:attrNameLst>
                                      </p:cBhvr>
                                      <p:tavLst>
                                        <p:tav tm="0">
                                          <p:val>
                                            <p:fltVal val="90"/>
                                          </p:val>
                                        </p:tav>
                                        <p:tav tm="100000">
                                          <p:val>
                                            <p:fltVal val="0"/>
                                          </p:val>
                                        </p:tav>
                                      </p:tavLst>
                                    </p:anim>
                                    <p:animEffect transition="in" filter="fade">
                                      <p:cBhvr>
                                        <p:cTn id="8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P spid="23" grpId="0" animBg="1"/>
      <p:bldP spid="24" grpId="0" animBg="1"/>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Custom 1">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364</TotalTime>
  <Words>5056</Words>
  <Application>Microsoft Office PowerPoint</Application>
  <PresentationFormat>On-screen Show (4:3)</PresentationFormat>
  <Paragraphs>129</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BlackTie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sazgar.com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Aria TM</dc:creator>
  <cp:lastModifiedBy>Aria TM</cp:lastModifiedBy>
  <cp:revision>38</cp:revision>
  <dcterms:created xsi:type="dcterms:W3CDTF">2015-12-03T13:40:11Z</dcterms:created>
  <dcterms:modified xsi:type="dcterms:W3CDTF">2015-12-14T15:48:06Z</dcterms:modified>
</cp:coreProperties>
</file>