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Lst>
  <p:sldIdLst>
    <p:sldId id="256" r:id="rId2"/>
    <p:sldId id="257" r:id="rId3"/>
    <p:sldId id="258" r:id="rId4"/>
    <p:sldId id="259" r:id="rId5"/>
    <p:sldId id="260" r:id="rId6"/>
    <p:sldId id="263" r:id="rId7"/>
    <p:sldId id="266" r:id="rId8"/>
    <p:sldId id="267" r:id="rId9"/>
    <p:sldId id="268" r:id="rId10"/>
    <p:sldId id="269" r:id="rId11"/>
    <p:sldId id="270" r:id="rId12"/>
    <p:sldId id="272"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73" r:id="rId27"/>
    <p:sldId id="287" r:id="rId28"/>
    <p:sldId id="288" r:id="rId29"/>
    <p:sldId id="289" r:id="rId30"/>
    <p:sldId id="290" r:id="rId31"/>
    <p:sldId id="291" r:id="rId32"/>
    <p:sldId id="292" r:id="rId33"/>
    <p:sldId id="293" r:id="rId34"/>
    <p:sldId id="294"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44" autoAdjust="0"/>
    <p:restoredTop sz="94660"/>
  </p:normalViewPr>
  <p:slideViewPr>
    <p:cSldViewPr snapToGrid="0">
      <p:cViewPr varScale="1">
        <p:scale>
          <a:sx n="72" d="100"/>
          <a:sy n="72" d="100"/>
        </p:scale>
        <p:origin x="-114" y="-43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E35E0BAE-B500-4B4A-9614-5680F236FC80}" type="datetimeFigureOut">
              <a:rPr lang="en-US" smtClean="0"/>
              <a:pPr/>
              <a:t>12/19/2015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28B993-B7E3-4476-A124-A5C0CBB3D06D}" type="slidenum">
              <a:rPr lang="en-US" smtClean="0"/>
              <a:pPr/>
              <a:t>‹#›</a:t>
            </a:fld>
            <a:endParaRPr lang="en-US"/>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64856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5E0BAE-B500-4B4A-9614-5680F236FC80}" type="datetimeFigureOut">
              <a:rPr lang="en-US" smtClean="0"/>
              <a:pPr/>
              <a:t>12/19/2015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28B993-B7E3-4476-A124-A5C0CBB3D06D}" type="slidenum">
              <a:rPr lang="en-US" smtClean="0"/>
              <a:pPr/>
              <a:t>‹#›</a:t>
            </a:fld>
            <a:endParaRPr lang="en-US"/>
          </a:p>
        </p:txBody>
      </p:sp>
    </p:spTree>
    <p:extLst>
      <p:ext uri="{BB962C8B-B14F-4D97-AF65-F5344CB8AC3E}">
        <p14:creationId xmlns:p14="http://schemas.microsoft.com/office/powerpoint/2010/main" xmlns="" val="3624273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5E0BAE-B500-4B4A-9614-5680F236FC80}" type="datetimeFigureOut">
              <a:rPr lang="en-US" smtClean="0"/>
              <a:pPr/>
              <a:t>12/19/2015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28B993-B7E3-4476-A124-A5C0CBB3D06D}" type="slidenum">
              <a:rPr lang="en-US" smtClean="0"/>
              <a:pPr/>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362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5E0BAE-B500-4B4A-9614-5680F236FC80}" type="datetimeFigureOut">
              <a:rPr lang="en-US" smtClean="0"/>
              <a:pPr/>
              <a:t>12/19/2015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28B993-B7E3-4476-A124-A5C0CBB3D06D}" type="slidenum">
              <a:rPr lang="en-US" smtClean="0"/>
              <a:pPr/>
              <a:t>‹#›</a:t>
            </a:fld>
            <a:endParaRPr lang="en-US"/>
          </a:p>
        </p:txBody>
      </p:sp>
    </p:spTree>
    <p:extLst>
      <p:ext uri="{BB962C8B-B14F-4D97-AF65-F5344CB8AC3E}">
        <p14:creationId xmlns:p14="http://schemas.microsoft.com/office/powerpoint/2010/main" xmlns="" val="975417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5E0BAE-B500-4B4A-9614-5680F236FC80}" type="datetimeFigureOut">
              <a:rPr lang="en-US" smtClean="0"/>
              <a:pPr/>
              <a:t>12/19/2015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28B993-B7E3-4476-A124-A5C0CBB3D06D}" type="slidenum">
              <a:rPr lang="en-US" smtClean="0"/>
              <a:pPr/>
              <a:t>‹#›</a:t>
            </a:fld>
            <a:endParaRPr 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120316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35E0BAE-B500-4B4A-9614-5680F236FC80}" type="datetimeFigureOut">
              <a:rPr lang="en-US" smtClean="0"/>
              <a:pPr/>
              <a:t>12/19/2015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28B993-B7E3-4476-A124-A5C0CBB3D06D}" type="slidenum">
              <a:rPr lang="en-US" smtClean="0"/>
              <a:pPr/>
              <a:t>‹#›</a:t>
            </a:fld>
            <a:endParaRPr lang="en-US"/>
          </a:p>
        </p:txBody>
      </p:sp>
    </p:spTree>
    <p:extLst>
      <p:ext uri="{BB962C8B-B14F-4D97-AF65-F5344CB8AC3E}">
        <p14:creationId xmlns:p14="http://schemas.microsoft.com/office/powerpoint/2010/main" xmlns="" val="2872610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35E0BAE-B500-4B4A-9614-5680F236FC80}" type="datetimeFigureOut">
              <a:rPr lang="en-US" smtClean="0"/>
              <a:pPr/>
              <a:t>12/19/2015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28B993-B7E3-4476-A124-A5C0CBB3D06D}" type="slidenum">
              <a:rPr lang="en-US" smtClean="0"/>
              <a:pPr/>
              <a:t>‹#›</a:t>
            </a:fld>
            <a:endParaRPr lang="en-US"/>
          </a:p>
        </p:txBody>
      </p:sp>
    </p:spTree>
    <p:extLst>
      <p:ext uri="{BB962C8B-B14F-4D97-AF65-F5344CB8AC3E}">
        <p14:creationId xmlns:p14="http://schemas.microsoft.com/office/powerpoint/2010/main" xmlns="" val="2905923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35E0BAE-B500-4B4A-9614-5680F236FC80}" type="datetimeFigureOut">
              <a:rPr lang="en-US" smtClean="0"/>
              <a:pPr/>
              <a:t>12/19/2015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28B993-B7E3-4476-A124-A5C0CBB3D06D}" type="slidenum">
              <a:rPr lang="en-US" smtClean="0"/>
              <a:pPr/>
              <a:t>‹#›</a:t>
            </a:fld>
            <a:endParaRPr lang="en-US"/>
          </a:p>
        </p:txBody>
      </p:sp>
    </p:spTree>
    <p:extLst>
      <p:ext uri="{BB962C8B-B14F-4D97-AF65-F5344CB8AC3E}">
        <p14:creationId xmlns:p14="http://schemas.microsoft.com/office/powerpoint/2010/main" xmlns="" val="1791403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5E0BAE-B500-4B4A-9614-5680F236FC80}" type="datetimeFigureOut">
              <a:rPr lang="en-US" smtClean="0"/>
              <a:pPr/>
              <a:t>12/19/2015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28B993-B7E3-4476-A124-A5C0CBB3D06D}" type="slidenum">
              <a:rPr lang="en-US" smtClean="0"/>
              <a:pPr/>
              <a:t>‹#›</a:t>
            </a:fld>
            <a:endParaRPr lang="en-US"/>
          </a:p>
        </p:txBody>
      </p:sp>
    </p:spTree>
    <p:extLst>
      <p:ext uri="{BB962C8B-B14F-4D97-AF65-F5344CB8AC3E}">
        <p14:creationId xmlns:p14="http://schemas.microsoft.com/office/powerpoint/2010/main" xmlns="" val="425094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5E0BAE-B500-4B4A-9614-5680F236FC80}" type="datetimeFigureOut">
              <a:rPr lang="en-US" smtClean="0"/>
              <a:pPr/>
              <a:t>12/19/2015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28B993-B7E3-4476-A124-A5C0CBB3D06D}" type="slidenum">
              <a:rPr lang="en-US" smtClean="0"/>
              <a:pPr/>
              <a:t>‹#›</a:t>
            </a:fld>
            <a:endParaRPr lang="en-US"/>
          </a:p>
        </p:txBody>
      </p:sp>
    </p:spTree>
    <p:extLst>
      <p:ext uri="{BB962C8B-B14F-4D97-AF65-F5344CB8AC3E}">
        <p14:creationId xmlns:p14="http://schemas.microsoft.com/office/powerpoint/2010/main" xmlns="" val="1377196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5E0BAE-B500-4B4A-9614-5680F236FC80}" type="datetimeFigureOut">
              <a:rPr lang="en-US" smtClean="0"/>
              <a:pPr/>
              <a:t>12/19/2015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28B993-B7E3-4476-A124-A5C0CBB3D06D}" type="slidenum">
              <a:rPr lang="en-US" smtClean="0"/>
              <a:pPr/>
              <a:t>‹#›</a:t>
            </a:fld>
            <a:endParaRPr lang="en-US"/>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24352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E35E0BAE-B500-4B4A-9614-5680F236FC80}" type="datetimeFigureOut">
              <a:rPr lang="en-US" smtClean="0"/>
              <a:pPr/>
              <a:t>12/19/2015</a:t>
            </a:fld>
            <a:endParaRPr lang="en-US"/>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2D28B993-B7E3-4476-A124-A5C0CBB3D06D}" type="slidenum">
              <a:rPr lang="en-US" smtClean="0"/>
              <a:pPr/>
              <a:t>‹#›</a:t>
            </a:fld>
            <a:endParaRPr lang="en-US"/>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957973144"/>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
            <a:ext cx="12192000" cy="6858001"/>
          </a:xfrm>
          <a:prstGeom prst="rect">
            <a:avLst/>
          </a:prstGeom>
        </p:spPr>
      </p:pic>
      <p:sp>
        <p:nvSpPr>
          <p:cNvPr id="2" name="Title 1"/>
          <p:cNvSpPr>
            <a:spLocks noGrp="1"/>
          </p:cNvSpPr>
          <p:nvPr>
            <p:ph type="ctrTitle"/>
          </p:nvPr>
        </p:nvSpPr>
        <p:spPr>
          <a:xfrm>
            <a:off x="1989787" y="2281333"/>
            <a:ext cx="7772400" cy="1463040"/>
          </a:xfrm>
        </p:spPr>
        <p:txBody>
          <a:bodyPr>
            <a:prstTxWarp prst="textDeflateBottom">
              <a:avLst/>
            </a:prstTxWarp>
          </a:bodyPr>
          <a:lstStyle/>
          <a:p>
            <a:pPr algn="ctr"/>
            <a:r>
              <a:rPr lang="en-US" b="1" cap="none" spc="0" dirty="0" err="1"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بسم</a:t>
            </a:r>
            <a:r>
              <a:rPr lang="en-US" b="1" cap="none" spc="0"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 </a:t>
            </a:r>
            <a:r>
              <a:rPr lang="en-US" b="1" cap="none" spc="0" dirty="0" err="1"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الله</a:t>
            </a:r>
            <a:r>
              <a:rPr lang="en-US" b="1" cap="none" spc="0"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 </a:t>
            </a:r>
            <a:r>
              <a:rPr lang="en-US" b="1" cap="none" spc="0" dirty="0" err="1"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الرحمن</a:t>
            </a:r>
            <a:r>
              <a:rPr lang="en-US" b="1" cap="none" spc="0"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 </a:t>
            </a:r>
            <a:r>
              <a:rPr lang="en-US" b="1" cap="none" spc="0" dirty="0" err="1"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الرحیم</a:t>
            </a:r>
            <a:endParaRPr lang="en-US"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3399640021"/>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allpaper (43).jpg"/>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1024128" y="585216"/>
            <a:ext cx="9720072" cy="5935900"/>
          </a:xfrm>
        </p:spPr>
        <p:txBody>
          <a:bodyPr>
            <a:normAutofit/>
          </a:bodyPr>
          <a:lstStyle/>
          <a:p>
            <a:pPr algn="r" rtl="1"/>
            <a:r>
              <a:rPr lang="fa-IR" sz="2600" b="1" dirty="0">
                <a:cs typeface="B Kamran" pitchFamily="2" charset="-78"/>
              </a:rPr>
              <a:t>حسابدار و حسابرسی که با این آموزه ها آشنا و به آنها معتقد باشد به همین راحتی ها نمی شود مقاومتش را شکست . </a:t>
            </a:r>
            <a:r>
              <a:rPr lang="en-US" sz="2600" b="1" dirty="0">
                <a:cs typeface="B Kamran" pitchFamily="2" charset="-78"/>
              </a:rPr>
              <a:t/>
            </a:r>
            <a:br>
              <a:rPr lang="en-US" sz="2600" b="1" dirty="0">
                <a:cs typeface="B Kamran" pitchFamily="2" charset="-78"/>
              </a:rPr>
            </a:br>
            <a:r>
              <a:rPr lang="fa-IR" sz="2600" b="1" dirty="0">
                <a:cs typeface="B Kamran" pitchFamily="2" charset="-78"/>
              </a:rPr>
              <a:t>به نظر شما چرا افرادی که قیمت سهامی را </a:t>
            </a:r>
            <a:r>
              <a:rPr lang="fa-IR" sz="2600" b="1" dirty="0" smtClean="0">
                <a:cs typeface="B Kamran" pitchFamily="2" charset="-78"/>
              </a:rPr>
              <a:t>بصورت</a:t>
            </a:r>
            <a:r>
              <a:rPr lang="en-US" sz="2600" b="1" dirty="0" smtClean="0">
                <a:cs typeface="B Kamran" pitchFamily="2" charset="-78"/>
              </a:rPr>
              <a:t> </a:t>
            </a:r>
            <a:r>
              <a:rPr lang="fa-IR" sz="2600" b="1" dirty="0" smtClean="0">
                <a:cs typeface="B Kamran" pitchFamily="2" charset="-78"/>
              </a:rPr>
              <a:t>مصنوعی </a:t>
            </a:r>
            <a:r>
              <a:rPr lang="fa-IR" sz="2600" b="1" dirty="0">
                <a:cs typeface="B Kamran" pitchFamily="2" charset="-78"/>
              </a:rPr>
              <a:t>و با لطایف الحیلی مثل دستکاری در </a:t>
            </a:r>
            <a:r>
              <a:rPr lang="fa-IR" sz="2600" b="1" dirty="0" smtClean="0">
                <a:cs typeface="B Kamran" pitchFamily="2" charset="-78"/>
              </a:rPr>
              <a:t>ارقام</a:t>
            </a:r>
            <a:r>
              <a:rPr lang="en-US" sz="2600" b="1" dirty="0" smtClean="0">
                <a:cs typeface="B Kamran" pitchFamily="2" charset="-78"/>
              </a:rPr>
              <a:t> </a:t>
            </a:r>
            <a:r>
              <a:rPr lang="fa-IR" sz="2600" b="1" dirty="0" smtClean="0">
                <a:cs typeface="B Kamran" pitchFamily="2" charset="-78"/>
              </a:rPr>
              <a:t>صورتهای </a:t>
            </a:r>
            <a:r>
              <a:rPr lang="fa-IR" sz="2600" b="1" dirty="0">
                <a:cs typeface="B Kamran" pitchFamily="2" charset="-78"/>
              </a:rPr>
              <a:t>مالی ، گزارشگری مالی نادرست ، شایعه پراکنی و غیره بالا می برند و با ضرر زدن به دیگران و یا دولت ، به سودهای نامتعارفی دست می یابند هیچ احساس گناهی نمی کنند .همین است در مورد بازدهی های نامتعارفی که افراد با جو سازی در بازار قراردادهای آتی و به زیان دیگران </a:t>
            </a:r>
            <a:r>
              <a:rPr lang="fa-IR" sz="2600" b="1" dirty="0" smtClean="0">
                <a:cs typeface="B Kamran" pitchFamily="2" charset="-78"/>
              </a:rPr>
              <a:t>بد</a:t>
            </a:r>
            <a:r>
              <a:rPr lang="en-US" sz="2600" b="1" dirty="0" err="1" smtClean="0">
                <a:cs typeface="B Kamran" pitchFamily="2" charset="-78"/>
              </a:rPr>
              <a:t>ست</a:t>
            </a:r>
            <a:r>
              <a:rPr lang="en-US" sz="2600" b="1" dirty="0">
                <a:cs typeface="B Kamran" pitchFamily="2" charset="-78"/>
              </a:rPr>
              <a:t> </a:t>
            </a:r>
            <a:r>
              <a:rPr lang="fa-IR" sz="2600" b="1" dirty="0" smtClean="0">
                <a:cs typeface="B Kamran" pitchFamily="2" charset="-78"/>
              </a:rPr>
              <a:t>می </a:t>
            </a:r>
            <a:r>
              <a:rPr lang="fa-IR" sz="2600" b="1" dirty="0">
                <a:cs typeface="B Kamran" pitchFamily="2" charset="-78"/>
              </a:rPr>
              <a:t>آورند .</a:t>
            </a:r>
            <a:r>
              <a:rPr lang="en-US" sz="2600" b="1" dirty="0">
                <a:cs typeface="B Kamran" pitchFamily="2" charset="-78"/>
              </a:rPr>
              <a:t/>
            </a:r>
            <a:br>
              <a:rPr lang="en-US" sz="2600" b="1" dirty="0">
                <a:cs typeface="B Kamran" pitchFamily="2" charset="-78"/>
              </a:rPr>
            </a:br>
            <a:endParaRPr lang="en-US" sz="2600" b="1" dirty="0">
              <a:cs typeface="B Kamran" pitchFamily="2" charset="-78"/>
            </a:endParaRPr>
          </a:p>
        </p:txBody>
      </p:sp>
    </p:spTree>
    <p:extLst>
      <p:ext uri="{BB962C8B-B14F-4D97-AF65-F5344CB8AC3E}">
        <p14:creationId xmlns:p14="http://schemas.microsoft.com/office/powerpoint/2010/main" xmlns="" val="1212092429"/>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llpaper (43).jpg"/>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1024128" y="585216"/>
            <a:ext cx="9720072" cy="642005"/>
          </a:xfrm>
        </p:spPr>
        <p:txBody>
          <a:bodyPr>
            <a:normAutofit fontScale="90000"/>
          </a:bodyPr>
          <a:lstStyle/>
          <a:p>
            <a:pPr algn="r" rtl="1"/>
            <a:r>
              <a:rPr lang="fa-IR" dirty="0"/>
              <a:t> </a:t>
            </a:r>
            <a:r>
              <a:rPr lang="en-US" dirty="0"/>
              <a:t/>
            </a:r>
            <a:br>
              <a:rPr lang="en-US" dirty="0"/>
            </a:br>
            <a:r>
              <a:rPr lang="fa-IR" sz="53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rPr>
              <a:t>عنصر قانوني ارتشاء:</a:t>
            </a:r>
            <a:r>
              <a:rPr lang="en-US"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r>
            <a:br>
              <a:rPr lang="en-US"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br>
            <a:endParaRPr lang="en-US" dirty="0"/>
          </a:p>
        </p:txBody>
      </p:sp>
      <p:sp>
        <p:nvSpPr>
          <p:cNvPr id="3" name="Content Placeholder 2"/>
          <p:cNvSpPr>
            <a:spLocks noGrp="1"/>
          </p:cNvSpPr>
          <p:nvPr>
            <p:ph idx="1"/>
          </p:nvPr>
        </p:nvSpPr>
        <p:spPr>
          <a:xfrm>
            <a:off x="1024128" y="1227221"/>
            <a:ext cx="9720071" cy="5082139"/>
          </a:xfrm>
        </p:spPr>
        <p:txBody>
          <a:bodyPr/>
          <a:lstStyle/>
          <a:p>
            <a:pPr marL="0" indent="0" algn="just" rtl="1">
              <a:buNone/>
            </a:pPr>
            <a:endParaRPr lang="en-US" dirty="0" smtClean="0"/>
          </a:p>
          <a:p>
            <a:pPr marL="0" indent="0" algn="r" rtl="1">
              <a:buNone/>
            </a:pPr>
            <a:r>
              <a:rPr lang="ar-SA" sz="2600" b="1" dirty="0" smtClean="0">
                <a:cs typeface="B Kamran" pitchFamily="2" charset="-78"/>
              </a:rPr>
              <a:t>ارتكاب رشوه </a:t>
            </a:r>
            <a:r>
              <a:rPr lang="ar-SA" sz="2600" b="1" dirty="0">
                <a:cs typeface="B Kamran" pitchFamily="2" charset="-78"/>
              </a:rPr>
              <a:t>و اخاذي در قوانين ايران جرم شناخته شده ومستوجب مجازات است. </a:t>
            </a:r>
            <a:r>
              <a:rPr lang="fa-IR" sz="2600" b="1" dirty="0" smtClean="0">
                <a:cs typeface="B Kamran" pitchFamily="2" charset="-78"/>
              </a:rPr>
              <a:t>جرم </a:t>
            </a:r>
            <a:r>
              <a:rPr lang="fa-IR" sz="2600" b="1" dirty="0">
                <a:cs typeface="B Kamran" pitchFamily="2" charset="-78"/>
              </a:rPr>
              <a:t>ارتشا ( دريافت رشوه ) از جرايمي است كه جنبه عمومي دارد و غيرقابل گذشت مي‌باشد وهمين نكته اهميت آن را از ديدگاه قوانين ايران نشان مي دهد.  در گذشته احكام ناظر به دو جرم رشاء (دادن رشوه) و ارتشاء در مواد 139 تا 147 قانون مجازات عمومي و ماده واحده مصوب سال 1308 پيش بيني شده بود.در سال 1362 اين قانون مجلس شوراي اسلامي در كميسيون قضايي آن مورد تجديد نظر قرار گرفت. قانون مصوب سال 1362 نيز با تصويب قانون ديگري در ديماه 1367 با تجديد نظر مواجه و مجازات ها شديدتر گرديد. شمول قانون نيز از كارمندان دولتي و قضايي و شهرداري ها و </a:t>
            </a:r>
            <a:r>
              <a:rPr lang="en-US" sz="2600" b="1" dirty="0">
                <a:cs typeface="B Kamran" pitchFamily="2" charset="-78"/>
              </a:rPr>
              <a:t>…</a:t>
            </a:r>
            <a:r>
              <a:rPr lang="fa-IR" sz="2600" b="1" dirty="0">
                <a:cs typeface="B Kamran" pitchFamily="2" charset="-78"/>
              </a:rPr>
              <a:t> فراتر رفت  و نيروهاي نظامي و غيره را نيز در بر گرفت. به اين ترتيب علاوه بر تشديد مجازات جرمهاي رشاء و ارتشاء قلمرو شمول قانون مشترك نيز گستره بيشتري يافت</a:t>
            </a:r>
            <a:r>
              <a:rPr lang="fa-IR" sz="2600" b="1" dirty="0" smtClean="0">
                <a:cs typeface="B Kamran" pitchFamily="2" charset="-78"/>
              </a:rPr>
              <a:t>.</a:t>
            </a:r>
            <a:endParaRPr lang="en-US" sz="2600" b="1" dirty="0" smtClean="0">
              <a:cs typeface="B Kamran" pitchFamily="2" charset="-78"/>
            </a:endParaRPr>
          </a:p>
          <a:p>
            <a:pPr marL="0" indent="0" algn="r" rtl="1">
              <a:buNone/>
            </a:pPr>
            <a:r>
              <a:rPr lang="ar-SA" sz="2600" b="1" dirty="0">
                <a:cs typeface="B Kamran" pitchFamily="2" charset="-78"/>
              </a:rPr>
              <a:t>در خرداد ماه 1375 نيز در ضمن قانون مجازات اسلامي (تعزيرات و مجازات ها</a:t>
            </a:r>
            <a:r>
              <a:rPr lang="fa-IR" sz="2600" b="1" dirty="0">
                <a:cs typeface="B Kamran" pitchFamily="2" charset="-78"/>
              </a:rPr>
              <a:t>ي </a:t>
            </a:r>
            <a:r>
              <a:rPr lang="ar-SA" sz="2600" b="1" dirty="0">
                <a:cs typeface="B Kamran" pitchFamily="2" charset="-78"/>
              </a:rPr>
              <a:t> بازدارنده) طي مواد 588 تا 594 بحث از جرايم رشاء و ارتشاء </a:t>
            </a:r>
            <a:r>
              <a:rPr lang="fa-IR" sz="2600" b="1" dirty="0">
                <a:cs typeface="B Kamran" pitchFamily="2" charset="-78"/>
              </a:rPr>
              <a:t>به ميان آمده است.</a:t>
            </a:r>
            <a:endParaRPr lang="en-US" sz="2600" b="1" dirty="0">
              <a:cs typeface="B Kamran" pitchFamily="2" charset="-78"/>
            </a:endParaRPr>
          </a:p>
          <a:p>
            <a:pPr marL="0" indent="0" algn="just" rtl="1">
              <a:buNone/>
            </a:pPr>
            <a:endParaRPr lang="en-US" dirty="0"/>
          </a:p>
        </p:txBody>
      </p:sp>
    </p:spTree>
    <p:extLst>
      <p:ext uri="{BB962C8B-B14F-4D97-AF65-F5344CB8AC3E}">
        <p14:creationId xmlns:p14="http://schemas.microsoft.com/office/powerpoint/2010/main" xmlns="" val="4113582157"/>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80">
                                          <p:stCondLst>
                                            <p:cond delay="0"/>
                                          </p:stCondLst>
                                        </p:cTn>
                                        <p:tgtEl>
                                          <p:spTgt spid="3">
                                            <p:txEl>
                                              <p:pRg st="1" end="1"/>
                                            </p:txEl>
                                          </p:spTgt>
                                        </p:tgtEl>
                                      </p:cBhvr>
                                    </p:animEffect>
                                    <p:anim calcmode="lin" valueType="num">
                                      <p:cBhvr>
                                        <p:cTn id="20"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xEl>
                                              <p:pRg st="1" end="1"/>
                                            </p:txEl>
                                          </p:spTgt>
                                        </p:tgtEl>
                                      </p:cBhvr>
                                      <p:to x="100000" y="60000"/>
                                    </p:animScale>
                                    <p:animScale>
                                      <p:cBhvr>
                                        <p:cTn id="26" dur="166" decel="50000">
                                          <p:stCondLst>
                                            <p:cond delay="676"/>
                                          </p:stCondLst>
                                        </p:cTn>
                                        <p:tgtEl>
                                          <p:spTgt spid="3">
                                            <p:txEl>
                                              <p:pRg st="1" end="1"/>
                                            </p:txEl>
                                          </p:spTgt>
                                        </p:tgtEl>
                                      </p:cBhvr>
                                      <p:to x="100000" y="100000"/>
                                    </p:animScale>
                                    <p:animScale>
                                      <p:cBhvr>
                                        <p:cTn id="27" dur="26">
                                          <p:stCondLst>
                                            <p:cond delay="1312"/>
                                          </p:stCondLst>
                                        </p:cTn>
                                        <p:tgtEl>
                                          <p:spTgt spid="3">
                                            <p:txEl>
                                              <p:pRg st="1" end="1"/>
                                            </p:txEl>
                                          </p:spTgt>
                                        </p:tgtEl>
                                      </p:cBhvr>
                                      <p:to x="100000" y="80000"/>
                                    </p:animScale>
                                    <p:animScale>
                                      <p:cBhvr>
                                        <p:cTn id="28" dur="166" decel="50000">
                                          <p:stCondLst>
                                            <p:cond delay="1338"/>
                                          </p:stCondLst>
                                        </p:cTn>
                                        <p:tgtEl>
                                          <p:spTgt spid="3">
                                            <p:txEl>
                                              <p:pRg st="1" end="1"/>
                                            </p:txEl>
                                          </p:spTgt>
                                        </p:tgtEl>
                                      </p:cBhvr>
                                      <p:to x="100000" y="100000"/>
                                    </p:animScale>
                                    <p:animScale>
                                      <p:cBhvr>
                                        <p:cTn id="29" dur="26">
                                          <p:stCondLst>
                                            <p:cond delay="1642"/>
                                          </p:stCondLst>
                                        </p:cTn>
                                        <p:tgtEl>
                                          <p:spTgt spid="3">
                                            <p:txEl>
                                              <p:pRg st="1" end="1"/>
                                            </p:txEl>
                                          </p:spTgt>
                                        </p:tgtEl>
                                      </p:cBhvr>
                                      <p:to x="100000" y="90000"/>
                                    </p:animScale>
                                    <p:animScale>
                                      <p:cBhvr>
                                        <p:cTn id="30" dur="166" decel="50000">
                                          <p:stCondLst>
                                            <p:cond delay="1668"/>
                                          </p:stCondLst>
                                        </p:cTn>
                                        <p:tgtEl>
                                          <p:spTgt spid="3">
                                            <p:txEl>
                                              <p:pRg st="1" end="1"/>
                                            </p:txEl>
                                          </p:spTgt>
                                        </p:tgtEl>
                                      </p:cBhvr>
                                      <p:to x="100000" y="100000"/>
                                    </p:animScale>
                                    <p:animScale>
                                      <p:cBhvr>
                                        <p:cTn id="31" dur="26">
                                          <p:stCondLst>
                                            <p:cond delay="1808"/>
                                          </p:stCondLst>
                                        </p:cTn>
                                        <p:tgtEl>
                                          <p:spTgt spid="3">
                                            <p:txEl>
                                              <p:pRg st="1" end="1"/>
                                            </p:txEl>
                                          </p:spTgt>
                                        </p:tgtEl>
                                      </p:cBhvr>
                                      <p:to x="100000" y="95000"/>
                                    </p:animScale>
                                    <p:animScale>
                                      <p:cBhvr>
                                        <p:cTn id="32" dur="166" decel="50000">
                                          <p:stCondLst>
                                            <p:cond delay="1834"/>
                                          </p:stCondLst>
                                        </p:cTn>
                                        <p:tgtEl>
                                          <p:spTgt spid="3">
                                            <p:txEl>
                                              <p:pRg st="1" end="1"/>
                                            </p:txEl>
                                          </p:spTgt>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wipe(down)">
                                      <p:cBhvr>
                                        <p:cTn id="37" dur="580">
                                          <p:stCondLst>
                                            <p:cond delay="0"/>
                                          </p:stCondLst>
                                        </p:cTn>
                                        <p:tgtEl>
                                          <p:spTgt spid="3">
                                            <p:txEl>
                                              <p:pRg st="2" end="2"/>
                                            </p:txEl>
                                          </p:spTgt>
                                        </p:tgtEl>
                                      </p:cBhvr>
                                    </p:animEffect>
                                    <p:anim calcmode="lin" valueType="num">
                                      <p:cBhvr>
                                        <p:cTn id="3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3" dur="26">
                                          <p:stCondLst>
                                            <p:cond delay="650"/>
                                          </p:stCondLst>
                                        </p:cTn>
                                        <p:tgtEl>
                                          <p:spTgt spid="3">
                                            <p:txEl>
                                              <p:pRg st="2" end="2"/>
                                            </p:txEl>
                                          </p:spTgt>
                                        </p:tgtEl>
                                      </p:cBhvr>
                                      <p:to x="100000" y="60000"/>
                                    </p:animScale>
                                    <p:animScale>
                                      <p:cBhvr>
                                        <p:cTn id="44" dur="166" decel="50000">
                                          <p:stCondLst>
                                            <p:cond delay="676"/>
                                          </p:stCondLst>
                                        </p:cTn>
                                        <p:tgtEl>
                                          <p:spTgt spid="3">
                                            <p:txEl>
                                              <p:pRg st="2" end="2"/>
                                            </p:txEl>
                                          </p:spTgt>
                                        </p:tgtEl>
                                      </p:cBhvr>
                                      <p:to x="100000" y="100000"/>
                                    </p:animScale>
                                    <p:animScale>
                                      <p:cBhvr>
                                        <p:cTn id="45" dur="26">
                                          <p:stCondLst>
                                            <p:cond delay="1312"/>
                                          </p:stCondLst>
                                        </p:cTn>
                                        <p:tgtEl>
                                          <p:spTgt spid="3">
                                            <p:txEl>
                                              <p:pRg st="2" end="2"/>
                                            </p:txEl>
                                          </p:spTgt>
                                        </p:tgtEl>
                                      </p:cBhvr>
                                      <p:to x="100000" y="80000"/>
                                    </p:animScale>
                                    <p:animScale>
                                      <p:cBhvr>
                                        <p:cTn id="46" dur="166" decel="50000">
                                          <p:stCondLst>
                                            <p:cond delay="1338"/>
                                          </p:stCondLst>
                                        </p:cTn>
                                        <p:tgtEl>
                                          <p:spTgt spid="3">
                                            <p:txEl>
                                              <p:pRg st="2" end="2"/>
                                            </p:txEl>
                                          </p:spTgt>
                                        </p:tgtEl>
                                      </p:cBhvr>
                                      <p:to x="100000" y="100000"/>
                                    </p:animScale>
                                    <p:animScale>
                                      <p:cBhvr>
                                        <p:cTn id="47" dur="26">
                                          <p:stCondLst>
                                            <p:cond delay="1642"/>
                                          </p:stCondLst>
                                        </p:cTn>
                                        <p:tgtEl>
                                          <p:spTgt spid="3">
                                            <p:txEl>
                                              <p:pRg st="2" end="2"/>
                                            </p:txEl>
                                          </p:spTgt>
                                        </p:tgtEl>
                                      </p:cBhvr>
                                      <p:to x="100000" y="90000"/>
                                    </p:animScale>
                                    <p:animScale>
                                      <p:cBhvr>
                                        <p:cTn id="48" dur="166" decel="50000">
                                          <p:stCondLst>
                                            <p:cond delay="1668"/>
                                          </p:stCondLst>
                                        </p:cTn>
                                        <p:tgtEl>
                                          <p:spTgt spid="3">
                                            <p:txEl>
                                              <p:pRg st="2" end="2"/>
                                            </p:txEl>
                                          </p:spTgt>
                                        </p:tgtEl>
                                      </p:cBhvr>
                                      <p:to x="100000" y="100000"/>
                                    </p:animScale>
                                    <p:animScale>
                                      <p:cBhvr>
                                        <p:cTn id="49" dur="26">
                                          <p:stCondLst>
                                            <p:cond delay="1808"/>
                                          </p:stCondLst>
                                        </p:cTn>
                                        <p:tgtEl>
                                          <p:spTgt spid="3">
                                            <p:txEl>
                                              <p:pRg st="2" end="2"/>
                                            </p:txEl>
                                          </p:spTgt>
                                        </p:tgtEl>
                                      </p:cBhvr>
                                      <p:to x="100000" y="95000"/>
                                    </p:animScale>
                                    <p:animScale>
                                      <p:cBhvr>
                                        <p:cTn id="50"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llpaper (43).jpg"/>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1024128" y="353396"/>
            <a:ext cx="9720072" cy="612519"/>
          </a:xfrm>
        </p:spPr>
        <p:txBody>
          <a:bodyPr>
            <a:noAutofit/>
          </a:bodyPr>
          <a:lstStyle/>
          <a:p>
            <a:pPr algn="r"/>
            <a:r>
              <a:rPr lang="en-US" sz="48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rPr>
              <a:t>ع</a:t>
            </a:r>
            <a:r>
              <a:rPr lang="fa-IR" sz="48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rPr>
              <a:t>نصر </a:t>
            </a:r>
            <a:r>
              <a:rPr lang="fa-IR" sz="48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rPr>
              <a:t>معنوي جرم رشا و ارتشا :</a:t>
            </a:r>
            <a:endParaRPr lang="en-US" sz="48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endParaRPr>
          </a:p>
        </p:txBody>
      </p:sp>
      <p:sp>
        <p:nvSpPr>
          <p:cNvPr id="3" name="Content Placeholder 2"/>
          <p:cNvSpPr>
            <a:spLocks noGrp="1"/>
          </p:cNvSpPr>
          <p:nvPr>
            <p:ph idx="1"/>
          </p:nvPr>
        </p:nvSpPr>
        <p:spPr>
          <a:xfrm>
            <a:off x="1024128" y="1197735"/>
            <a:ext cx="9720071" cy="5111625"/>
          </a:xfrm>
        </p:spPr>
        <p:txBody>
          <a:bodyPr/>
          <a:lstStyle/>
          <a:p>
            <a:pPr algn="r" rtl="1"/>
            <a:endParaRPr lang="en-US" sz="2600" b="1" dirty="0" smtClean="0">
              <a:cs typeface="B Kamran" pitchFamily="2" charset="-78"/>
            </a:endParaRPr>
          </a:p>
          <a:p>
            <a:pPr algn="r" rtl="1">
              <a:buNone/>
            </a:pPr>
            <a:r>
              <a:rPr lang="fa-IR" sz="2600" b="1" dirty="0" smtClean="0">
                <a:cs typeface="B Kamran" pitchFamily="2" charset="-78"/>
              </a:rPr>
              <a:t>نظر </a:t>
            </a:r>
            <a:r>
              <a:rPr lang="fa-IR" sz="2600" b="1" dirty="0">
                <a:cs typeface="B Kamran" pitchFamily="2" charset="-78"/>
              </a:rPr>
              <a:t>به اينكه رشاء و ارتشا از جرايم عمدي هستند ، ركن معنوي يا رواني جرم بستگي به نيت و قصد و ارادة شخصي مرتكب دارد . تحقق ارتشا موكول به اين امر است كه كارمند دولت آگاهانه و با قصد سوء استفاده از موقعيت و عنوان دولتي و يا در جهت انجام وظيفه يا عدم انجام وظيفه وجهي را از راشي دريافت كند . به محض دريافت وجه ، ارتشا محقق است . </a:t>
            </a:r>
            <a:endParaRPr lang="en-US" sz="2600" b="1" dirty="0">
              <a:cs typeface="B Kamran" pitchFamily="2" charset="-78"/>
            </a:endParaRPr>
          </a:p>
          <a:p>
            <a:pPr algn="r" rtl="1"/>
            <a:r>
              <a:rPr lang="fa-IR" sz="2600" b="1" dirty="0">
                <a:cs typeface="B Kamran" pitchFamily="2" charset="-78"/>
              </a:rPr>
              <a:t>نقطه مقابل اين موضوع كه مثبت وجود اراده آگاهانه است ، نفي قصد و نيت و عدم آگاهي كارمند در خصوص موضوع جرم است بعنوان مثال اگر كارمندي از كسي وجهي را تحت عنوان عاريه يا هبه و يا قرض يا امانت قبول كند و بعداً معلوم شود كه شخص دهنده وجه يا مال ، آن را بابت كاري كه نزد او داشته به او داده است ، چنانچه گيرنده وجه يا مال برخوردش با موضوع منطبق با موازين قانوني مبتني بر شرح وظايفش بوده باشد ، به لحاظ فقدان عنصر آگاهي از موضوع ، از مصاديق ارتشا تلقي نمي‌شود. </a:t>
            </a:r>
            <a:endParaRPr lang="en-US" sz="2600" b="1" dirty="0">
              <a:cs typeface="B Kamran" pitchFamily="2" charset="-78"/>
            </a:endParaRPr>
          </a:p>
          <a:p>
            <a:endParaRPr lang="en-US" dirty="0"/>
          </a:p>
        </p:txBody>
      </p:sp>
    </p:spTree>
    <p:extLst>
      <p:ext uri="{BB962C8B-B14F-4D97-AF65-F5344CB8AC3E}">
        <p14:creationId xmlns:p14="http://schemas.microsoft.com/office/powerpoint/2010/main" xmlns="" val="1391946442"/>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80">
                                          <p:stCondLst>
                                            <p:cond delay="0"/>
                                          </p:stCondLst>
                                        </p:cTn>
                                        <p:tgtEl>
                                          <p:spTgt spid="3">
                                            <p:txEl>
                                              <p:pRg st="1" end="1"/>
                                            </p:txEl>
                                          </p:spTgt>
                                        </p:tgtEl>
                                      </p:cBhvr>
                                    </p:animEffect>
                                    <p:anim calcmode="lin" valueType="num">
                                      <p:cBhvr>
                                        <p:cTn id="20"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xEl>
                                              <p:pRg st="1" end="1"/>
                                            </p:txEl>
                                          </p:spTgt>
                                        </p:tgtEl>
                                      </p:cBhvr>
                                      <p:to x="100000" y="60000"/>
                                    </p:animScale>
                                    <p:animScale>
                                      <p:cBhvr>
                                        <p:cTn id="26" dur="166" decel="50000">
                                          <p:stCondLst>
                                            <p:cond delay="676"/>
                                          </p:stCondLst>
                                        </p:cTn>
                                        <p:tgtEl>
                                          <p:spTgt spid="3">
                                            <p:txEl>
                                              <p:pRg st="1" end="1"/>
                                            </p:txEl>
                                          </p:spTgt>
                                        </p:tgtEl>
                                      </p:cBhvr>
                                      <p:to x="100000" y="100000"/>
                                    </p:animScale>
                                    <p:animScale>
                                      <p:cBhvr>
                                        <p:cTn id="27" dur="26">
                                          <p:stCondLst>
                                            <p:cond delay="1312"/>
                                          </p:stCondLst>
                                        </p:cTn>
                                        <p:tgtEl>
                                          <p:spTgt spid="3">
                                            <p:txEl>
                                              <p:pRg st="1" end="1"/>
                                            </p:txEl>
                                          </p:spTgt>
                                        </p:tgtEl>
                                      </p:cBhvr>
                                      <p:to x="100000" y="80000"/>
                                    </p:animScale>
                                    <p:animScale>
                                      <p:cBhvr>
                                        <p:cTn id="28" dur="166" decel="50000">
                                          <p:stCondLst>
                                            <p:cond delay="1338"/>
                                          </p:stCondLst>
                                        </p:cTn>
                                        <p:tgtEl>
                                          <p:spTgt spid="3">
                                            <p:txEl>
                                              <p:pRg st="1" end="1"/>
                                            </p:txEl>
                                          </p:spTgt>
                                        </p:tgtEl>
                                      </p:cBhvr>
                                      <p:to x="100000" y="100000"/>
                                    </p:animScale>
                                    <p:animScale>
                                      <p:cBhvr>
                                        <p:cTn id="29" dur="26">
                                          <p:stCondLst>
                                            <p:cond delay="1642"/>
                                          </p:stCondLst>
                                        </p:cTn>
                                        <p:tgtEl>
                                          <p:spTgt spid="3">
                                            <p:txEl>
                                              <p:pRg st="1" end="1"/>
                                            </p:txEl>
                                          </p:spTgt>
                                        </p:tgtEl>
                                      </p:cBhvr>
                                      <p:to x="100000" y="90000"/>
                                    </p:animScale>
                                    <p:animScale>
                                      <p:cBhvr>
                                        <p:cTn id="30" dur="166" decel="50000">
                                          <p:stCondLst>
                                            <p:cond delay="1668"/>
                                          </p:stCondLst>
                                        </p:cTn>
                                        <p:tgtEl>
                                          <p:spTgt spid="3">
                                            <p:txEl>
                                              <p:pRg st="1" end="1"/>
                                            </p:txEl>
                                          </p:spTgt>
                                        </p:tgtEl>
                                      </p:cBhvr>
                                      <p:to x="100000" y="100000"/>
                                    </p:animScale>
                                    <p:animScale>
                                      <p:cBhvr>
                                        <p:cTn id="31" dur="26">
                                          <p:stCondLst>
                                            <p:cond delay="1808"/>
                                          </p:stCondLst>
                                        </p:cTn>
                                        <p:tgtEl>
                                          <p:spTgt spid="3">
                                            <p:txEl>
                                              <p:pRg st="1" end="1"/>
                                            </p:txEl>
                                          </p:spTgt>
                                        </p:tgtEl>
                                      </p:cBhvr>
                                      <p:to x="100000" y="95000"/>
                                    </p:animScale>
                                    <p:animScale>
                                      <p:cBhvr>
                                        <p:cTn id="32" dur="166" decel="50000">
                                          <p:stCondLst>
                                            <p:cond delay="1834"/>
                                          </p:stCondLst>
                                        </p:cTn>
                                        <p:tgtEl>
                                          <p:spTgt spid="3">
                                            <p:txEl>
                                              <p:pRg st="1" end="1"/>
                                            </p:txEl>
                                          </p:spTgt>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wipe(down)">
                                      <p:cBhvr>
                                        <p:cTn id="37" dur="580">
                                          <p:stCondLst>
                                            <p:cond delay="0"/>
                                          </p:stCondLst>
                                        </p:cTn>
                                        <p:tgtEl>
                                          <p:spTgt spid="3">
                                            <p:txEl>
                                              <p:pRg st="2" end="2"/>
                                            </p:txEl>
                                          </p:spTgt>
                                        </p:tgtEl>
                                      </p:cBhvr>
                                    </p:animEffect>
                                    <p:anim calcmode="lin" valueType="num">
                                      <p:cBhvr>
                                        <p:cTn id="3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3" dur="26">
                                          <p:stCondLst>
                                            <p:cond delay="650"/>
                                          </p:stCondLst>
                                        </p:cTn>
                                        <p:tgtEl>
                                          <p:spTgt spid="3">
                                            <p:txEl>
                                              <p:pRg st="2" end="2"/>
                                            </p:txEl>
                                          </p:spTgt>
                                        </p:tgtEl>
                                      </p:cBhvr>
                                      <p:to x="100000" y="60000"/>
                                    </p:animScale>
                                    <p:animScale>
                                      <p:cBhvr>
                                        <p:cTn id="44" dur="166" decel="50000">
                                          <p:stCondLst>
                                            <p:cond delay="676"/>
                                          </p:stCondLst>
                                        </p:cTn>
                                        <p:tgtEl>
                                          <p:spTgt spid="3">
                                            <p:txEl>
                                              <p:pRg st="2" end="2"/>
                                            </p:txEl>
                                          </p:spTgt>
                                        </p:tgtEl>
                                      </p:cBhvr>
                                      <p:to x="100000" y="100000"/>
                                    </p:animScale>
                                    <p:animScale>
                                      <p:cBhvr>
                                        <p:cTn id="45" dur="26">
                                          <p:stCondLst>
                                            <p:cond delay="1312"/>
                                          </p:stCondLst>
                                        </p:cTn>
                                        <p:tgtEl>
                                          <p:spTgt spid="3">
                                            <p:txEl>
                                              <p:pRg st="2" end="2"/>
                                            </p:txEl>
                                          </p:spTgt>
                                        </p:tgtEl>
                                      </p:cBhvr>
                                      <p:to x="100000" y="80000"/>
                                    </p:animScale>
                                    <p:animScale>
                                      <p:cBhvr>
                                        <p:cTn id="46" dur="166" decel="50000">
                                          <p:stCondLst>
                                            <p:cond delay="1338"/>
                                          </p:stCondLst>
                                        </p:cTn>
                                        <p:tgtEl>
                                          <p:spTgt spid="3">
                                            <p:txEl>
                                              <p:pRg st="2" end="2"/>
                                            </p:txEl>
                                          </p:spTgt>
                                        </p:tgtEl>
                                      </p:cBhvr>
                                      <p:to x="100000" y="100000"/>
                                    </p:animScale>
                                    <p:animScale>
                                      <p:cBhvr>
                                        <p:cTn id="47" dur="26">
                                          <p:stCondLst>
                                            <p:cond delay="1642"/>
                                          </p:stCondLst>
                                        </p:cTn>
                                        <p:tgtEl>
                                          <p:spTgt spid="3">
                                            <p:txEl>
                                              <p:pRg st="2" end="2"/>
                                            </p:txEl>
                                          </p:spTgt>
                                        </p:tgtEl>
                                      </p:cBhvr>
                                      <p:to x="100000" y="90000"/>
                                    </p:animScale>
                                    <p:animScale>
                                      <p:cBhvr>
                                        <p:cTn id="48" dur="166" decel="50000">
                                          <p:stCondLst>
                                            <p:cond delay="1668"/>
                                          </p:stCondLst>
                                        </p:cTn>
                                        <p:tgtEl>
                                          <p:spTgt spid="3">
                                            <p:txEl>
                                              <p:pRg st="2" end="2"/>
                                            </p:txEl>
                                          </p:spTgt>
                                        </p:tgtEl>
                                      </p:cBhvr>
                                      <p:to x="100000" y="100000"/>
                                    </p:animScale>
                                    <p:animScale>
                                      <p:cBhvr>
                                        <p:cTn id="49" dur="26">
                                          <p:stCondLst>
                                            <p:cond delay="1808"/>
                                          </p:stCondLst>
                                        </p:cTn>
                                        <p:tgtEl>
                                          <p:spTgt spid="3">
                                            <p:txEl>
                                              <p:pRg st="2" end="2"/>
                                            </p:txEl>
                                          </p:spTgt>
                                        </p:tgtEl>
                                      </p:cBhvr>
                                      <p:to x="100000" y="95000"/>
                                    </p:animScale>
                                    <p:animScale>
                                      <p:cBhvr>
                                        <p:cTn id="50"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llpaper (43).jpg"/>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1024128" y="493776"/>
            <a:ext cx="9720072" cy="969264"/>
          </a:xfrm>
        </p:spPr>
        <p:txBody>
          <a:bodyPr>
            <a:normAutofit/>
          </a:bodyPr>
          <a:lstStyle/>
          <a:p>
            <a:pPr algn="r"/>
            <a:r>
              <a:rPr lang="fa-IR" sz="48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rPr>
              <a:t>عنصر مادي جرم ارتشا:</a:t>
            </a:r>
            <a:endParaRPr lang="en-US" sz="48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endParaRPr>
          </a:p>
        </p:txBody>
      </p:sp>
      <p:sp>
        <p:nvSpPr>
          <p:cNvPr id="3" name="Content Placeholder 2"/>
          <p:cNvSpPr>
            <a:spLocks noGrp="1"/>
          </p:cNvSpPr>
          <p:nvPr>
            <p:ph idx="1"/>
          </p:nvPr>
        </p:nvSpPr>
        <p:spPr>
          <a:xfrm>
            <a:off x="1024128" y="1645920"/>
            <a:ext cx="9720071" cy="4663440"/>
          </a:xfrm>
        </p:spPr>
        <p:txBody>
          <a:bodyPr>
            <a:normAutofit/>
          </a:bodyPr>
          <a:lstStyle/>
          <a:p>
            <a:pPr algn="r"/>
            <a:endParaRPr lang="en-US" sz="2600" b="1" dirty="0" smtClean="0">
              <a:cs typeface="B Kamran" pitchFamily="2" charset="-78"/>
            </a:endParaRPr>
          </a:p>
          <a:p>
            <a:pPr algn="r"/>
            <a:endParaRPr lang="en-US" sz="2600" b="1" dirty="0" smtClean="0">
              <a:cs typeface="B Kamran" pitchFamily="2" charset="-78"/>
            </a:endParaRPr>
          </a:p>
          <a:p>
            <a:pPr algn="r"/>
            <a:r>
              <a:rPr lang="fa-IR" sz="2600" b="1" dirty="0" smtClean="0">
                <a:cs typeface="B Kamran" pitchFamily="2" charset="-78"/>
              </a:rPr>
              <a:t>تحقق </a:t>
            </a:r>
            <a:r>
              <a:rPr lang="fa-IR" sz="2600" b="1" dirty="0" smtClean="0">
                <a:cs typeface="B Kamran" pitchFamily="2" charset="-78"/>
              </a:rPr>
              <a:t>عنصر مادي جرم ارتشا بستگي به پرداخت وجهي توسط راشي براي انجام امري يا عدم انجام امري در رابطه با سمت و وظيفه شخص مرتشي داشته و با قبول وجه يا مال و غيره در رابطه با مقاصد مذكور توسط كارمند دولت ،به محض قبول وجه ، در رابطه با وظيفه اداري‌اش عنصر مادي جرم تحقق يافته است . </a:t>
            </a:r>
            <a:endParaRPr lang="en-US" sz="2600" b="1" dirty="0">
              <a:cs typeface="B Kamran" pitchFamily="2" charset="-78"/>
            </a:endParaRPr>
          </a:p>
        </p:txBody>
      </p:sp>
    </p:spTree>
    <p:extLst>
      <p:ext uri="{BB962C8B-B14F-4D97-AF65-F5344CB8AC3E}">
        <p14:creationId xmlns:p14="http://schemas.microsoft.com/office/powerpoint/2010/main" xmlns="" val="604322244"/>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down)">
                                      <p:cBhvr>
                                        <p:cTn id="19" dur="580">
                                          <p:stCondLst>
                                            <p:cond delay="0"/>
                                          </p:stCondLst>
                                        </p:cTn>
                                        <p:tgtEl>
                                          <p:spTgt spid="3">
                                            <p:txEl>
                                              <p:pRg st="2" end="2"/>
                                            </p:txEl>
                                          </p:spTgt>
                                        </p:tgtEl>
                                      </p:cBhvr>
                                    </p:animEffect>
                                    <p:anim calcmode="lin" valueType="num">
                                      <p:cBhvr>
                                        <p:cTn id="2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xEl>
                                              <p:pRg st="2" end="2"/>
                                            </p:txEl>
                                          </p:spTgt>
                                        </p:tgtEl>
                                      </p:cBhvr>
                                      <p:to x="100000" y="60000"/>
                                    </p:animScale>
                                    <p:animScale>
                                      <p:cBhvr>
                                        <p:cTn id="26" dur="166" decel="50000">
                                          <p:stCondLst>
                                            <p:cond delay="676"/>
                                          </p:stCondLst>
                                        </p:cTn>
                                        <p:tgtEl>
                                          <p:spTgt spid="3">
                                            <p:txEl>
                                              <p:pRg st="2" end="2"/>
                                            </p:txEl>
                                          </p:spTgt>
                                        </p:tgtEl>
                                      </p:cBhvr>
                                      <p:to x="100000" y="100000"/>
                                    </p:animScale>
                                    <p:animScale>
                                      <p:cBhvr>
                                        <p:cTn id="27" dur="26">
                                          <p:stCondLst>
                                            <p:cond delay="1312"/>
                                          </p:stCondLst>
                                        </p:cTn>
                                        <p:tgtEl>
                                          <p:spTgt spid="3">
                                            <p:txEl>
                                              <p:pRg st="2" end="2"/>
                                            </p:txEl>
                                          </p:spTgt>
                                        </p:tgtEl>
                                      </p:cBhvr>
                                      <p:to x="100000" y="80000"/>
                                    </p:animScale>
                                    <p:animScale>
                                      <p:cBhvr>
                                        <p:cTn id="28" dur="166" decel="50000">
                                          <p:stCondLst>
                                            <p:cond delay="1338"/>
                                          </p:stCondLst>
                                        </p:cTn>
                                        <p:tgtEl>
                                          <p:spTgt spid="3">
                                            <p:txEl>
                                              <p:pRg st="2" end="2"/>
                                            </p:txEl>
                                          </p:spTgt>
                                        </p:tgtEl>
                                      </p:cBhvr>
                                      <p:to x="100000" y="100000"/>
                                    </p:animScale>
                                    <p:animScale>
                                      <p:cBhvr>
                                        <p:cTn id="29" dur="26">
                                          <p:stCondLst>
                                            <p:cond delay="1642"/>
                                          </p:stCondLst>
                                        </p:cTn>
                                        <p:tgtEl>
                                          <p:spTgt spid="3">
                                            <p:txEl>
                                              <p:pRg st="2" end="2"/>
                                            </p:txEl>
                                          </p:spTgt>
                                        </p:tgtEl>
                                      </p:cBhvr>
                                      <p:to x="100000" y="90000"/>
                                    </p:animScale>
                                    <p:animScale>
                                      <p:cBhvr>
                                        <p:cTn id="30" dur="166" decel="50000">
                                          <p:stCondLst>
                                            <p:cond delay="1668"/>
                                          </p:stCondLst>
                                        </p:cTn>
                                        <p:tgtEl>
                                          <p:spTgt spid="3">
                                            <p:txEl>
                                              <p:pRg st="2" end="2"/>
                                            </p:txEl>
                                          </p:spTgt>
                                        </p:tgtEl>
                                      </p:cBhvr>
                                      <p:to x="100000" y="100000"/>
                                    </p:animScale>
                                    <p:animScale>
                                      <p:cBhvr>
                                        <p:cTn id="31" dur="26">
                                          <p:stCondLst>
                                            <p:cond delay="1808"/>
                                          </p:stCondLst>
                                        </p:cTn>
                                        <p:tgtEl>
                                          <p:spTgt spid="3">
                                            <p:txEl>
                                              <p:pRg st="2" end="2"/>
                                            </p:txEl>
                                          </p:spTgt>
                                        </p:tgtEl>
                                      </p:cBhvr>
                                      <p:to x="100000" y="95000"/>
                                    </p:animScale>
                                    <p:animScale>
                                      <p:cBhvr>
                                        <p:cTn id="32"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llpaper (43).jpg"/>
          <p:cNvPicPr>
            <a:picLocks noChangeAspect="1"/>
          </p:cNvPicPr>
          <p:nvPr/>
        </p:nvPicPr>
        <p:blipFill>
          <a:blip r:embed="rId2"/>
          <a:stretch>
            <a:fillRect/>
          </a:stretch>
        </p:blipFill>
        <p:spPr>
          <a:xfrm>
            <a:off x="0" y="-18288"/>
            <a:ext cx="12192000" cy="6858000"/>
          </a:xfrm>
          <a:prstGeom prst="rect">
            <a:avLst/>
          </a:prstGeom>
        </p:spPr>
      </p:pic>
      <p:sp>
        <p:nvSpPr>
          <p:cNvPr id="2" name="Title 1"/>
          <p:cNvSpPr>
            <a:spLocks noGrp="1"/>
          </p:cNvSpPr>
          <p:nvPr>
            <p:ph type="title"/>
          </p:nvPr>
        </p:nvSpPr>
        <p:spPr>
          <a:xfrm>
            <a:off x="1024128" y="585216"/>
            <a:ext cx="9720072" cy="768096"/>
          </a:xfrm>
        </p:spPr>
        <p:txBody>
          <a:bodyPr>
            <a:normAutofit/>
          </a:bodyPr>
          <a:lstStyle/>
          <a:p>
            <a:pPr algn="r"/>
            <a:r>
              <a:rPr lang="fa-IR" sz="48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rPr>
              <a:t>مجازات واسطة رشاء و ارتشا :</a:t>
            </a:r>
            <a:endParaRPr lang="en-US" sz="48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endParaRPr>
          </a:p>
        </p:txBody>
      </p:sp>
      <p:sp>
        <p:nvSpPr>
          <p:cNvPr id="3" name="Content Placeholder 2"/>
          <p:cNvSpPr>
            <a:spLocks noGrp="1"/>
          </p:cNvSpPr>
          <p:nvPr>
            <p:ph idx="1"/>
          </p:nvPr>
        </p:nvSpPr>
        <p:spPr>
          <a:xfrm>
            <a:off x="1024128" y="1389888"/>
            <a:ext cx="9720071" cy="4919472"/>
          </a:xfrm>
        </p:spPr>
        <p:txBody>
          <a:bodyPr/>
          <a:lstStyle/>
          <a:p>
            <a:pPr algn="r" rtl="1"/>
            <a:endParaRPr lang="en-US" sz="2600" b="1" dirty="0" smtClean="0">
              <a:cs typeface="B Kamran" pitchFamily="2" charset="-78"/>
            </a:endParaRPr>
          </a:p>
          <a:p>
            <a:pPr algn="r" rtl="1"/>
            <a:endParaRPr lang="en-US" sz="2600" b="1" dirty="0" smtClean="0">
              <a:cs typeface="B Kamran" pitchFamily="2" charset="-78"/>
            </a:endParaRPr>
          </a:p>
          <a:p>
            <a:pPr algn="r" rtl="1"/>
            <a:endParaRPr lang="en-US" sz="2600" b="1" dirty="0" smtClean="0">
              <a:cs typeface="B Kamran" pitchFamily="2" charset="-78"/>
            </a:endParaRPr>
          </a:p>
          <a:p>
            <a:pPr algn="r" rtl="1"/>
            <a:r>
              <a:rPr lang="fa-IR" sz="2600" b="1" dirty="0" smtClean="0">
                <a:cs typeface="B Kamran" pitchFamily="2" charset="-78"/>
              </a:rPr>
              <a:t>مطابق </a:t>
            </a:r>
            <a:r>
              <a:rPr lang="fa-IR" sz="2600" b="1" dirty="0" smtClean="0">
                <a:cs typeface="B Kamran" pitchFamily="2" charset="-78"/>
              </a:rPr>
              <a:t>ماده 593 ق. م . ا هر كس عالماً ، عامداً موجبات تحقق جرم ارتشا از قبيل مذاكره ، جلب موافقت يا وصول و ايصال وجه يا مال يا سند پرداخت وجه را فراهم نمايد به مجازات راشي بر حسب مورد محكوم مي‌شود شخص موضوع حكم اين ماده واسطه است و واسطه بين راشي و مرتشي مجازاتش همان مجازات راشي است كه به مجازات حبس از شش ماه تا سه سال و يا تا 74 ضربه شلاق محكوم مي‌گردد. </a:t>
            </a:r>
            <a:endParaRPr lang="en-US" sz="2600" b="1" dirty="0" smtClean="0">
              <a:cs typeface="B Kamran" pitchFamily="2" charset="-78"/>
            </a:endParaRPr>
          </a:p>
          <a:p>
            <a:pPr rtl="1"/>
            <a:r>
              <a:rPr lang="fa-IR" b="1" dirty="0" smtClean="0"/>
              <a:t> </a:t>
            </a:r>
            <a:endParaRPr lang="en-US" dirty="0" smtClean="0"/>
          </a:p>
          <a:p>
            <a:endParaRPr lang="en-US" dirty="0"/>
          </a:p>
        </p:txBody>
      </p:sp>
    </p:spTree>
    <p:extLst>
      <p:ext uri="{BB962C8B-B14F-4D97-AF65-F5344CB8AC3E}">
        <p14:creationId xmlns:p14="http://schemas.microsoft.com/office/powerpoint/2010/main" xmlns="" val="2590786703"/>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80">
                                          <p:stCondLst>
                                            <p:cond delay="0"/>
                                          </p:stCondLst>
                                        </p:cTn>
                                        <p:tgtEl>
                                          <p:spTgt spid="3">
                                            <p:txEl>
                                              <p:pRg st="3" end="3"/>
                                            </p:txEl>
                                          </p:spTgt>
                                        </p:tgtEl>
                                      </p:cBhvr>
                                    </p:animEffect>
                                    <p:anim calcmode="lin" valueType="num">
                                      <p:cBhvr>
                                        <p:cTn id="20"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xEl>
                                              <p:pRg st="3" end="3"/>
                                            </p:txEl>
                                          </p:spTgt>
                                        </p:tgtEl>
                                      </p:cBhvr>
                                      <p:to x="100000" y="60000"/>
                                    </p:animScale>
                                    <p:animScale>
                                      <p:cBhvr>
                                        <p:cTn id="26" dur="166" decel="50000">
                                          <p:stCondLst>
                                            <p:cond delay="676"/>
                                          </p:stCondLst>
                                        </p:cTn>
                                        <p:tgtEl>
                                          <p:spTgt spid="3">
                                            <p:txEl>
                                              <p:pRg st="3" end="3"/>
                                            </p:txEl>
                                          </p:spTgt>
                                        </p:tgtEl>
                                      </p:cBhvr>
                                      <p:to x="100000" y="100000"/>
                                    </p:animScale>
                                    <p:animScale>
                                      <p:cBhvr>
                                        <p:cTn id="27" dur="26">
                                          <p:stCondLst>
                                            <p:cond delay="1312"/>
                                          </p:stCondLst>
                                        </p:cTn>
                                        <p:tgtEl>
                                          <p:spTgt spid="3">
                                            <p:txEl>
                                              <p:pRg st="3" end="3"/>
                                            </p:txEl>
                                          </p:spTgt>
                                        </p:tgtEl>
                                      </p:cBhvr>
                                      <p:to x="100000" y="80000"/>
                                    </p:animScale>
                                    <p:animScale>
                                      <p:cBhvr>
                                        <p:cTn id="28" dur="166" decel="50000">
                                          <p:stCondLst>
                                            <p:cond delay="1338"/>
                                          </p:stCondLst>
                                        </p:cTn>
                                        <p:tgtEl>
                                          <p:spTgt spid="3">
                                            <p:txEl>
                                              <p:pRg st="3" end="3"/>
                                            </p:txEl>
                                          </p:spTgt>
                                        </p:tgtEl>
                                      </p:cBhvr>
                                      <p:to x="100000" y="100000"/>
                                    </p:animScale>
                                    <p:animScale>
                                      <p:cBhvr>
                                        <p:cTn id="29" dur="26">
                                          <p:stCondLst>
                                            <p:cond delay="1642"/>
                                          </p:stCondLst>
                                        </p:cTn>
                                        <p:tgtEl>
                                          <p:spTgt spid="3">
                                            <p:txEl>
                                              <p:pRg st="3" end="3"/>
                                            </p:txEl>
                                          </p:spTgt>
                                        </p:tgtEl>
                                      </p:cBhvr>
                                      <p:to x="100000" y="90000"/>
                                    </p:animScale>
                                    <p:animScale>
                                      <p:cBhvr>
                                        <p:cTn id="30" dur="166" decel="50000">
                                          <p:stCondLst>
                                            <p:cond delay="1668"/>
                                          </p:stCondLst>
                                        </p:cTn>
                                        <p:tgtEl>
                                          <p:spTgt spid="3">
                                            <p:txEl>
                                              <p:pRg st="3" end="3"/>
                                            </p:txEl>
                                          </p:spTgt>
                                        </p:tgtEl>
                                      </p:cBhvr>
                                      <p:to x="100000" y="100000"/>
                                    </p:animScale>
                                    <p:animScale>
                                      <p:cBhvr>
                                        <p:cTn id="31" dur="26">
                                          <p:stCondLst>
                                            <p:cond delay="1808"/>
                                          </p:stCondLst>
                                        </p:cTn>
                                        <p:tgtEl>
                                          <p:spTgt spid="3">
                                            <p:txEl>
                                              <p:pRg st="3" end="3"/>
                                            </p:txEl>
                                          </p:spTgt>
                                        </p:tgtEl>
                                      </p:cBhvr>
                                      <p:to x="100000" y="95000"/>
                                    </p:animScale>
                                    <p:animScale>
                                      <p:cBhvr>
                                        <p:cTn id="32" dur="166" decel="50000">
                                          <p:stCondLst>
                                            <p:cond delay="1834"/>
                                          </p:stCondLst>
                                        </p:cTn>
                                        <p:tgtEl>
                                          <p:spTgt spid="3">
                                            <p:txEl>
                                              <p:pRg st="3" end="3"/>
                                            </p:txEl>
                                          </p:spTgt>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wipe(down)">
                                      <p:cBhvr>
                                        <p:cTn id="37" dur="580">
                                          <p:stCondLst>
                                            <p:cond delay="0"/>
                                          </p:stCondLst>
                                        </p:cTn>
                                        <p:tgtEl>
                                          <p:spTgt spid="3">
                                            <p:txEl>
                                              <p:pRg st="4" end="4"/>
                                            </p:txEl>
                                          </p:spTgt>
                                        </p:tgtEl>
                                      </p:cBhvr>
                                    </p:animEffect>
                                    <p:anim calcmode="lin" valueType="num">
                                      <p:cBhvr>
                                        <p:cTn id="38"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43" dur="26">
                                          <p:stCondLst>
                                            <p:cond delay="650"/>
                                          </p:stCondLst>
                                        </p:cTn>
                                        <p:tgtEl>
                                          <p:spTgt spid="3">
                                            <p:txEl>
                                              <p:pRg st="4" end="4"/>
                                            </p:txEl>
                                          </p:spTgt>
                                        </p:tgtEl>
                                      </p:cBhvr>
                                      <p:to x="100000" y="60000"/>
                                    </p:animScale>
                                    <p:animScale>
                                      <p:cBhvr>
                                        <p:cTn id="44" dur="166" decel="50000">
                                          <p:stCondLst>
                                            <p:cond delay="676"/>
                                          </p:stCondLst>
                                        </p:cTn>
                                        <p:tgtEl>
                                          <p:spTgt spid="3">
                                            <p:txEl>
                                              <p:pRg st="4" end="4"/>
                                            </p:txEl>
                                          </p:spTgt>
                                        </p:tgtEl>
                                      </p:cBhvr>
                                      <p:to x="100000" y="100000"/>
                                    </p:animScale>
                                    <p:animScale>
                                      <p:cBhvr>
                                        <p:cTn id="45" dur="26">
                                          <p:stCondLst>
                                            <p:cond delay="1312"/>
                                          </p:stCondLst>
                                        </p:cTn>
                                        <p:tgtEl>
                                          <p:spTgt spid="3">
                                            <p:txEl>
                                              <p:pRg st="4" end="4"/>
                                            </p:txEl>
                                          </p:spTgt>
                                        </p:tgtEl>
                                      </p:cBhvr>
                                      <p:to x="100000" y="80000"/>
                                    </p:animScale>
                                    <p:animScale>
                                      <p:cBhvr>
                                        <p:cTn id="46" dur="166" decel="50000">
                                          <p:stCondLst>
                                            <p:cond delay="1338"/>
                                          </p:stCondLst>
                                        </p:cTn>
                                        <p:tgtEl>
                                          <p:spTgt spid="3">
                                            <p:txEl>
                                              <p:pRg st="4" end="4"/>
                                            </p:txEl>
                                          </p:spTgt>
                                        </p:tgtEl>
                                      </p:cBhvr>
                                      <p:to x="100000" y="100000"/>
                                    </p:animScale>
                                    <p:animScale>
                                      <p:cBhvr>
                                        <p:cTn id="47" dur="26">
                                          <p:stCondLst>
                                            <p:cond delay="1642"/>
                                          </p:stCondLst>
                                        </p:cTn>
                                        <p:tgtEl>
                                          <p:spTgt spid="3">
                                            <p:txEl>
                                              <p:pRg st="4" end="4"/>
                                            </p:txEl>
                                          </p:spTgt>
                                        </p:tgtEl>
                                      </p:cBhvr>
                                      <p:to x="100000" y="90000"/>
                                    </p:animScale>
                                    <p:animScale>
                                      <p:cBhvr>
                                        <p:cTn id="48" dur="166" decel="50000">
                                          <p:stCondLst>
                                            <p:cond delay="1668"/>
                                          </p:stCondLst>
                                        </p:cTn>
                                        <p:tgtEl>
                                          <p:spTgt spid="3">
                                            <p:txEl>
                                              <p:pRg st="4" end="4"/>
                                            </p:txEl>
                                          </p:spTgt>
                                        </p:tgtEl>
                                      </p:cBhvr>
                                      <p:to x="100000" y="100000"/>
                                    </p:animScale>
                                    <p:animScale>
                                      <p:cBhvr>
                                        <p:cTn id="49" dur="26">
                                          <p:stCondLst>
                                            <p:cond delay="1808"/>
                                          </p:stCondLst>
                                        </p:cTn>
                                        <p:tgtEl>
                                          <p:spTgt spid="3">
                                            <p:txEl>
                                              <p:pRg st="4" end="4"/>
                                            </p:txEl>
                                          </p:spTgt>
                                        </p:tgtEl>
                                      </p:cBhvr>
                                      <p:to x="100000" y="95000"/>
                                    </p:animScale>
                                    <p:animScale>
                                      <p:cBhvr>
                                        <p:cTn id="50"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llpaper (43).jpg"/>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1024128" y="438912"/>
            <a:ext cx="9720072" cy="932688"/>
          </a:xfrm>
        </p:spPr>
        <p:txBody>
          <a:bodyPr>
            <a:normAutofit fontScale="90000"/>
          </a:bodyPr>
          <a:lstStyle/>
          <a:p>
            <a:pPr algn="r"/>
            <a:r>
              <a:rPr lang="fa-IR" b="1" dirty="0" smtClean="0"/>
              <a:t/>
            </a:r>
            <a:br>
              <a:rPr lang="fa-IR" b="1" dirty="0" smtClean="0"/>
            </a:br>
            <a:r>
              <a:rPr lang="fa-IR" sz="53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rPr>
              <a:t>هدف از پرداخت رشوه: </a:t>
            </a:r>
            <a:r>
              <a:rPr lang="en-US" dirty="0" smtClean="0"/>
              <a:t/>
            </a:r>
            <a:br>
              <a:rPr lang="en-US" dirty="0" smtClean="0"/>
            </a:br>
            <a:endParaRPr lang="en-US" dirty="0"/>
          </a:p>
        </p:txBody>
      </p:sp>
      <p:sp>
        <p:nvSpPr>
          <p:cNvPr id="3" name="Content Placeholder 2"/>
          <p:cNvSpPr>
            <a:spLocks noGrp="1"/>
          </p:cNvSpPr>
          <p:nvPr>
            <p:ph idx="1"/>
          </p:nvPr>
        </p:nvSpPr>
        <p:spPr>
          <a:xfrm>
            <a:off x="1024128" y="1316736"/>
            <a:ext cx="9720071" cy="4992624"/>
          </a:xfrm>
        </p:spPr>
        <p:txBody>
          <a:bodyPr/>
          <a:lstStyle/>
          <a:p>
            <a:pPr algn="r" rtl="1"/>
            <a:endParaRPr lang="en-US" sz="2600" b="1" dirty="0" smtClean="0">
              <a:cs typeface="B Kamran" pitchFamily="2" charset="-78"/>
            </a:endParaRPr>
          </a:p>
          <a:p>
            <a:pPr algn="r" rtl="1"/>
            <a:endParaRPr lang="en-US" sz="2600" b="1" dirty="0" smtClean="0">
              <a:cs typeface="B Kamran" pitchFamily="2" charset="-78"/>
            </a:endParaRPr>
          </a:p>
          <a:p>
            <a:pPr algn="r" rtl="1"/>
            <a:endParaRPr lang="en-US" sz="2600" b="1" dirty="0" smtClean="0">
              <a:cs typeface="B Kamran" pitchFamily="2" charset="-78"/>
            </a:endParaRPr>
          </a:p>
          <a:p>
            <a:pPr algn="r" rtl="1"/>
            <a:r>
              <a:rPr lang="ar-SA" sz="2600" b="1" dirty="0" smtClean="0">
                <a:cs typeface="B Kamran" pitchFamily="2" charset="-78"/>
              </a:rPr>
              <a:t>پرداخت </a:t>
            </a:r>
            <a:r>
              <a:rPr lang="ar-SA" sz="2600" b="1" dirty="0" smtClean="0">
                <a:cs typeface="B Kamran" pitchFamily="2" charset="-78"/>
              </a:rPr>
              <a:t>رشوه معمولاً به منظور دستيابي به اهدافي از قبيل:‌ تسهيل در اجراي قوانين، تسريع در انجام امور قانوني، فرار از قانون</a:t>
            </a:r>
            <a:r>
              <a:rPr lang="fa-IR" sz="2600" b="1" dirty="0" smtClean="0">
                <a:cs typeface="B Kamran" pitchFamily="2" charset="-78"/>
              </a:rPr>
              <a:t> ، دستر</a:t>
            </a:r>
            <a:r>
              <a:rPr lang="ar-SA" sz="2600" b="1" dirty="0" smtClean="0">
                <a:cs typeface="B Kamran" pitchFamily="2" charset="-78"/>
              </a:rPr>
              <a:t>سي غير قانوني به منابع درآمد زا، و جعل اسناد و مدارك صورت مي گيرد. </a:t>
            </a:r>
            <a:endParaRPr lang="en-US" sz="2600" b="1" dirty="0" smtClean="0">
              <a:cs typeface="B Kamran" pitchFamily="2" charset="-78"/>
            </a:endParaRPr>
          </a:p>
          <a:p>
            <a:pPr rtl="1"/>
            <a:r>
              <a:rPr lang="ar-SA" dirty="0" smtClean="0"/>
              <a:t> </a:t>
            </a:r>
            <a:endParaRPr lang="en-US" dirty="0" smtClean="0"/>
          </a:p>
          <a:p>
            <a:endParaRPr lang="en-US" dirty="0"/>
          </a:p>
        </p:txBody>
      </p:sp>
    </p:spTree>
    <p:extLst>
      <p:ext uri="{BB962C8B-B14F-4D97-AF65-F5344CB8AC3E}">
        <p14:creationId xmlns:p14="http://schemas.microsoft.com/office/powerpoint/2010/main" xmlns="" val="803100277"/>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80">
                                          <p:stCondLst>
                                            <p:cond delay="0"/>
                                          </p:stCondLst>
                                        </p:cTn>
                                        <p:tgtEl>
                                          <p:spTgt spid="3">
                                            <p:txEl>
                                              <p:pRg st="3" end="3"/>
                                            </p:txEl>
                                          </p:spTgt>
                                        </p:tgtEl>
                                      </p:cBhvr>
                                    </p:animEffect>
                                    <p:anim calcmode="lin" valueType="num">
                                      <p:cBhvr>
                                        <p:cTn id="20"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xEl>
                                              <p:pRg st="3" end="3"/>
                                            </p:txEl>
                                          </p:spTgt>
                                        </p:tgtEl>
                                      </p:cBhvr>
                                      <p:to x="100000" y="60000"/>
                                    </p:animScale>
                                    <p:animScale>
                                      <p:cBhvr>
                                        <p:cTn id="26" dur="166" decel="50000">
                                          <p:stCondLst>
                                            <p:cond delay="676"/>
                                          </p:stCondLst>
                                        </p:cTn>
                                        <p:tgtEl>
                                          <p:spTgt spid="3">
                                            <p:txEl>
                                              <p:pRg st="3" end="3"/>
                                            </p:txEl>
                                          </p:spTgt>
                                        </p:tgtEl>
                                      </p:cBhvr>
                                      <p:to x="100000" y="100000"/>
                                    </p:animScale>
                                    <p:animScale>
                                      <p:cBhvr>
                                        <p:cTn id="27" dur="26">
                                          <p:stCondLst>
                                            <p:cond delay="1312"/>
                                          </p:stCondLst>
                                        </p:cTn>
                                        <p:tgtEl>
                                          <p:spTgt spid="3">
                                            <p:txEl>
                                              <p:pRg st="3" end="3"/>
                                            </p:txEl>
                                          </p:spTgt>
                                        </p:tgtEl>
                                      </p:cBhvr>
                                      <p:to x="100000" y="80000"/>
                                    </p:animScale>
                                    <p:animScale>
                                      <p:cBhvr>
                                        <p:cTn id="28" dur="166" decel="50000">
                                          <p:stCondLst>
                                            <p:cond delay="1338"/>
                                          </p:stCondLst>
                                        </p:cTn>
                                        <p:tgtEl>
                                          <p:spTgt spid="3">
                                            <p:txEl>
                                              <p:pRg st="3" end="3"/>
                                            </p:txEl>
                                          </p:spTgt>
                                        </p:tgtEl>
                                      </p:cBhvr>
                                      <p:to x="100000" y="100000"/>
                                    </p:animScale>
                                    <p:animScale>
                                      <p:cBhvr>
                                        <p:cTn id="29" dur="26">
                                          <p:stCondLst>
                                            <p:cond delay="1642"/>
                                          </p:stCondLst>
                                        </p:cTn>
                                        <p:tgtEl>
                                          <p:spTgt spid="3">
                                            <p:txEl>
                                              <p:pRg st="3" end="3"/>
                                            </p:txEl>
                                          </p:spTgt>
                                        </p:tgtEl>
                                      </p:cBhvr>
                                      <p:to x="100000" y="90000"/>
                                    </p:animScale>
                                    <p:animScale>
                                      <p:cBhvr>
                                        <p:cTn id="30" dur="166" decel="50000">
                                          <p:stCondLst>
                                            <p:cond delay="1668"/>
                                          </p:stCondLst>
                                        </p:cTn>
                                        <p:tgtEl>
                                          <p:spTgt spid="3">
                                            <p:txEl>
                                              <p:pRg st="3" end="3"/>
                                            </p:txEl>
                                          </p:spTgt>
                                        </p:tgtEl>
                                      </p:cBhvr>
                                      <p:to x="100000" y="100000"/>
                                    </p:animScale>
                                    <p:animScale>
                                      <p:cBhvr>
                                        <p:cTn id="31" dur="26">
                                          <p:stCondLst>
                                            <p:cond delay="1808"/>
                                          </p:stCondLst>
                                        </p:cTn>
                                        <p:tgtEl>
                                          <p:spTgt spid="3">
                                            <p:txEl>
                                              <p:pRg st="3" end="3"/>
                                            </p:txEl>
                                          </p:spTgt>
                                        </p:tgtEl>
                                      </p:cBhvr>
                                      <p:to x="100000" y="95000"/>
                                    </p:animScale>
                                    <p:animScale>
                                      <p:cBhvr>
                                        <p:cTn id="32" dur="166" decel="50000">
                                          <p:stCondLst>
                                            <p:cond delay="1834"/>
                                          </p:stCondLst>
                                        </p:cTn>
                                        <p:tgtEl>
                                          <p:spTgt spid="3">
                                            <p:txEl>
                                              <p:pRg st="3" end="3"/>
                                            </p:txEl>
                                          </p:spTgt>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wipe(down)">
                                      <p:cBhvr>
                                        <p:cTn id="37" dur="580">
                                          <p:stCondLst>
                                            <p:cond delay="0"/>
                                          </p:stCondLst>
                                        </p:cTn>
                                        <p:tgtEl>
                                          <p:spTgt spid="3">
                                            <p:txEl>
                                              <p:pRg st="4" end="4"/>
                                            </p:txEl>
                                          </p:spTgt>
                                        </p:tgtEl>
                                      </p:cBhvr>
                                    </p:animEffect>
                                    <p:anim calcmode="lin" valueType="num">
                                      <p:cBhvr>
                                        <p:cTn id="38"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43" dur="26">
                                          <p:stCondLst>
                                            <p:cond delay="650"/>
                                          </p:stCondLst>
                                        </p:cTn>
                                        <p:tgtEl>
                                          <p:spTgt spid="3">
                                            <p:txEl>
                                              <p:pRg st="4" end="4"/>
                                            </p:txEl>
                                          </p:spTgt>
                                        </p:tgtEl>
                                      </p:cBhvr>
                                      <p:to x="100000" y="60000"/>
                                    </p:animScale>
                                    <p:animScale>
                                      <p:cBhvr>
                                        <p:cTn id="44" dur="166" decel="50000">
                                          <p:stCondLst>
                                            <p:cond delay="676"/>
                                          </p:stCondLst>
                                        </p:cTn>
                                        <p:tgtEl>
                                          <p:spTgt spid="3">
                                            <p:txEl>
                                              <p:pRg st="4" end="4"/>
                                            </p:txEl>
                                          </p:spTgt>
                                        </p:tgtEl>
                                      </p:cBhvr>
                                      <p:to x="100000" y="100000"/>
                                    </p:animScale>
                                    <p:animScale>
                                      <p:cBhvr>
                                        <p:cTn id="45" dur="26">
                                          <p:stCondLst>
                                            <p:cond delay="1312"/>
                                          </p:stCondLst>
                                        </p:cTn>
                                        <p:tgtEl>
                                          <p:spTgt spid="3">
                                            <p:txEl>
                                              <p:pRg st="4" end="4"/>
                                            </p:txEl>
                                          </p:spTgt>
                                        </p:tgtEl>
                                      </p:cBhvr>
                                      <p:to x="100000" y="80000"/>
                                    </p:animScale>
                                    <p:animScale>
                                      <p:cBhvr>
                                        <p:cTn id="46" dur="166" decel="50000">
                                          <p:stCondLst>
                                            <p:cond delay="1338"/>
                                          </p:stCondLst>
                                        </p:cTn>
                                        <p:tgtEl>
                                          <p:spTgt spid="3">
                                            <p:txEl>
                                              <p:pRg st="4" end="4"/>
                                            </p:txEl>
                                          </p:spTgt>
                                        </p:tgtEl>
                                      </p:cBhvr>
                                      <p:to x="100000" y="100000"/>
                                    </p:animScale>
                                    <p:animScale>
                                      <p:cBhvr>
                                        <p:cTn id="47" dur="26">
                                          <p:stCondLst>
                                            <p:cond delay="1642"/>
                                          </p:stCondLst>
                                        </p:cTn>
                                        <p:tgtEl>
                                          <p:spTgt spid="3">
                                            <p:txEl>
                                              <p:pRg st="4" end="4"/>
                                            </p:txEl>
                                          </p:spTgt>
                                        </p:tgtEl>
                                      </p:cBhvr>
                                      <p:to x="100000" y="90000"/>
                                    </p:animScale>
                                    <p:animScale>
                                      <p:cBhvr>
                                        <p:cTn id="48" dur="166" decel="50000">
                                          <p:stCondLst>
                                            <p:cond delay="1668"/>
                                          </p:stCondLst>
                                        </p:cTn>
                                        <p:tgtEl>
                                          <p:spTgt spid="3">
                                            <p:txEl>
                                              <p:pRg st="4" end="4"/>
                                            </p:txEl>
                                          </p:spTgt>
                                        </p:tgtEl>
                                      </p:cBhvr>
                                      <p:to x="100000" y="100000"/>
                                    </p:animScale>
                                    <p:animScale>
                                      <p:cBhvr>
                                        <p:cTn id="49" dur="26">
                                          <p:stCondLst>
                                            <p:cond delay="1808"/>
                                          </p:stCondLst>
                                        </p:cTn>
                                        <p:tgtEl>
                                          <p:spTgt spid="3">
                                            <p:txEl>
                                              <p:pRg st="4" end="4"/>
                                            </p:txEl>
                                          </p:spTgt>
                                        </p:tgtEl>
                                      </p:cBhvr>
                                      <p:to x="100000" y="95000"/>
                                    </p:animScale>
                                    <p:animScale>
                                      <p:cBhvr>
                                        <p:cTn id="50"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llpaper (43).jpg"/>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1024128" y="585216"/>
            <a:ext cx="9720072" cy="1024128"/>
          </a:xfrm>
        </p:spPr>
        <p:txBody>
          <a:bodyPr>
            <a:normAutofit fontScale="90000"/>
          </a:bodyPr>
          <a:lstStyle/>
          <a:p>
            <a:pPr algn="r" rtl="1"/>
            <a:r>
              <a:rPr lang="en-US" b="1" dirty="0" smtClean="0"/>
              <a:t/>
            </a:r>
            <a:br>
              <a:rPr lang="en-US" b="1" dirty="0" smtClean="0"/>
            </a:br>
            <a:r>
              <a:rPr lang="ar-SA" sz="53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rPr>
              <a:t>مهمترين زمينه</a:t>
            </a:r>
            <a:r>
              <a:rPr lang="fa-IR" sz="53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rPr>
              <a:t>‌</a:t>
            </a:r>
            <a:r>
              <a:rPr lang="ar-SA" sz="53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rPr>
              <a:t>هاي كاربرد رشوه عبارتند از:</a:t>
            </a:r>
            <a:r>
              <a:rPr lang="en-US" sz="53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rPr>
              <a:t/>
            </a:r>
            <a:br>
              <a:rPr lang="en-US" sz="53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rPr>
            </a:br>
            <a:r>
              <a:rPr lang="ar-SA"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en-US" dirty="0" smtClean="0"/>
              <a:t/>
            </a:r>
            <a:br>
              <a:rPr lang="en-US" dirty="0" smtClean="0"/>
            </a:br>
            <a:endParaRPr lang="en-US" dirty="0"/>
          </a:p>
        </p:txBody>
      </p:sp>
      <p:sp>
        <p:nvSpPr>
          <p:cNvPr id="3" name="Content Placeholder 2"/>
          <p:cNvSpPr>
            <a:spLocks noGrp="1"/>
          </p:cNvSpPr>
          <p:nvPr>
            <p:ph idx="1"/>
          </p:nvPr>
        </p:nvSpPr>
        <p:spPr>
          <a:xfrm>
            <a:off x="1042416" y="1261872"/>
            <a:ext cx="9720071" cy="5084064"/>
          </a:xfrm>
        </p:spPr>
        <p:txBody>
          <a:bodyPr>
            <a:normAutofit/>
          </a:bodyPr>
          <a:lstStyle/>
          <a:p>
            <a:pPr algn="r" rtl="1"/>
            <a:r>
              <a:rPr lang="fa-IR"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rPr>
              <a:t>1)مناقصه:</a:t>
            </a:r>
            <a:endParaRPr lang="en-US"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endParaRPr>
          </a:p>
          <a:p>
            <a:pPr algn="r" rtl="1"/>
            <a:r>
              <a:rPr lang="ar-SA" sz="3100" b="1" dirty="0" smtClean="0">
                <a:cs typeface="B Kamran" pitchFamily="2" charset="-78"/>
              </a:rPr>
              <a:t>كسب اطلاع از قيمت هاي اعلام شده از طرف پيمانكاران رقيب در مناقصه هاي دولتي با پرداخت رشوه به مسئولين برگزاري مناقصه يا افرادي كه به دلايلي به پيشنهادات رسيده از طرف پيمانكاران دسترسي داشته باشند. به اين طريق پيمانكار خاطي با اطلاع از رقباي خود پيشنهادي را مطرح مي كند كه از نظر قيمت اندكي پايين تر و يا از نظر كيفيت ظاهري مقداري بهتر باشد. پرداخت رشوه در مناقصه زماني به اوج مي</a:t>
            </a:r>
            <a:r>
              <a:rPr lang="fa-IR" sz="3100" b="1" dirty="0" smtClean="0">
                <a:cs typeface="B Kamran" pitchFamily="2" charset="-78"/>
              </a:rPr>
              <a:t>‌</a:t>
            </a:r>
            <a:r>
              <a:rPr lang="ar-SA" sz="3100" b="1" dirty="0" smtClean="0">
                <a:cs typeface="B Kamran" pitchFamily="2" charset="-78"/>
              </a:rPr>
              <a:t>رسد كه پيمانكار به شرايط و خواست هاي غير آشكار و حساس كارفرما دسترسي داشته باشد كه در اين صورت با رعايت نكات مورد علاقه كارفرما حتي مي تواند قيمت خود را هم پايين نياورد.</a:t>
            </a:r>
            <a:endParaRPr lang="en-US" sz="3100" b="1" dirty="0" smtClean="0">
              <a:cs typeface="B Kamran" pitchFamily="2" charset="-78"/>
            </a:endParaRPr>
          </a:p>
          <a:p>
            <a:pPr rtl="1"/>
            <a:r>
              <a:rPr lang="ar-SA" sz="4000" dirty="0" smtClean="0"/>
              <a:t> </a:t>
            </a:r>
            <a:endParaRPr lang="en-US" sz="4000" dirty="0" smtClean="0"/>
          </a:p>
        </p:txBody>
      </p:sp>
    </p:spTree>
    <p:extLst>
      <p:ext uri="{BB962C8B-B14F-4D97-AF65-F5344CB8AC3E}">
        <p14:creationId xmlns:p14="http://schemas.microsoft.com/office/powerpoint/2010/main" xmlns="" val="578063810"/>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down)">
                                      <p:cBhvr>
                                        <p:cTn id="19" dur="580">
                                          <p:stCondLst>
                                            <p:cond delay="0"/>
                                          </p:stCondLst>
                                        </p:cTn>
                                        <p:tgtEl>
                                          <p:spTgt spid="3">
                                            <p:txEl>
                                              <p:pRg st="0" end="0"/>
                                            </p:txEl>
                                          </p:spTgt>
                                        </p:tgtEl>
                                      </p:cBhvr>
                                    </p:animEffect>
                                    <p:anim calcmode="lin" valueType="num">
                                      <p:cBhvr>
                                        <p:cTn id="20"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xEl>
                                              <p:pRg st="0" end="0"/>
                                            </p:txEl>
                                          </p:spTgt>
                                        </p:tgtEl>
                                      </p:cBhvr>
                                      <p:to x="100000" y="60000"/>
                                    </p:animScale>
                                    <p:animScale>
                                      <p:cBhvr>
                                        <p:cTn id="26" dur="166" decel="50000">
                                          <p:stCondLst>
                                            <p:cond delay="676"/>
                                          </p:stCondLst>
                                        </p:cTn>
                                        <p:tgtEl>
                                          <p:spTgt spid="3">
                                            <p:txEl>
                                              <p:pRg st="0" end="0"/>
                                            </p:txEl>
                                          </p:spTgt>
                                        </p:tgtEl>
                                      </p:cBhvr>
                                      <p:to x="100000" y="100000"/>
                                    </p:animScale>
                                    <p:animScale>
                                      <p:cBhvr>
                                        <p:cTn id="27" dur="26">
                                          <p:stCondLst>
                                            <p:cond delay="1312"/>
                                          </p:stCondLst>
                                        </p:cTn>
                                        <p:tgtEl>
                                          <p:spTgt spid="3">
                                            <p:txEl>
                                              <p:pRg st="0" end="0"/>
                                            </p:txEl>
                                          </p:spTgt>
                                        </p:tgtEl>
                                      </p:cBhvr>
                                      <p:to x="100000" y="80000"/>
                                    </p:animScale>
                                    <p:animScale>
                                      <p:cBhvr>
                                        <p:cTn id="28" dur="166" decel="50000">
                                          <p:stCondLst>
                                            <p:cond delay="1338"/>
                                          </p:stCondLst>
                                        </p:cTn>
                                        <p:tgtEl>
                                          <p:spTgt spid="3">
                                            <p:txEl>
                                              <p:pRg st="0" end="0"/>
                                            </p:txEl>
                                          </p:spTgt>
                                        </p:tgtEl>
                                      </p:cBhvr>
                                      <p:to x="100000" y="100000"/>
                                    </p:animScale>
                                    <p:animScale>
                                      <p:cBhvr>
                                        <p:cTn id="29" dur="26">
                                          <p:stCondLst>
                                            <p:cond delay="1642"/>
                                          </p:stCondLst>
                                        </p:cTn>
                                        <p:tgtEl>
                                          <p:spTgt spid="3">
                                            <p:txEl>
                                              <p:pRg st="0" end="0"/>
                                            </p:txEl>
                                          </p:spTgt>
                                        </p:tgtEl>
                                      </p:cBhvr>
                                      <p:to x="100000" y="90000"/>
                                    </p:animScale>
                                    <p:animScale>
                                      <p:cBhvr>
                                        <p:cTn id="30" dur="166" decel="50000">
                                          <p:stCondLst>
                                            <p:cond delay="1668"/>
                                          </p:stCondLst>
                                        </p:cTn>
                                        <p:tgtEl>
                                          <p:spTgt spid="3">
                                            <p:txEl>
                                              <p:pRg st="0" end="0"/>
                                            </p:txEl>
                                          </p:spTgt>
                                        </p:tgtEl>
                                      </p:cBhvr>
                                      <p:to x="100000" y="100000"/>
                                    </p:animScale>
                                    <p:animScale>
                                      <p:cBhvr>
                                        <p:cTn id="31" dur="26">
                                          <p:stCondLst>
                                            <p:cond delay="1808"/>
                                          </p:stCondLst>
                                        </p:cTn>
                                        <p:tgtEl>
                                          <p:spTgt spid="3">
                                            <p:txEl>
                                              <p:pRg st="0" end="0"/>
                                            </p:txEl>
                                          </p:spTgt>
                                        </p:tgtEl>
                                      </p:cBhvr>
                                      <p:to x="100000" y="95000"/>
                                    </p:animScale>
                                    <p:animScale>
                                      <p:cBhvr>
                                        <p:cTn id="32" dur="166" decel="50000">
                                          <p:stCondLst>
                                            <p:cond delay="1834"/>
                                          </p:stCondLst>
                                        </p:cTn>
                                        <p:tgtEl>
                                          <p:spTgt spid="3">
                                            <p:txEl>
                                              <p:pRg st="0" end="0"/>
                                            </p:txEl>
                                          </p:spTgt>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wipe(down)">
                                      <p:cBhvr>
                                        <p:cTn id="37" dur="580">
                                          <p:stCondLst>
                                            <p:cond delay="0"/>
                                          </p:stCondLst>
                                        </p:cTn>
                                        <p:tgtEl>
                                          <p:spTgt spid="3">
                                            <p:txEl>
                                              <p:pRg st="1" end="1"/>
                                            </p:txEl>
                                          </p:spTgt>
                                        </p:tgtEl>
                                      </p:cBhvr>
                                    </p:animEffect>
                                    <p:anim calcmode="lin" valueType="num">
                                      <p:cBhvr>
                                        <p:cTn id="3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3" dur="26">
                                          <p:stCondLst>
                                            <p:cond delay="650"/>
                                          </p:stCondLst>
                                        </p:cTn>
                                        <p:tgtEl>
                                          <p:spTgt spid="3">
                                            <p:txEl>
                                              <p:pRg st="1" end="1"/>
                                            </p:txEl>
                                          </p:spTgt>
                                        </p:tgtEl>
                                      </p:cBhvr>
                                      <p:to x="100000" y="60000"/>
                                    </p:animScale>
                                    <p:animScale>
                                      <p:cBhvr>
                                        <p:cTn id="44" dur="166" decel="50000">
                                          <p:stCondLst>
                                            <p:cond delay="676"/>
                                          </p:stCondLst>
                                        </p:cTn>
                                        <p:tgtEl>
                                          <p:spTgt spid="3">
                                            <p:txEl>
                                              <p:pRg st="1" end="1"/>
                                            </p:txEl>
                                          </p:spTgt>
                                        </p:tgtEl>
                                      </p:cBhvr>
                                      <p:to x="100000" y="100000"/>
                                    </p:animScale>
                                    <p:animScale>
                                      <p:cBhvr>
                                        <p:cTn id="45" dur="26">
                                          <p:stCondLst>
                                            <p:cond delay="1312"/>
                                          </p:stCondLst>
                                        </p:cTn>
                                        <p:tgtEl>
                                          <p:spTgt spid="3">
                                            <p:txEl>
                                              <p:pRg st="1" end="1"/>
                                            </p:txEl>
                                          </p:spTgt>
                                        </p:tgtEl>
                                      </p:cBhvr>
                                      <p:to x="100000" y="80000"/>
                                    </p:animScale>
                                    <p:animScale>
                                      <p:cBhvr>
                                        <p:cTn id="46" dur="166" decel="50000">
                                          <p:stCondLst>
                                            <p:cond delay="1338"/>
                                          </p:stCondLst>
                                        </p:cTn>
                                        <p:tgtEl>
                                          <p:spTgt spid="3">
                                            <p:txEl>
                                              <p:pRg st="1" end="1"/>
                                            </p:txEl>
                                          </p:spTgt>
                                        </p:tgtEl>
                                      </p:cBhvr>
                                      <p:to x="100000" y="100000"/>
                                    </p:animScale>
                                    <p:animScale>
                                      <p:cBhvr>
                                        <p:cTn id="47" dur="26">
                                          <p:stCondLst>
                                            <p:cond delay="1642"/>
                                          </p:stCondLst>
                                        </p:cTn>
                                        <p:tgtEl>
                                          <p:spTgt spid="3">
                                            <p:txEl>
                                              <p:pRg st="1" end="1"/>
                                            </p:txEl>
                                          </p:spTgt>
                                        </p:tgtEl>
                                      </p:cBhvr>
                                      <p:to x="100000" y="90000"/>
                                    </p:animScale>
                                    <p:animScale>
                                      <p:cBhvr>
                                        <p:cTn id="48" dur="166" decel="50000">
                                          <p:stCondLst>
                                            <p:cond delay="1668"/>
                                          </p:stCondLst>
                                        </p:cTn>
                                        <p:tgtEl>
                                          <p:spTgt spid="3">
                                            <p:txEl>
                                              <p:pRg st="1" end="1"/>
                                            </p:txEl>
                                          </p:spTgt>
                                        </p:tgtEl>
                                      </p:cBhvr>
                                      <p:to x="100000" y="100000"/>
                                    </p:animScale>
                                    <p:animScale>
                                      <p:cBhvr>
                                        <p:cTn id="49" dur="26">
                                          <p:stCondLst>
                                            <p:cond delay="1808"/>
                                          </p:stCondLst>
                                        </p:cTn>
                                        <p:tgtEl>
                                          <p:spTgt spid="3">
                                            <p:txEl>
                                              <p:pRg st="1" end="1"/>
                                            </p:txEl>
                                          </p:spTgt>
                                        </p:tgtEl>
                                      </p:cBhvr>
                                      <p:to x="100000" y="95000"/>
                                    </p:animScale>
                                    <p:animScale>
                                      <p:cBhvr>
                                        <p:cTn id="50" dur="166" decel="50000">
                                          <p:stCondLst>
                                            <p:cond delay="1834"/>
                                          </p:stCondLst>
                                        </p:cTn>
                                        <p:tgtEl>
                                          <p:spTgt spid="3">
                                            <p:txEl>
                                              <p:pRg st="1" end="1"/>
                                            </p:txEl>
                                          </p:spTgt>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3">
                                            <p:txEl>
                                              <p:pRg st="2" end="2"/>
                                            </p:txEl>
                                          </p:spTgt>
                                        </p:tgtEl>
                                        <p:attrNameLst>
                                          <p:attrName>style.visibility</p:attrName>
                                        </p:attrNameLst>
                                      </p:cBhvr>
                                      <p:to>
                                        <p:strVal val="visible"/>
                                      </p:to>
                                    </p:set>
                                    <p:animEffect transition="in" filter="wipe(down)">
                                      <p:cBhvr>
                                        <p:cTn id="55" dur="580">
                                          <p:stCondLst>
                                            <p:cond delay="0"/>
                                          </p:stCondLst>
                                        </p:cTn>
                                        <p:tgtEl>
                                          <p:spTgt spid="3">
                                            <p:txEl>
                                              <p:pRg st="2" end="2"/>
                                            </p:txEl>
                                          </p:spTgt>
                                        </p:tgtEl>
                                      </p:cBhvr>
                                    </p:animEffect>
                                    <p:anim calcmode="lin" valueType="num">
                                      <p:cBhvr>
                                        <p:cTn id="5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2" end="2"/>
                                            </p:txEl>
                                          </p:spTgt>
                                        </p:tgtEl>
                                      </p:cBhvr>
                                      <p:to x="100000" y="60000"/>
                                    </p:animScale>
                                    <p:animScale>
                                      <p:cBhvr>
                                        <p:cTn id="62" dur="166" decel="50000">
                                          <p:stCondLst>
                                            <p:cond delay="676"/>
                                          </p:stCondLst>
                                        </p:cTn>
                                        <p:tgtEl>
                                          <p:spTgt spid="3">
                                            <p:txEl>
                                              <p:pRg st="2" end="2"/>
                                            </p:txEl>
                                          </p:spTgt>
                                        </p:tgtEl>
                                      </p:cBhvr>
                                      <p:to x="100000" y="100000"/>
                                    </p:animScale>
                                    <p:animScale>
                                      <p:cBhvr>
                                        <p:cTn id="63" dur="26">
                                          <p:stCondLst>
                                            <p:cond delay="1312"/>
                                          </p:stCondLst>
                                        </p:cTn>
                                        <p:tgtEl>
                                          <p:spTgt spid="3">
                                            <p:txEl>
                                              <p:pRg st="2" end="2"/>
                                            </p:txEl>
                                          </p:spTgt>
                                        </p:tgtEl>
                                      </p:cBhvr>
                                      <p:to x="100000" y="80000"/>
                                    </p:animScale>
                                    <p:animScale>
                                      <p:cBhvr>
                                        <p:cTn id="64" dur="166" decel="50000">
                                          <p:stCondLst>
                                            <p:cond delay="1338"/>
                                          </p:stCondLst>
                                        </p:cTn>
                                        <p:tgtEl>
                                          <p:spTgt spid="3">
                                            <p:txEl>
                                              <p:pRg st="2" end="2"/>
                                            </p:txEl>
                                          </p:spTgt>
                                        </p:tgtEl>
                                      </p:cBhvr>
                                      <p:to x="100000" y="100000"/>
                                    </p:animScale>
                                    <p:animScale>
                                      <p:cBhvr>
                                        <p:cTn id="65" dur="26">
                                          <p:stCondLst>
                                            <p:cond delay="1642"/>
                                          </p:stCondLst>
                                        </p:cTn>
                                        <p:tgtEl>
                                          <p:spTgt spid="3">
                                            <p:txEl>
                                              <p:pRg st="2" end="2"/>
                                            </p:txEl>
                                          </p:spTgt>
                                        </p:tgtEl>
                                      </p:cBhvr>
                                      <p:to x="100000" y="90000"/>
                                    </p:animScale>
                                    <p:animScale>
                                      <p:cBhvr>
                                        <p:cTn id="66" dur="166" decel="50000">
                                          <p:stCondLst>
                                            <p:cond delay="1668"/>
                                          </p:stCondLst>
                                        </p:cTn>
                                        <p:tgtEl>
                                          <p:spTgt spid="3">
                                            <p:txEl>
                                              <p:pRg st="2" end="2"/>
                                            </p:txEl>
                                          </p:spTgt>
                                        </p:tgtEl>
                                      </p:cBhvr>
                                      <p:to x="100000" y="100000"/>
                                    </p:animScale>
                                    <p:animScale>
                                      <p:cBhvr>
                                        <p:cTn id="67" dur="26">
                                          <p:stCondLst>
                                            <p:cond delay="1808"/>
                                          </p:stCondLst>
                                        </p:cTn>
                                        <p:tgtEl>
                                          <p:spTgt spid="3">
                                            <p:txEl>
                                              <p:pRg st="2" end="2"/>
                                            </p:txEl>
                                          </p:spTgt>
                                        </p:tgtEl>
                                      </p:cBhvr>
                                      <p:to x="100000" y="95000"/>
                                    </p:animScale>
                                    <p:animScale>
                                      <p:cBhvr>
                                        <p:cTn id="68"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allpaper (43).jpg"/>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4681728" y="585216"/>
            <a:ext cx="6062472" cy="5870448"/>
          </a:xfrm>
        </p:spPr>
        <p:txBody>
          <a:bodyPr>
            <a:normAutofit/>
          </a:bodyPr>
          <a:lstStyle/>
          <a:p>
            <a:pPr lvl="0" algn="r" rtl="1"/>
            <a:r>
              <a:rPr lang="fa-IR" sz="36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rPr>
              <a:t>2)</a:t>
            </a:r>
            <a:r>
              <a:rPr lang="ar-SA" sz="36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rPr>
              <a:t>مزايده :‌ </a:t>
            </a:r>
            <a:r>
              <a:rPr lang="en-US" sz="2600" b="1" dirty="0" smtClean="0">
                <a:cs typeface="B Kamran" pitchFamily="2" charset="-78"/>
              </a:rPr>
              <a:t/>
            </a:r>
            <a:br>
              <a:rPr lang="en-US" sz="2600" b="1" dirty="0" smtClean="0">
                <a:cs typeface="B Kamran" pitchFamily="2" charset="-78"/>
              </a:rPr>
            </a:br>
            <a:r>
              <a:rPr lang="ar-SA" sz="2600" b="1" dirty="0" smtClean="0">
                <a:cs typeface="B Kamran" pitchFamily="2" charset="-78"/>
              </a:rPr>
              <a:t>در اين گونه موارد نيز مانند مناقصه، پرداخت ها به منظور دسترسي به اطلاعاتي از قبيل علايق واقعي مزايده كننده و پيشنهادات ارائه شده از طرف رقبا صورت مي</a:t>
            </a:r>
            <a:r>
              <a:rPr lang="fa-IR" sz="2600" b="1" dirty="0" smtClean="0">
                <a:cs typeface="B Kamran" pitchFamily="2" charset="-78"/>
              </a:rPr>
              <a:t>‌</a:t>
            </a:r>
            <a:r>
              <a:rPr lang="ar-SA" sz="2600" b="1" dirty="0" smtClean="0">
                <a:cs typeface="B Kamran" pitchFamily="2" charset="-78"/>
              </a:rPr>
              <a:t>گيرد. در اين موارد ( و همچنين در مناقصه</a:t>
            </a:r>
            <a:r>
              <a:rPr lang="fa-IR" sz="2600" b="1" dirty="0" smtClean="0">
                <a:cs typeface="B Kamran" pitchFamily="2" charset="-78"/>
              </a:rPr>
              <a:t>‌</a:t>
            </a:r>
            <a:r>
              <a:rPr lang="ar-SA" sz="2600" b="1" dirty="0" smtClean="0">
                <a:cs typeface="B Kamran" pitchFamily="2" charset="-78"/>
              </a:rPr>
              <a:t>ها ) گاهي روش هاي خاصي به كار گرفته مي شود به طوري كه پيمانكار بدون پرداخت مستقيم رشوه به كارفرما به اهداف خود دست مي يابد. در اين روش پيمانكار با توجه به اطلاع از محدود بودن برد تبليغاتي آگهي مناقصه يا مزايده با ايجاد چند رقيب ساختگي به اعلام قيمت هايي مي پردازد كه در قبال قيمت و شرايط خود از وضعيت نامناسبي برخوردار باشند و در واقع كارفرما را ناچار به پذيرش شرايط خاص مورد نظر خود مي كند. </a:t>
            </a:r>
            <a:r>
              <a:rPr lang="en-US" sz="2600" b="1" dirty="0" smtClean="0">
                <a:cs typeface="B Kamran" pitchFamily="2" charset="-78"/>
              </a:rPr>
              <a:t/>
            </a:r>
            <a:br>
              <a:rPr lang="en-US" sz="2600" b="1" dirty="0" smtClean="0">
                <a:cs typeface="B Kamran" pitchFamily="2" charset="-78"/>
              </a:rPr>
            </a:br>
            <a:r>
              <a:rPr lang="ar-SA" sz="2600" b="1" dirty="0" smtClean="0">
                <a:cs typeface="B Kamran" pitchFamily="2" charset="-78"/>
              </a:rPr>
              <a:t> </a:t>
            </a:r>
            <a:r>
              <a:rPr lang="en-US" sz="2600" dirty="0" smtClean="0">
                <a:cs typeface="B Kamran" pitchFamily="2" charset="-78"/>
              </a:rPr>
              <a:t/>
            </a:r>
            <a:br>
              <a:rPr lang="en-US" sz="2600" dirty="0" smtClean="0">
                <a:cs typeface="B Kamran" pitchFamily="2" charset="-78"/>
              </a:rPr>
            </a:br>
            <a:endParaRPr lang="en-US" sz="2600" dirty="0">
              <a:cs typeface="B Kamran" pitchFamily="2" charset="-78"/>
            </a:endParaRPr>
          </a:p>
        </p:txBody>
      </p:sp>
      <p:pic>
        <p:nvPicPr>
          <p:cNvPr id="4" name="Content Placeholder 3" descr="2rxy3vr.jpg"/>
          <p:cNvPicPr>
            <a:picLocks noGrp="1" noChangeAspect="1"/>
          </p:cNvPicPr>
          <p:nvPr>
            <p:ph idx="1"/>
          </p:nvPr>
        </p:nvPicPr>
        <p:blipFill>
          <a:blip r:embed="rId3"/>
          <a:stretch>
            <a:fillRect/>
          </a:stretch>
        </p:blipFill>
        <p:spPr>
          <a:xfrm>
            <a:off x="621792" y="530352"/>
            <a:ext cx="3291840" cy="5431536"/>
          </a:xfrm>
        </p:spPr>
      </p:pic>
    </p:spTree>
    <p:extLst>
      <p:ext uri="{BB962C8B-B14F-4D97-AF65-F5344CB8AC3E}">
        <p14:creationId xmlns:p14="http://schemas.microsoft.com/office/powerpoint/2010/main" xmlns="" val="2154003745"/>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iterate type="lt">
                                    <p:tmPct val="5000"/>
                                  </p:iterate>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allpaper (43).jpg"/>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4608576" y="585216"/>
            <a:ext cx="6135624" cy="5742432"/>
          </a:xfrm>
        </p:spPr>
        <p:txBody>
          <a:bodyPr>
            <a:normAutofit fontScale="90000"/>
          </a:bodyPr>
          <a:lstStyle/>
          <a:p>
            <a:pPr lvl="0" algn="r" rtl="1"/>
            <a:r>
              <a:rPr lang="fa-IR" sz="36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rPr>
              <a:t>3)</a:t>
            </a:r>
            <a:r>
              <a:rPr lang="ar-SA" sz="36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rPr>
              <a:t>خريدهاي دولتي :</a:t>
            </a:r>
            <a:r>
              <a:rPr lang="en-US" sz="2600" b="1" dirty="0" smtClean="0">
                <a:cs typeface="B Kamran" pitchFamily="2" charset="-78"/>
              </a:rPr>
              <a:t/>
            </a:r>
            <a:br>
              <a:rPr lang="en-US" sz="2600" b="1" dirty="0" smtClean="0">
                <a:cs typeface="B Kamran" pitchFamily="2" charset="-78"/>
              </a:rPr>
            </a:br>
            <a:r>
              <a:rPr lang="en-US" sz="2600" b="1" dirty="0" smtClean="0">
                <a:cs typeface="B Kamran" pitchFamily="2" charset="-78"/>
              </a:rPr>
              <a:t/>
            </a:r>
            <a:br>
              <a:rPr lang="en-US" sz="2600" b="1" dirty="0" smtClean="0">
                <a:cs typeface="B Kamran" pitchFamily="2" charset="-78"/>
              </a:rPr>
            </a:br>
            <a:r>
              <a:rPr lang="ar-SA" sz="2600" b="1" dirty="0" smtClean="0">
                <a:cs typeface="B Kamran" pitchFamily="2" charset="-78"/>
              </a:rPr>
              <a:t>دستگاه </a:t>
            </a:r>
            <a:r>
              <a:rPr lang="ar-SA" sz="2600" b="1" dirty="0" smtClean="0">
                <a:cs typeface="B Kamran" pitchFamily="2" charset="-78"/>
              </a:rPr>
              <a:t>هاي وابسته به دولت و يا عمومي ( مانند وزارتخانه</a:t>
            </a:r>
            <a:r>
              <a:rPr lang="fa-IR" sz="2600" b="1" dirty="0" smtClean="0">
                <a:cs typeface="B Kamran" pitchFamily="2" charset="-78"/>
              </a:rPr>
              <a:t>‌</a:t>
            </a:r>
            <a:r>
              <a:rPr lang="ar-SA" sz="2600" b="1" dirty="0" smtClean="0">
                <a:cs typeface="B Kamran" pitchFamily="2" charset="-78"/>
              </a:rPr>
              <a:t>ها، شركت</a:t>
            </a:r>
            <a:r>
              <a:rPr lang="fa-IR" sz="2600" b="1" dirty="0" smtClean="0">
                <a:cs typeface="B Kamran" pitchFamily="2" charset="-78"/>
              </a:rPr>
              <a:t>‌</a:t>
            </a:r>
            <a:r>
              <a:rPr lang="ar-SA" sz="2600" b="1" dirty="0" smtClean="0">
                <a:cs typeface="B Kamran" pitchFamily="2" charset="-78"/>
              </a:rPr>
              <a:t>ها و سازمان هاي وابسته دولتي</a:t>
            </a:r>
            <a:r>
              <a:rPr lang="fa-IR" sz="2600" b="1" dirty="0" smtClean="0">
                <a:cs typeface="B Kamran" pitchFamily="2" charset="-78"/>
              </a:rPr>
              <a:t>، </a:t>
            </a:r>
            <a:r>
              <a:rPr lang="ar-SA" sz="2600" b="1" dirty="0" smtClean="0">
                <a:cs typeface="B Kamran" pitchFamily="2" charset="-78"/>
              </a:rPr>
              <a:t>شهرداري ها و </a:t>
            </a:r>
            <a:r>
              <a:rPr lang="en-US" sz="2600" b="1" dirty="0" smtClean="0">
                <a:cs typeface="B Kamran" pitchFamily="2" charset="-78"/>
              </a:rPr>
              <a:t>…</a:t>
            </a:r>
            <a:r>
              <a:rPr lang="ar-SA" sz="2600" b="1" dirty="0" smtClean="0">
                <a:cs typeface="B Kamran" pitchFamily="2" charset="-78"/>
              </a:rPr>
              <a:t> ) معمولاً جهت تهيه اقلام مورد نياز خود، پس از اخذ مجوزهاي لازم به وسيله مامورين خريد و هماهنگي بخش مربوطه از بازارهاي داخلي و يا خارجي اقدام مي كنند. در اين موارد فروشندگان كالاهاو خدمات با در اختيار گذاشتن تسهيلاتي از قبيل وجه نقد، هداياي جنسي، ارائه خدمات رايگان، پورسانت ، صدور فاكتورهايي با قيمت هاي غير واقعي تلاش مي نمايند تا مشتري هميشگي براي خود جذب كنند. از نتايج اين كار پرداخت هاي بالاتر سيستم دولتي، خريد اقلامي با استانداردهاي پايين تر از مشخصات اعلام شده ، وخريد اقلام غير ضروري به منظور كسب منفعت شخصي مي باشد.</a:t>
            </a:r>
            <a:r>
              <a:rPr lang="fa-IR" sz="2600" b="1" dirty="0" smtClean="0">
                <a:cs typeface="B Kamran" pitchFamily="2" charset="-78"/>
              </a:rPr>
              <a:t/>
            </a:r>
            <a:br>
              <a:rPr lang="fa-IR" sz="2600" b="1" dirty="0" smtClean="0">
                <a:cs typeface="B Kamran" pitchFamily="2" charset="-78"/>
              </a:rPr>
            </a:br>
            <a:r>
              <a:rPr lang="fa-IR" sz="2600" b="1" dirty="0" smtClean="0">
                <a:cs typeface="B Kamran" pitchFamily="2" charset="-78"/>
              </a:rPr>
              <a:t>و...... .</a:t>
            </a:r>
            <a:r>
              <a:rPr lang="en-US" sz="2600" b="1" dirty="0" smtClean="0">
                <a:cs typeface="B Kamran" pitchFamily="2" charset="-78"/>
              </a:rPr>
              <a:t/>
            </a:r>
            <a:br>
              <a:rPr lang="en-US" sz="2600" b="1" dirty="0" smtClean="0">
                <a:cs typeface="B Kamran" pitchFamily="2" charset="-78"/>
              </a:rPr>
            </a:br>
            <a:endParaRPr lang="en-US" sz="2600" b="1" dirty="0">
              <a:cs typeface="B Kamran" pitchFamily="2" charset="-78"/>
            </a:endParaRPr>
          </a:p>
        </p:txBody>
      </p:sp>
      <p:pic>
        <p:nvPicPr>
          <p:cNvPr id="4" name="Content Placeholder 3" descr="12-03.jpg"/>
          <p:cNvPicPr>
            <a:picLocks noGrp="1" noChangeAspect="1"/>
          </p:cNvPicPr>
          <p:nvPr>
            <p:ph idx="1"/>
          </p:nvPr>
        </p:nvPicPr>
        <p:blipFill>
          <a:blip r:embed="rId3"/>
          <a:stretch>
            <a:fillRect/>
          </a:stretch>
        </p:blipFill>
        <p:spPr>
          <a:xfrm>
            <a:off x="749808" y="1280160"/>
            <a:ext cx="3273552" cy="4242816"/>
          </a:xfrm>
        </p:spPr>
      </p:pic>
    </p:spTree>
    <p:extLst>
      <p:ext uri="{BB962C8B-B14F-4D97-AF65-F5344CB8AC3E}">
        <p14:creationId xmlns:p14="http://schemas.microsoft.com/office/powerpoint/2010/main" xmlns="" val="2776095664"/>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iterate type="lt">
                                    <p:tmPct val="5000"/>
                                  </p:iterate>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llpaper (43).jpg"/>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1024128" y="585216"/>
            <a:ext cx="9720072" cy="731520"/>
          </a:xfrm>
        </p:spPr>
        <p:txBody>
          <a:bodyPr>
            <a:normAutofit/>
          </a:bodyPr>
          <a:lstStyle/>
          <a:p>
            <a:pPr algn="r"/>
            <a:r>
              <a:rPr lang="fa-IR" sz="48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rPr>
              <a:t>اختلاس :</a:t>
            </a:r>
            <a:r>
              <a:rPr lang="fa-IR" sz="4800" b="1" dirty="0" smtClean="0">
                <a:cs typeface="B Kamran" pitchFamily="2" charset="-78"/>
              </a:rPr>
              <a:t> </a:t>
            </a:r>
            <a:endParaRPr lang="en-US" sz="4800" b="1" dirty="0">
              <a:cs typeface="B Kamran" pitchFamily="2" charset="-78"/>
            </a:endParaRPr>
          </a:p>
        </p:txBody>
      </p:sp>
      <p:sp>
        <p:nvSpPr>
          <p:cNvPr id="3" name="Content Placeholder 2"/>
          <p:cNvSpPr>
            <a:spLocks noGrp="1"/>
          </p:cNvSpPr>
          <p:nvPr>
            <p:ph idx="1"/>
          </p:nvPr>
        </p:nvSpPr>
        <p:spPr>
          <a:xfrm>
            <a:off x="1024128" y="1316736"/>
            <a:ext cx="9720071" cy="4992624"/>
          </a:xfrm>
        </p:spPr>
        <p:txBody>
          <a:bodyPr>
            <a:noAutofit/>
          </a:bodyPr>
          <a:lstStyle/>
          <a:p>
            <a:pPr algn="r" rtl="1"/>
            <a:r>
              <a:rPr lang="fa-IR" sz="2600" b="1" dirty="0" smtClean="0">
                <a:cs typeface="B Kamran" pitchFamily="2" charset="-78"/>
              </a:rPr>
              <a:t>در حال حاضر كشور ما با پديده اي شوم به نام اختلاس در نظام اداري و مالي خود مواجه است اختلاس به عنوان يكي از مصاديق بازر فساد مالي و اقتصادي در تمامي بخش ها  گسترده شده است.</a:t>
            </a:r>
            <a:endParaRPr lang="en-US" sz="2600" b="1" dirty="0" smtClean="0">
              <a:cs typeface="B Kamran" pitchFamily="2" charset="-78"/>
            </a:endParaRPr>
          </a:p>
          <a:p>
            <a:pPr algn="r" rtl="1"/>
            <a:r>
              <a:rPr lang="fa-IR" sz="2600" b="1" dirty="0" smtClean="0">
                <a:cs typeface="B Kamran" pitchFamily="2" charset="-78"/>
              </a:rPr>
              <a:t>اختلاس در لغت به معني ربودن، دستبرد زدن، و دست اندازي به ديگران ، گرفتن شيئي با عجله و سرعت هر چه تمامتر و يا به معني استفاده از فرصت مناسب مي‌باشد ، چنانكه گفته‌اند : « الخلسه سريعته الفوت بطيئه العود» .اختلاس به صورت حيف و ميل اموال عمومي و بيت المال و تصرف غير قانوني وجوه مربوط به آن در بسياري از دستگاه ها و سازمان هاي دولتي به شكل مخفيانه اي رواج دارد. اين اختلاس ها گاه كوچك و گاه بزرگ هستند و از جابجايي يك سند كوچك حسابداري تا خريد و فروش غير قانوني اموال عمومي و واگذاري آنها به غير را شامل مي‌شوند. روش هاي معمول براي اين كار، سند سازي، فاكتورسازي ، تباني در انجام معاملات، مناقصه ها، مزايده ها ، برداشت پول از حساب هاي خاص دولتي كه به نام افراد است و واريز آنها به حساب هاي شخصي و واگذاري تسهيلات خاص دولتي كه معمولاً در اختيار افراد منحصر به  فرد قرار دارند به اطرافيان و آشنايان مي باشد.</a:t>
            </a:r>
            <a:endParaRPr lang="en-US" sz="2600" b="1" dirty="0">
              <a:cs typeface="B Kamran" pitchFamily="2" charset="-78"/>
            </a:endParaRPr>
          </a:p>
        </p:txBody>
      </p:sp>
    </p:spTree>
    <p:extLst>
      <p:ext uri="{BB962C8B-B14F-4D97-AF65-F5344CB8AC3E}">
        <p14:creationId xmlns:p14="http://schemas.microsoft.com/office/powerpoint/2010/main" xmlns="" val="602348327"/>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down)">
                                      <p:cBhvr>
                                        <p:cTn id="19" dur="580">
                                          <p:stCondLst>
                                            <p:cond delay="0"/>
                                          </p:stCondLst>
                                        </p:cTn>
                                        <p:tgtEl>
                                          <p:spTgt spid="3">
                                            <p:txEl>
                                              <p:pRg st="0" end="0"/>
                                            </p:txEl>
                                          </p:spTgt>
                                        </p:tgtEl>
                                      </p:cBhvr>
                                    </p:animEffect>
                                    <p:anim calcmode="lin" valueType="num">
                                      <p:cBhvr>
                                        <p:cTn id="20"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xEl>
                                              <p:pRg st="0" end="0"/>
                                            </p:txEl>
                                          </p:spTgt>
                                        </p:tgtEl>
                                      </p:cBhvr>
                                      <p:to x="100000" y="60000"/>
                                    </p:animScale>
                                    <p:animScale>
                                      <p:cBhvr>
                                        <p:cTn id="26" dur="166" decel="50000">
                                          <p:stCondLst>
                                            <p:cond delay="676"/>
                                          </p:stCondLst>
                                        </p:cTn>
                                        <p:tgtEl>
                                          <p:spTgt spid="3">
                                            <p:txEl>
                                              <p:pRg st="0" end="0"/>
                                            </p:txEl>
                                          </p:spTgt>
                                        </p:tgtEl>
                                      </p:cBhvr>
                                      <p:to x="100000" y="100000"/>
                                    </p:animScale>
                                    <p:animScale>
                                      <p:cBhvr>
                                        <p:cTn id="27" dur="26">
                                          <p:stCondLst>
                                            <p:cond delay="1312"/>
                                          </p:stCondLst>
                                        </p:cTn>
                                        <p:tgtEl>
                                          <p:spTgt spid="3">
                                            <p:txEl>
                                              <p:pRg st="0" end="0"/>
                                            </p:txEl>
                                          </p:spTgt>
                                        </p:tgtEl>
                                      </p:cBhvr>
                                      <p:to x="100000" y="80000"/>
                                    </p:animScale>
                                    <p:animScale>
                                      <p:cBhvr>
                                        <p:cTn id="28" dur="166" decel="50000">
                                          <p:stCondLst>
                                            <p:cond delay="1338"/>
                                          </p:stCondLst>
                                        </p:cTn>
                                        <p:tgtEl>
                                          <p:spTgt spid="3">
                                            <p:txEl>
                                              <p:pRg st="0" end="0"/>
                                            </p:txEl>
                                          </p:spTgt>
                                        </p:tgtEl>
                                      </p:cBhvr>
                                      <p:to x="100000" y="100000"/>
                                    </p:animScale>
                                    <p:animScale>
                                      <p:cBhvr>
                                        <p:cTn id="29" dur="26">
                                          <p:stCondLst>
                                            <p:cond delay="1642"/>
                                          </p:stCondLst>
                                        </p:cTn>
                                        <p:tgtEl>
                                          <p:spTgt spid="3">
                                            <p:txEl>
                                              <p:pRg st="0" end="0"/>
                                            </p:txEl>
                                          </p:spTgt>
                                        </p:tgtEl>
                                      </p:cBhvr>
                                      <p:to x="100000" y="90000"/>
                                    </p:animScale>
                                    <p:animScale>
                                      <p:cBhvr>
                                        <p:cTn id="30" dur="166" decel="50000">
                                          <p:stCondLst>
                                            <p:cond delay="1668"/>
                                          </p:stCondLst>
                                        </p:cTn>
                                        <p:tgtEl>
                                          <p:spTgt spid="3">
                                            <p:txEl>
                                              <p:pRg st="0" end="0"/>
                                            </p:txEl>
                                          </p:spTgt>
                                        </p:tgtEl>
                                      </p:cBhvr>
                                      <p:to x="100000" y="100000"/>
                                    </p:animScale>
                                    <p:animScale>
                                      <p:cBhvr>
                                        <p:cTn id="31" dur="26">
                                          <p:stCondLst>
                                            <p:cond delay="1808"/>
                                          </p:stCondLst>
                                        </p:cTn>
                                        <p:tgtEl>
                                          <p:spTgt spid="3">
                                            <p:txEl>
                                              <p:pRg st="0" end="0"/>
                                            </p:txEl>
                                          </p:spTgt>
                                        </p:tgtEl>
                                      </p:cBhvr>
                                      <p:to x="100000" y="95000"/>
                                    </p:animScale>
                                    <p:animScale>
                                      <p:cBhvr>
                                        <p:cTn id="32" dur="166" decel="50000">
                                          <p:stCondLst>
                                            <p:cond delay="1834"/>
                                          </p:stCondLst>
                                        </p:cTn>
                                        <p:tgtEl>
                                          <p:spTgt spid="3">
                                            <p:txEl>
                                              <p:pRg st="0" end="0"/>
                                            </p:txEl>
                                          </p:spTgt>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wipe(down)">
                                      <p:cBhvr>
                                        <p:cTn id="37" dur="580">
                                          <p:stCondLst>
                                            <p:cond delay="0"/>
                                          </p:stCondLst>
                                        </p:cTn>
                                        <p:tgtEl>
                                          <p:spTgt spid="3">
                                            <p:txEl>
                                              <p:pRg st="1" end="1"/>
                                            </p:txEl>
                                          </p:spTgt>
                                        </p:tgtEl>
                                      </p:cBhvr>
                                    </p:animEffect>
                                    <p:anim calcmode="lin" valueType="num">
                                      <p:cBhvr>
                                        <p:cTn id="3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3" dur="26">
                                          <p:stCondLst>
                                            <p:cond delay="650"/>
                                          </p:stCondLst>
                                        </p:cTn>
                                        <p:tgtEl>
                                          <p:spTgt spid="3">
                                            <p:txEl>
                                              <p:pRg st="1" end="1"/>
                                            </p:txEl>
                                          </p:spTgt>
                                        </p:tgtEl>
                                      </p:cBhvr>
                                      <p:to x="100000" y="60000"/>
                                    </p:animScale>
                                    <p:animScale>
                                      <p:cBhvr>
                                        <p:cTn id="44" dur="166" decel="50000">
                                          <p:stCondLst>
                                            <p:cond delay="676"/>
                                          </p:stCondLst>
                                        </p:cTn>
                                        <p:tgtEl>
                                          <p:spTgt spid="3">
                                            <p:txEl>
                                              <p:pRg st="1" end="1"/>
                                            </p:txEl>
                                          </p:spTgt>
                                        </p:tgtEl>
                                      </p:cBhvr>
                                      <p:to x="100000" y="100000"/>
                                    </p:animScale>
                                    <p:animScale>
                                      <p:cBhvr>
                                        <p:cTn id="45" dur="26">
                                          <p:stCondLst>
                                            <p:cond delay="1312"/>
                                          </p:stCondLst>
                                        </p:cTn>
                                        <p:tgtEl>
                                          <p:spTgt spid="3">
                                            <p:txEl>
                                              <p:pRg st="1" end="1"/>
                                            </p:txEl>
                                          </p:spTgt>
                                        </p:tgtEl>
                                      </p:cBhvr>
                                      <p:to x="100000" y="80000"/>
                                    </p:animScale>
                                    <p:animScale>
                                      <p:cBhvr>
                                        <p:cTn id="46" dur="166" decel="50000">
                                          <p:stCondLst>
                                            <p:cond delay="1338"/>
                                          </p:stCondLst>
                                        </p:cTn>
                                        <p:tgtEl>
                                          <p:spTgt spid="3">
                                            <p:txEl>
                                              <p:pRg st="1" end="1"/>
                                            </p:txEl>
                                          </p:spTgt>
                                        </p:tgtEl>
                                      </p:cBhvr>
                                      <p:to x="100000" y="100000"/>
                                    </p:animScale>
                                    <p:animScale>
                                      <p:cBhvr>
                                        <p:cTn id="47" dur="26">
                                          <p:stCondLst>
                                            <p:cond delay="1642"/>
                                          </p:stCondLst>
                                        </p:cTn>
                                        <p:tgtEl>
                                          <p:spTgt spid="3">
                                            <p:txEl>
                                              <p:pRg st="1" end="1"/>
                                            </p:txEl>
                                          </p:spTgt>
                                        </p:tgtEl>
                                      </p:cBhvr>
                                      <p:to x="100000" y="90000"/>
                                    </p:animScale>
                                    <p:animScale>
                                      <p:cBhvr>
                                        <p:cTn id="48" dur="166" decel="50000">
                                          <p:stCondLst>
                                            <p:cond delay="1668"/>
                                          </p:stCondLst>
                                        </p:cTn>
                                        <p:tgtEl>
                                          <p:spTgt spid="3">
                                            <p:txEl>
                                              <p:pRg st="1" end="1"/>
                                            </p:txEl>
                                          </p:spTgt>
                                        </p:tgtEl>
                                      </p:cBhvr>
                                      <p:to x="100000" y="100000"/>
                                    </p:animScale>
                                    <p:animScale>
                                      <p:cBhvr>
                                        <p:cTn id="49" dur="26">
                                          <p:stCondLst>
                                            <p:cond delay="1808"/>
                                          </p:stCondLst>
                                        </p:cTn>
                                        <p:tgtEl>
                                          <p:spTgt spid="3">
                                            <p:txEl>
                                              <p:pRg st="1" end="1"/>
                                            </p:txEl>
                                          </p:spTgt>
                                        </p:tgtEl>
                                      </p:cBhvr>
                                      <p:to x="100000" y="95000"/>
                                    </p:animScale>
                                    <p:animScale>
                                      <p:cBhvr>
                                        <p:cTn id="50"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677334" y="218941"/>
            <a:ext cx="8795850" cy="6364739"/>
          </a:xfrm>
        </p:spPr>
        <p:txBody>
          <a:bodyPr>
            <a:normAutofit fontScale="25000" lnSpcReduction="20000"/>
          </a:bodyPr>
          <a:lstStyle/>
          <a:p>
            <a:pPr algn="ctr"/>
            <a:endParaRPr lang="en-US" b="1" dirty="0" smtClean="0">
              <a:cs typeface="B Kamran" pitchFamily="2" charset="-78"/>
            </a:endParaRPr>
          </a:p>
          <a:p>
            <a:pPr algn="ctr"/>
            <a:endParaRPr lang="en-US" b="1" dirty="0">
              <a:cs typeface="B Kamran" pitchFamily="2" charset="-78"/>
            </a:endParaRPr>
          </a:p>
          <a:p>
            <a:pPr algn="ctr"/>
            <a:endParaRPr lang="en-US" b="1" dirty="0" smtClean="0">
              <a:cs typeface="B Kamran" pitchFamily="2" charset="-78"/>
            </a:endParaRPr>
          </a:p>
          <a:p>
            <a:pPr algn="ctr"/>
            <a:endParaRPr lang="en-US" b="1" dirty="0">
              <a:cs typeface="B Kamran" pitchFamily="2" charset="-78"/>
            </a:endParaRPr>
          </a:p>
          <a:p>
            <a:pPr algn="ctr"/>
            <a:endParaRPr lang="en-US" b="1" dirty="0" smtClean="0">
              <a:cs typeface="B Kamran" pitchFamily="2" charset="-78"/>
            </a:endParaRPr>
          </a:p>
          <a:p>
            <a:pPr algn="ctr"/>
            <a:endParaRPr lang="en-US" b="1" dirty="0">
              <a:cs typeface="B Kamran" pitchFamily="2" charset="-78"/>
            </a:endParaRPr>
          </a:p>
          <a:p>
            <a:pPr algn="ctr"/>
            <a:endParaRPr lang="en-US" b="1" dirty="0" smtClean="0">
              <a:cs typeface="B Kamran" pitchFamily="2" charset="-78"/>
            </a:endParaRPr>
          </a:p>
          <a:p>
            <a:pPr algn="ctr"/>
            <a:endParaRPr lang="en-US" sz="2800" b="1" dirty="0">
              <a:cs typeface="B Kamran" pitchFamily="2" charset="-78"/>
            </a:endParaRPr>
          </a:p>
          <a:p>
            <a:pPr algn="ctr"/>
            <a:r>
              <a:rPr lang="fa-IR" sz="16000" b="1" dirty="0" smtClean="0">
                <a:cs typeface="B Kamran" pitchFamily="2" charset="-78"/>
              </a:rPr>
              <a:t>وزارت </a:t>
            </a:r>
            <a:r>
              <a:rPr lang="fa-IR" sz="16000" b="1" dirty="0">
                <a:cs typeface="B Kamran" pitchFamily="2" charset="-78"/>
              </a:rPr>
              <a:t>علوم تحقیقات وفناوری</a:t>
            </a:r>
            <a:r>
              <a:rPr lang="fa-IR" sz="16000" b="1" dirty="0">
                <a:cs typeface="B Kamran"/>
              </a:rPr>
              <a:t> </a:t>
            </a:r>
            <a:r>
              <a:rPr lang="fa-IR" sz="16000" b="1" dirty="0">
                <a:cs typeface="B Kamran" pitchFamily="2" charset="-78"/>
              </a:rPr>
              <a:t/>
            </a:r>
            <a:br>
              <a:rPr lang="fa-IR" sz="16000" b="1" dirty="0">
                <a:cs typeface="B Kamran" pitchFamily="2" charset="-78"/>
              </a:rPr>
            </a:br>
            <a:r>
              <a:rPr lang="fa-IR" sz="16000" b="1" dirty="0">
                <a:cs typeface="B Kamran" pitchFamily="2" charset="-78"/>
              </a:rPr>
              <a:t>دانشگاه فنی وحرفه ای </a:t>
            </a:r>
            <a:br>
              <a:rPr lang="fa-IR" sz="16000" b="1" dirty="0">
                <a:cs typeface="B Kamran" pitchFamily="2" charset="-78"/>
              </a:rPr>
            </a:br>
            <a:r>
              <a:rPr lang="fa-IR" sz="16000" b="1" dirty="0">
                <a:cs typeface="B Kamran" pitchFamily="2" charset="-78"/>
              </a:rPr>
              <a:t>آموزشکده فنی وحرفه ای دختران زینب کبری(همدان)</a:t>
            </a:r>
            <a:br>
              <a:rPr lang="fa-IR" sz="16000" b="1" dirty="0">
                <a:cs typeface="B Kamran" pitchFamily="2" charset="-78"/>
              </a:rPr>
            </a:br>
            <a:r>
              <a:rPr lang="en-US" sz="16000" b="1" dirty="0" err="1" smtClean="0">
                <a:cs typeface="B Kamran" pitchFamily="2" charset="-78"/>
              </a:rPr>
              <a:t>موضوع</a:t>
            </a:r>
            <a:r>
              <a:rPr lang="fa-IR" sz="16000" b="1" dirty="0" smtClean="0">
                <a:cs typeface="B Kamran" pitchFamily="2" charset="-78"/>
              </a:rPr>
              <a:t>:</a:t>
            </a:r>
          </a:p>
          <a:p>
            <a:pPr algn="ctr"/>
            <a:r>
              <a:rPr lang="fa-IR" sz="16000" b="1" dirty="0" smtClean="0">
                <a:cs typeface="B Kamran" pitchFamily="2" charset="-78"/>
              </a:rPr>
              <a:t>فسادمالی درحسابداری</a:t>
            </a:r>
            <a:r>
              <a:rPr lang="fa-IR" sz="16000" b="1" dirty="0">
                <a:cs typeface="B Kamran" pitchFamily="2" charset="-78"/>
              </a:rPr>
              <a:t/>
            </a:r>
            <a:br>
              <a:rPr lang="fa-IR" sz="16000" b="1" dirty="0">
                <a:cs typeface="B Kamran" pitchFamily="2" charset="-78"/>
              </a:rPr>
            </a:br>
            <a:r>
              <a:rPr lang="fa-IR" sz="16000" b="1" dirty="0">
                <a:cs typeface="B Kamran" pitchFamily="2" charset="-78"/>
              </a:rPr>
              <a:t>تهیه وتنظیم:</a:t>
            </a:r>
            <a:br>
              <a:rPr lang="fa-IR" sz="16000" b="1" dirty="0">
                <a:cs typeface="B Kamran" pitchFamily="2" charset="-78"/>
              </a:rPr>
            </a:br>
            <a:r>
              <a:rPr lang="fa-IR" sz="16000" b="1" dirty="0">
                <a:cs typeface="B Kamran" pitchFamily="2" charset="-78"/>
              </a:rPr>
              <a:t>1.آرزوپورقاسمی</a:t>
            </a:r>
            <a:br>
              <a:rPr lang="fa-IR" sz="16000" b="1" dirty="0">
                <a:cs typeface="B Kamran" pitchFamily="2" charset="-78"/>
              </a:rPr>
            </a:br>
            <a:r>
              <a:rPr lang="fa-IR" sz="16000" b="1" dirty="0">
                <a:cs typeface="B Kamran" pitchFamily="2" charset="-78"/>
              </a:rPr>
              <a:t>2.عاطفه زارعی</a:t>
            </a:r>
            <a:br>
              <a:rPr lang="fa-IR" sz="16000" b="1" dirty="0">
                <a:cs typeface="B Kamran" pitchFamily="2" charset="-78"/>
              </a:rPr>
            </a:br>
            <a:r>
              <a:rPr lang="fa-IR" sz="16000" b="1" dirty="0">
                <a:cs typeface="B Kamran" pitchFamily="2" charset="-78"/>
              </a:rPr>
              <a:t>استادراهنما:خانم فروزنده کوشانفر</a:t>
            </a:r>
            <a:br>
              <a:rPr lang="fa-IR" sz="16000" b="1" dirty="0">
                <a:cs typeface="B Kamran" pitchFamily="2" charset="-78"/>
              </a:rPr>
            </a:br>
            <a:r>
              <a:rPr lang="fa-IR" sz="16000" b="1" dirty="0">
                <a:cs typeface="B Kamran" pitchFamily="2" charset="-78"/>
              </a:rPr>
              <a:t>مهر94</a:t>
            </a:r>
            <a:r>
              <a:rPr lang="fa-IR" sz="16000" dirty="0">
                <a:cs typeface="B Kamran"/>
              </a:rPr>
              <a:t/>
            </a:r>
            <a:br>
              <a:rPr lang="fa-IR" sz="16000" dirty="0">
                <a:cs typeface="B Kamran"/>
              </a:rPr>
            </a:br>
            <a:endParaRPr lang="en-US" sz="16000" dirty="0" smtClean="0">
              <a:cs typeface="B Kamran"/>
            </a:endParaRPr>
          </a:p>
        </p:txBody>
      </p:sp>
      <p:pic>
        <p:nvPicPr>
          <p:cNvPr id="5" name="Picture 2"/>
          <p:cNvPicPr>
            <a:picLocks noChangeAspect="1" noChangeArrowheads="1"/>
          </p:cNvPicPr>
          <p:nvPr/>
        </p:nvPicPr>
        <p:blipFill>
          <a:blip r:embed="rId3"/>
          <a:srcRect/>
          <a:stretch>
            <a:fillRect/>
          </a:stretch>
        </p:blipFill>
        <p:spPr bwMode="auto">
          <a:xfrm>
            <a:off x="4409034" y="579555"/>
            <a:ext cx="1701000" cy="1080000"/>
          </a:xfrm>
          <a:prstGeom prst="rect">
            <a:avLst/>
          </a:prstGeom>
          <a:noFill/>
          <a:ln w="9525">
            <a:noFill/>
            <a:miter lim="800000"/>
            <a:headEnd/>
            <a:tailEnd/>
          </a:ln>
        </p:spPr>
      </p:pic>
    </p:spTree>
    <p:extLst>
      <p:ext uri="{BB962C8B-B14F-4D97-AF65-F5344CB8AC3E}">
        <p14:creationId xmlns:p14="http://schemas.microsoft.com/office/powerpoint/2010/main" xmlns="" val="2705458996"/>
      </p:ext>
    </p:extLst>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p:cTn id="7" dur="500" fill="hold"/>
                                        <p:tgtEl>
                                          <p:spTgt spid="3">
                                            <p:txEl>
                                              <p:pRg st="8" end="8"/>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xEl>
                                              <p:pRg st="8" end="8"/>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xEl>
                                              <p:pRg st="8" end="8"/>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anim calcmode="lin" valueType="num">
                                      <p:cBhvr>
                                        <p:cTn id="15" dur="500" fill="hold"/>
                                        <p:tgtEl>
                                          <p:spTgt spid="3">
                                            <p:txEl>
                                              <p:pRg st="9" end="9"/>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
                                            <p:txEl>
                                              <p:pRg st="9" end="9"/>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
                                            <p:txEl>
                                              <p:pRg st="9" end="9"/>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llpaper (43).jpg"/>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1024128" y="585216"/>
            <a:ext cx="9720072" cy="676656"/>
          </a:xfrm>
        </p:spPr>
        <p:txBody>
          <a:bodyPr>
            <a:normAutofit fontScale="90000"/>
          </a:bodyPr>
          <a:lstStyle/>
          <a:p>
            <a:pPr algn="r"/>
            <a:r>
              <a:rPr lang="en-US" sz="48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rPr>
              <a:t>:</a:t>
            </a:r>
            <a:r>
              <a:rPr lang="fa-IR" sz="48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rPr>
              <a:t>عنصر قانوني اختلاس</a:t>
            </a:r>
            <a:endParaRPr lang="en-US" sz="48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endParaRPr>
          </a:p>
        </p:txBody>
      </p:sp>
      <p:sp>
        <p:nvSpPr>
          <p:cNvPr id="3" name="Content Placeholder 2"/>
          <p:cNvSpPr>
            <a:spLocks noGrp="1"/>
          </p:cNvSpPr>
          <p:nvPr>
            <p:ph idx="1"/>
          </p:nvPr>
        </p:nvSpPr>
        <p:spPr>
          <a:xfrm>
            <a:off x="1024128" y="1335024"/>
            <a:ext cx="9720071" cy="4974336"/>
          </a:xfrm>
        </p:spPr>
        <p:txBody>
          <a:bodyPr/>
          <a:lstStyle/>
          <a:p>
            <a:pPr algn="r" rtl="1"/>
            <a:endParaRPr lang="en-US" sz="2600" b="1" dirty="0" smtClean="0">
              <a:cs typeface="B Kamran" pitchFamily="2" charset="-78"/>
            </a:endParaRPr>
          </a:p>
          <a:p>
            <a:pPr algn="r" rtl="1"/>
            <a:endParaRPr lang="en-US" sz="2600" b="1" dirty="0" smtClean="0">
              <a:cs typeface="B Kamran" pitchFamily="2" charset="-78"/>
            </a:endParaRPr>
          </a:p>
          <a:p>
            <a:pPr algn="r" rtl="1"/>
            <a:r>
              <a:rPr lang="fa-IR" sz="2600" b="1" dirty="0" smtClean="0">
                <a:cs typeface="B Kamran" pitchFamily="2" charset="-78"/>
              </a:rPr>
              <a:t>که </a:t>
            </a:r>
            <a:r>
              <a:rPr lang="fa-IR" sz="2600" b="1" dirty="0" smtClean="0">
                <a:cs typeface="B Kamran" pitchFamily="2" charset="-78"/>
              </a:rPr>
              <a:t>عبارت است از ماده 5 و 6 تبصره 6 ماده 5 و ماده 6 قانون تشدید مجازات مرتکبین ارتشاء ، اختلاس و کلاهبرداری که با توجه به ماده 5 قانون مزکور يكي از عوامل تحقق بزه اختلاس ، اين است كه مختلس الزاماً بايستي كارمند دولت و يكي از اشخاصي باشد كه در ماده مزبور تصريح گرديده است و شغل مختلس بايستي از مصاديق مقرر در قانون باشد . چنانچه شخص واجد يكي از عناوين و سمت قانوني نباشد يعني خارج از مصاديق است و مختلس محسوب نمي‌گردد . </a:t>
            </a:r>
            <a:endParaRPr lang="en-US" sz="2600" b="1" dirty="0" smtClean="0">
              <a:cs typeface="B Kamran" pitchFamily="2" charset="-78"/>
            </a:endParaRPr>
          </a:p>
          <a:p>
            <a:pPr rtl="1"/>
            <a:r>
              <a:rPr lang="fa-IR" dirty="0" smtClean="0"/>
              <a:t> </a:t>
            </a:r>
            <a:endParaRPr lang="en-US" dirty="0" smtClean="0"/>
          </a:p>
          <a:p>
            <a:endParaRPr lang="en-US" dirty="0"/>
          </a:p>
        </p:txBody>
      </p:sp>
    </p:spTree>
    <p:extLst>
      <p:ext uri="{BB962C8B-B14F-4D97-AF65-F5344CB8AC3E}">
        <p14:creationId xmlns:p14="http://schemas.microsoft.com/office/powerpoint/2010/main" xmlns="" val="1570576516"/>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down)">
                                      <p:cBhvr>
                                        <p:cTn id="19" dur="580">
                                          <p:stCondLst>
                                            <p:cond delay="0"/>
                                          </p:stCondLst>
                                        </p:cTn>
                                        <p:tgtEl>
                                          <p:spTgt spid="3">
                                            <p:txEl>
                                              <p:pRg st="2" end="2"/>
                                            </p:txEl>
                                          </p:spTgt>
                                        </p:tgtEl>
                                      </p:cBhvr>
                                    </p:animEffect>
                                    <p:anim calcmode="lin" valueType="num">
                                      <p:cBhvr>
                                        <p:cTn id="2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xEl>
                                              <p:pRg st="2" end="2"/>
                                            </p:txEl>
                                          </p:spTgt>
                                        </p:tgtEl>
                                      </p:cBhvr>
                                      <p:to x="100000" y="60000"/>
                                    </p:animScale>
                                    <p:animScale>
                                      <p:cBhvr>
                                        <p:cTn id="26" dur="166" decel="50000">
                                          <p:stCondLst>
                                            <p:cond delay="676"/>
                                          </p:stCondLst>
                                        </p:cTn>
                                        <p:tgtEl>
                                          <p:spTgt spid="3">
                                            <p:txEl>
                                              <p:pRg st="2" end="2"/>
                                            </p:txEl>
                                          </p:spTgt>
                                        </p:tgtEl>
                                      </p:cBhvr>
                                      <p:to x="100000" y="100000"/>
                                    </p:animScale>
                                    <p:animScale>
                                      <p:cBhvr>
                                        <p:cTn id="27" dur="26">
                                          <p:stCondLst>
                                            <p:cond delay="1312"/>
                                          </p:stCondLst>
                                        </p:cTn>
                                        <p:tgtEl>
                                          <p:spTgt spid="3">
                                            <p:txEl>
                                              <p:pRg st="2" end="2"/>
                                            </p:txEl>
                                          </p:spTgt>
                                        </p:tgtEl>
                                      </p:cBhvr>
                                      <p:to x="100000" y="80000"/>
                                    </p:animScale>
                                    <p:animScale>
                                      <p:cBhvr>
                                        <p:cTn id="28" dur="166" decel="50000">
                                          <p:stCondLst>
                                            <p:cond delay="1338"/>
                                          </p:stCondLst>
                                        </p:cTn>
                                        <p:tgtEl>
                                          <p:spTgt spid="3">
                                            <p:txEl>
                                              <p:pRg st="2" end="2"/>
                                            </p:txEl>
                                          </p:spTgt>
                                        </p:tgtEl>
                                      </p:cBhvr>
                                      <p:to x="100000" y="100000"/>
                                    </p:animScale>
                                    <p:animScale>
                                      <p:cBhvr>
                                        <p:cTn id="29" dur="26">
                                          <p:stCondLst>
                                            <p:cond delay="1642"/>
                                          </p:stCondLst>
                                        </p:cTn>
                                        <p:tgtEl>
                                          <p:spTgt spid="3">
                                            <p:txEl>
                                              <p:pRg st="2" end="2"/>
                                            </p:txEl>
                                          </p:spTgt>
                                        </p:tgtEl>
                                      </p:cBhvr>
                                      <p:to x="100000" y="90000"/>
                                    </p:animScale>
                                    <p:animScale>
                                      <p:cBhvr>
                                        <p:cTn id="30" dur="166" decel="50000">
                                          <p:stCondLst>
                                            <p:cond delay="1668"/>
                                          </p:stCondLst>
                                        </p:cTn>
                                        <p:tgtEl>
                                          <p:spTgt spid="3">
                                            <p:txEl>
                                              <p:pRg st="2" end="2"/>
                                            </p:txEl>
                                          </p:spTgt>
                                        </p:tgtEl>
                                      </p:cBhvr>
                                      <p:to x="100000" y="100000"/>
                                    </p:animScale>
                                    <p:animScale>
                                      <p:cBhvr>
                                        <p:cTn id="31" dur="26">
                                          <p:stCondLst>
                                            <p:cond delay="1808"/>
                                          </p:stCondLst>
                                        </p:cTn>
                                        <p:tgtEl>
                                          <p:spTgt spid="3">
                                            <p:txEl>
                                              <p:pRg st="2" end="2"/>
                                            </p:txEl>
                                          </p:spTgt>
                                        </p:tgtEl>
                                      </p:cBhvr>
                                      <p:to x="100000" y="95000"/>
                                    </p:animScale>
                                    <p:animScale>
                                      <p:cBhvr>
                                        <p:cTn id="32" dur="166" decel="50000">
                                          <p:stCondLst>
                                            <p:cond delay="1834"/>
                                          </p:stCondLst>
                                        </p:cTn>
                                        <p:tgtEl>
                                          <p:spTgt spid="3">
                                            <p:txEl>
                                              <p:pRg st="2" end="2"/>
                                            </p:txEl>
                                          </p:spTgt>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wipe(down)">
                                      <p:cBhvr>
                                        <p:cTn id="37" dur="580">
                                          <p:stCondLst>
                                            <p:cond delay="0"/>
                                          </p:stCondLst>
                                        </p:cTn>
                                        <p:tgtEl>
                                          <p:spTgt spid="3">
                                            <p:txEl>
                                              <p:pRg st="3" end="3"/>
                                            </p:txEl>
                                          </p:spTgt>
                                        </p:tgtEl>
                                      </p:cBhvr>
                                    </p:animEffect>
                                    <p:anim calcmode="lin" valueType="num">
                                      <p:cBhvr>
                                        <p:cTn id="38"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3" dur="26">
                                          <p:stCondLst>
                                            <p:cond delay="650"/>
                                          </p:stCondLst>
                                        </p:cTn>
                                        <p:tgtEl>
                                          <p:spTgt spid="3">
                                            <p:txEl>
                                              <p:pRg st="3" end="3"/>
                                            </p:txEl>
                                          </p:spTgt>
                                        </p:tgtEl>
                                      </p:cBhvr>
                                      <p:to x="100000" y="60000"/>
                                    </p:animScale>
                                    <p:animScale>
                                      <p:cBhvr>
                                        <p:cTn id="44" dur="166" decel="50000">
                                          <p:stCondLst>
                                            <p:cond delay="676"/>
                                          </p:stCondLst>
                                        </p:cTn>
                                        <p:tgtEl>
                                          <p:spTgt spid="3">
                                            <p:txEl>
                                              <p:pRg st="3" end="3"/>
                                            </p:txEl>
                                          </p:spTgt>
                                        </p:tgtEl>
                                      </p:cBhvr>
                                      <p:to x="100000" y="100000"/>
                                    </p:animScale>
                                    <p:animScale>
                                      <p:cBhvr>
                                        <p:cTn id="45" dur="26">
                                          <p:stCondLst>
                                            <p:cond delay="1312"/>
                                          </p:stCondLst>
                                        </p:cTn>
                                        <p:tgtEl>
                                          <p:spTgt spid="3">
                                            <p:txEl>
                                              <p:pRg st="3" end="3"/>
                                            </p:txEl>
                                          </p:spTgt>
                                        </p:tgtEl>
                                      </p:cBhvr>
                                      <p:to x="100000" y="80000"/>
                                    </p:animScale>
                                    <p:animScale>
                                      <p:cBhvr>
                                        <p:cTn id="46" dur="166" decel="50000">
                                          <p:stCondLst>
                                            <p:cond delay="1338"/>
                                          </p:stCondLst>
                                        </p:cTn>
                                        <p:tgtEl>
                                          <p:spTgt spid="3">
                                            <p:txEl>
                                              <p:pRg st="3" end="3"/>
                                            </p:txEl>
                                          </p:spTgt>
                                        </p:tgtEl>
                                      </p:cBhvr>
                                      <p:to x="100000" y="100000"/>
                                    </p:animScale>
                                    <p:animScale>
                                      <p:cBhvr>
                                        <p:cTn id="47" dur="26">
                                          <p:stCondLst>
                                            <p:cond delay="1642"/>
                                          </p:stCondLst>
                                        </p:cTn>
                                        <p:tgtEl>
                                          <p:spTgt spid="3">
                                            <p:txEl>
                                              <p:pRg st="3" end="3"/>
                                            </p:txEl>
                                          </p:spTgt>
                                        </p:tgtEl>
                                      </p:cBhvr>
                                      <p:to x="100000" y="90000"/>
                                    </p:animScale>
                                    <p:animScale>
                                      <p:cBhvr>
                                        <p:cTn id="48" dur="166" decel="50000">
                                          <p:stCondLst>
                                            <p:cond delay="1668"/>
                                          </p:stCondLst>
                                        </p:cTn>
                                        <p:tgtEl>
                                          <p:spTgt spid="3">
                                            <p:txEl>
                                              <p:pRg st="3" end="3"/>
                                            </p:txEl>
                                          </p:spTgt>
                                        </p:tgtEl>
                                      </p:cBhvr>
                                      <p:to x="100000" y="100000"/>
                                    </p:animScale>
                                    <p:animScale>
                                      <p:cBhvr>
                                        <p:cTn id="49" dur="26">
                                          <p:stCondLst>
                                            <p:cond delay="1808"/>
                                          </p:stCondLst>
                                        </p:cTn>
                                        <p:tgtEl>
                                          <p:spTgt spid="3">
                                            <p:txEl>
                                              <p:pRg st="3" end="3"/>
                                            </p:txEl>
                                          </p:spTgt>
                                        </p:tgtEl>
                                      </p:cBhvr>
                                      <p:to x="100000" y="95000"/>
                                    </p:animScale>
                                    <p:animScale>
                                      <p:cBhvr>
                                        <p:cTn id="50"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allpaper (43).jpg"/>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4334256" y="585216"/>
            <a:ext cx="6409944" cy="5833872"/>
          </a:xfrm>
        </p:spPr>
        <p:txBody>
          <a:bodyPr>
            <a:normAutofit/>
          </a:bodyPr>
          <a:lstStyle/>
          <a:p>
            <a:pPr algn="r" rtl="1"/>
            <a:r>
              <a:rPr lang="fa-IR" sz="40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rPr>
              <a:t>عنصر مادی اختلاس</a:t>
            </a:r>
            <a:r>
              <a:rPr lang="en-US" sz="40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rPr>
              <a:t>:</a:t>
            </a:r>
            <a:r>
              <a:rPr lang="en-US" sz="2600" b="1" dirty="0" smtClean="0">
                <a:cs typeface="B Kamran" pitchFamily="2" charset="-78"/>
              </a:rPr>
              <a:t/>
            </a:r>
            <a:br>
              <a:rPr lang="en-US" sz="2600" b="1" dirty="0" smtClean="0">
                <a:cs typeface="B Kamran" pitchFamily="2" charset="-78"/>
              </a:rPr>
            </a:br>
            <a:r>
              <a:rPr lang="fa-IR" sz="2600" b="1" dirty="0" smtClean="0">
                <a:cs typeface="B Kamran" pitchFamily="2" charset="-78"/>
              </a:rPr>
              <a:t>اين است كه اموال متعلق به دولت بوده و يا به حسب وظيفه در اختيار آنان قرار گرفته باشد . </a:t>
            </a:r>
            <a:r>
              <a:rPr lang="en-US" sz="2600" b="1" dirty="0" smtClean="0">
                <a:cs typeface="B Kamran" pitchFamily="2" charset="-78"/>
              </a:rPr>
              <a:t/>
            </a:r>
            <a:br>
              <a:rPr lang="en-US" sz="2600" b="1" dirty="0" smtClean="0">
                <a:cs typeface="B Kamran" pitchFamily="2" charset="-78"/>
              </a:rPr>
            </a:br>
            <a:r>
              <a:rPr lang="fa-IR" sz="2600" b="1" dirty="0" smtClean="0">
                <a:cs typeface="B Kamran" pitchFamily="2" charset="-78"/>
              </a:rPr>
              <a:t> </a:t>
            </a:r>
            <a:r>
              <a:rPr lang="en-US" sz="2600" b="1" dirty="0" smtClean="0">
                <a:cs typeface="B Kamran" pitchFamily="2" charset="-78"/>
              </a:rPr>
              <a:t/>
            </a:r>
            <a:br>
              <a:rPr lang="en-US" sz="2600" b="1" dirty="0" smtClean="0">
                <a:cs typeface="B Kamran" pitchFamily="2" charset="-78"/>
              </a:rPr>
            </a:br>
            <a:r>
              <a:rPr lang="fa-IR" sz="2600" b="1" dirty="0" smtClean="0">
                <a:cs typeface="B Kamran" pitchFamily="2" charset="-78"/>
              </a:rPr>
              <a:t> </a:t>
            </a:r>
            <a:r>
              <a:rPr lang="en-US" sz="2600" b="1" dirty="0" smtClean="0">
                <a:cs typeface="B Kamran" pitchFamily="2" charset="-78"/>
              </a:rPr>
              <a:t/>
            </a:r>
            <a:br>
              <a:rPr lang="en-US" sz="2600" b="1" dirty="0" smtClean="0">
                <a:cs typeface="B Kamran" pitchFamily="2" charset="-78"/>
              </a:rPr>
            </a:br>
            <a:r>
              <a:rPr lang="fa-IR" sz="40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rPr>
              <a:t>عنصر معنوی اختلاس</a:t>
            </a:r>
            <a:r>
              <a:rPr lang="en-US" sz="40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rPr>
              <a:t>:</a:t>
            </a:r>
            <a:r>
              <a:rPr lang="en-US" sz="2600" b="1" dirty="0" smtClean="0">
                <a:cs typeface="B Kamran" pitchFamily="2" charset="-78"/>
              </a:rPr>
              <a:t/>
            </a:r>
            <a:br>
              <a:rPr lang="en-US" sz="2600" b="1" dirty="0" smtClean="0">
                <a:cs typeface="B Kamran" pitchFamily="2" charset="-78"/>
              </a:rPr>
            </a:br>
            <a:r>
              <a:rPr lang="fa-IR" sz="2600" b="1" dirty="0" smtClean="0">
                <a:cs typeface="B Kamran" pitchFamily="2" charset="-78"/>
              </a:rPr>
              <a:t>، تصرف غيرقانوني و برداشت وجوه و اموال بنفع خود من غير حق مي‌باشد. </a:t>
            </a:r>
            <a:r>
              <a:rPr lang="en-US" sz="2600" b="1" dirty="0" smtClean="0">
                <a:cs typeface="B Kamran" pitchFamily="2" charset="-78"/>
              </a:rPr>
              <a:t/>
            </a:r>
            <a:br>
              <a:rPr lang="en-US" sz="2600" b="1" dirty="0" smtClean="0">
                <a:cs typeface="B Kamran" pitchFamily="2" charset="-78"/>
              </a:rPr>
            </a:br>
            <a:r>
              <a:rPr lang="fa-IR" sz="2600" b="1" dirty="0" smtClean="0">
                <a:cs typeface="B Kamran" pitchFamily="2" charset="-78"/>
              </a:rPr>
              <a:t>در صورتي كه سه عنصر فوق جمع گردد يعني طرف كارمند باشد و اموال دولت يا اشخاص به حسب وظيفه به او سپرده شده باشد و آن كارمند بنفع خود و خلاف قانون برداشت نمايد جرم اختلاس تحقق يافته و كارمند مجرم مختلس ناميده مي‌شود . </a:t>
            </a:r>
            <a:r>
              <a:rPr lang="en-US" sz="2600" b="1" dirty="0" smtClean="0">
                <a:cs typeface="B Kamran" pitchFamily="2" charset="-78"/>
              </a:rPr>
              <a:t/>
            </a:r>
            <a:br>
              <a:rPr lang="en-US" sz="2600" b="1" dirty="0" smtClean="0">
                <a:cs typeface="B Kamran" pitchFamily="2" charset="-78"/>
              </a:rPr>
            </a:br>
            <a:endParaRPr lang="en-US" sz="2600" b="1" dirty="0">
              <a:cs typeface="B Kamran" pitchFamily="2" charset="-78"/>
            </a:endParaRPr>
          </a:p>
        </p:txBody>
      </p:sp>
      <p:pic>
        <p:nvPicPr>
          <p:cNvPr id="4" name="Content Placeholder 3" descr="6554.jpg"/>
          <p:cNvPicPr>
            <a:picLocks noGrp="1" noChangeAspect="1"/>
          </p:cNvPicPr>
          <p:nvPr>
            <p:ph idx="1"/>
          </p:nvPr>
        </p:nvPicPr>
        <p:blipFill>
          <a:blip r:embed="rId3"/>
          <a:stretch>
            <a:fillRect/>
          </a:stretch>
        </p:blipFill>
        <p:spPr>
          <a:xfrm>
            <a:off x="658368" y="1554480"/>
            <a:ext cx="3090672" cy="3712464"/>
          </a:xfrm>
        </p:spPr>
      </p:pic>
    </p:spTree>
    <p:extLst>
      <p:ext uri="{BB962C8B-B14F-4D97-AF65-F5344CB8AC3E}">
        <p14:creationId xmlns:p14="http://schemas.microsoft.com/office/powerpoint/2010/main" xmlns="" val="1690080473"/>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iterate type="lt">
                                    <p:tmPct val="5000"/>
                                  </p:iterate>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llpaper (43).jpg"/>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1024128" y="585216"/>
            <a:ext cx="9720072" cy="731520"/>
          </a:xfrm>
        </p:spPr>
        <p:txBody>
          <a:bodyPr>
            <a:normAutofit/>
          </a:bodyPr>
          <a:lstStyle/>
          <a:p>
            <a:pPr algn="r"/>
            <a:r>
              <a:rPr lang="en-US" sz="48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rPr>
              <a:t>:</a:t>
            </a:r>
            <a:r>
              <a:rPr lang="fa-IR" sz="48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rPr>
              <a:t>تصرف غيرقانوني</a:t>
            </a:r>
            <a:endParaRPr lang="en-US" sz="48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endParaRPr>
          </a:p>
        </p:txBody>
      </p:sp>
      <p:sp>
        <p:nvSpPr>
          <p:cNvPr id="3" name="Content Placeholder 2"/>
          <p:cNvSpPr>
            <a:spLocks noGrp="1"/>
          </p:cNvSpPr>
          <p:nvPr>
            <p:ph idx="1"/>
          </p:nvPr>
        </p:nvSpPr>
        <p:spPr>
          <a:xfrm>
            <a:off x="1024128" y="1408176"/>
            <a:ext cx="9720071" cy="4901184"/>
          </a:xfrm>
        </p:spPr>
        <p:txBody>
          <a:bodyPr>
            <a:noAutofit/>
          </a:bodyPr>
          <a:lstStyle/>
          <a:p>
            <a:pPr algn="r" rtl="1"/>
            <a:r>
              <a:rPr lang="fa-IR" sz="2600" b="1" dirty="0" smtClean="0">
                <a:cs typeface="B Kamran" pitchFamily="2" charset="-78"/>
              </a:rPr>
              <a:t>تصرف غيرقانوني به مصرف رساندن يا مورد استفاده قرار دادن غيرمجاز ، وجوه يا اسناد يا اوراق بهادار يا اعتبارات مصوبه يا اموال متعلق به دولت و بيت‌المال توسط يكي از كاركنان ادارات دولتي يا ساير مامورين مذكور در ماده 598 قانون تعزيرات است . </a:t>
            </a:r>
            <a:endParaRPr lang="en-US" sz="2600" b="1" dirty="0" smtClean="0">
              <a:cs typeface="B Kamran" pitchFamily="2" charset="-78"/>
            </a:endParaRPr>
          </a:p>
          <a:p>
            <a:pPr algn="r" rtl="1"/>
            <a:r>
              <a:rPr lang="fa-IR" sz="2600" b="1" dirty="0" smtClean="0">
                <a:cs typeface="B Kamran" pitchFamily="2" charset="-78"/>
              </a:rPr>
              <a:t>برابر این ماده هر يك از كارمندان و كاركنان ادارات و سازمانها يا شوراها يا شهرداريها و مؤسسات و شركت‌هاي دولتي يا وابسته به دولت يا نهادهاي انقلابي و بنيادها و مؤسساتي كه زيرنظر ولي فقيه اداره مي‌شوند و ديوان محاسبات و مؤسساتي كه به كمك مستمر دولت اداره مي‌شوند و يا دارندگان پايه قضائي و به طور كلي اعضاء و كاركنان قواي سه‌گانه وهمچنين نيروهاي مسلح و مامورين به خدمات عمومي اعم از رسمي و غيررسمي وجوه نقدي يا مطالبات يا حوالجات يا سهام و ساير اسناد و اوراق بهادار يا ساير اموال متعلق به هر يك از سازمانها و مؤسسات فوق‌الذكر يا اشخاصي كه بر حسب وظيفه به آنها سپرده شده است را مورد استفاده غيرمجاز قرار دهد بدون آنكه قصد تملك آنها را به نفع خود يا ديگري داشته باشد ، متصرف غيرقانوني محسوب و علاوه بر جبران خسارات وارده و پرداخت اجرت‌المثل به شلاق تا 74 ضربه محكوم مي‌شود و در صورتي كه منتفع شده باشد علاوه بر مجازات مذكور به جزاي نقدي معادل مبلغ انتفاعي محكوم خواهد شد .</a:t>
            </a:r>
            <a:endParaRPr lang="en-US" sz="2600" b="1" dirty="0" smtClean="0">
              <a:cs typeface="B Kamran" pitchFamily="2" charset="-78"/>
            </a:endParaRPr>
          </a:p>
          <a:p>
            <a:pPr algn="r"/>
            <a:endParaRPr lang="en-US" sz="2600" b="1" dirty="0">
              <a:cs typeface="B Kamran" pitchFamily="2" charset="-78"/>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down)">
                                      <p:cBhvr>
                                        <p:cTn id="19" dur="580">
                                          <p:stCondLst>
                                            <p:cond delay="0"/>
                                          </p:stCondLst>
                                        </p:cTn>
                                        <p:tgtEl>
                                          <p:spTgt spid="3">
                                            <p:txEl>
                                              <p:pRg st="0" end="0"/>
                                            </p:txEl>
                                          </p:spTgt>
                                        </p:tgtEl>
                                      </p:cBhvr>
                                    </p:animEffect>
                                    <p:anim calcmode="lin" valueType="num">
                                      <p:cBhvr>
                                        <p:cTn id="20"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xEl>
                                              <p:pRg st="0" end="0"/>
                                            </p:txEl>
                                          </p:spTgt>
                                        </p:tgtEl>
                                      </p:cBhvr>
                                      <p:to x="100000" y="60000"/>
                                    </p:animScale>
                                    <p:animScale>
                                      <p:cBhvr>
                                        <p:cTn id="26" dur="166" decel="50000">
                                          <p:stCondLst>
                                            <p:cond delay="676"/>
                                          </p:stCondLst>
                                        </p:cTn>
                                        <p:tgtEl>
                                          <p:spTgt spid="3">
                                            <p:txEl>
                                              <p:pRg st="0" end="0"/>
                                            </p:txEl>
                                          </p:spTgt>
                                        </p:tgtEl>
                                      </p:cBhvr>
                                      <p:to x="100000" y="100000"/>
                                    </p:animScale>
                                    <p:animScale>
                                      <p:cBhvr>
                                        <p:cTn id="27" dur="26">
                                          <p:stCondLst>
                                            <p:cond delay="1312"/>
                                          </p:stCondLst>
                                        </p:cTn>
                                        <p:tgtEl>
                                          <p:spTgt spid="3">
                                            <p:txEl>
                                              <p:pRg st="0" end="0"/>
                                            </p:txEl>
                                          </p:spTgt>
                                        </p:tgtEl>
                                      </p:cBhvr>
                                      <p:to x="100000" y="80000"/>
                                    </p:animScale>
                                    <p:animScale>
                                      <p:cBhvr>
                                        <p:cTn id="28" dur="166" decel="50000">
                                          <p:stCondLst>
                                            <p:cond delay="1338"/>
                                          </p:stCondLst>
                                        </p:cTn>
                                        <p:tgtEl>
                                          <p:spTgt spid="3">
                                            <p:txEl>
                                              <p:pRg st="0" end="0"/>
                                            </p:txEl>
                                          </p:spTgt>
                                        </p:tgtEl>
                                      </p:cBhvr>
                                      <p:to x="100000" y="100000"/>
                                    </p:animScale>
                                    <p:animScale>
                                      <p:cBhvr>
                                        <p:cTn id="29" dur="26">
                                          <p:stCondLst>
                                            <p:cond delay="1642"/>
                                          </p:stCondLst>
                                        </p:cTn>
                                        <p:tgtEl>
                                          <p:spTgt spid="3">
                                            <p:txEl>
                                              <p:pRg st="0" end="0"/>
                                            </p:txEl>
                                          </p:spTgt>
                                        </p:tgtEl>
                                      </p:cBhvr>
                                      <p:to x="100000" y="90000"/>
                                    </p:animScale>
                                    <p:animScale>
                                      <p:cBhvr>
                                        <p:cTn id="30" dur="166" decel="50000">
                                          <p:stCondLst>
                                            <p:cond delay="1668"/>
                                          </p:stCondLst>
                                        </p:cTn>
                                        <p:tgtEl>
                                          <p:spTgt spid="3">
                                            <p:txEl>
                                              <p:pRg st="0" end="0"/>
                                            </p:txEl>
                                          </p:spTgt>
                                        </p:tgtEl>
                                      </p:cBhvr>
                                      <p:to x="100000" y="100000"/>
                                    </p:animScale>
                                    <p:animScale>
                                      <p:cBhvr>
                                        <p:cTn id="31" dur="26">
                                          <p:stCondLst>
                                            <p:cond delay="1808"/>
                                          </p:stCondLst>
                                        </p:cTn>
                                        <p:tgtEl>
                                          <p:spTgt spid="3">
                                            <p:txEl>
                                              <p:pRg st="0" end="0"/>
                                            </p:txEl>
                                          </p:spTgt>
                                        </p:tgtEl>
                                      </p:cBhvr>
                                      <p:to x="100000" y="95000"/>
                                    </p:animScale>
                                    <p:animScale>
                                      <p:cBhvr>
                                        <p:cTn id="32" dur="166" decel="50000">
                                          <p:stCondLst>
                                            <p:cond delay="1834"/>
                                          </p:stCondLst>
                                        </p:cTn>
                                        <p:tgtEl>
                                          <p:spTgt spid="3">
                                            <p:txEl>
                                              <p:pRg st="0" end="0"/>
                                            </p:txEl>
                                          </p:spTgt>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wipe(down)">
                                      <p:cBhvr>
                                        <p:cTn id="37" dur="580">
                                          <p:stCondLst>
                                            <p:cond delay="0"/>
                                          </p:stCondLst>
                                        </p:cTn>
                                        <p:tgtEl>
                                          <p:spTgt spid="3">
                                            <p:txEl>
                                              <p:pRg st="1" end="1"/>
                                            </p:txEl>
                                          </p:spTgt>
                                        </p:tgtEl>
                                      </p:cBhvr>
                                    </p:animEffect>
                                    <p:anim calcmode="lin" valueType="num">
                                      <p:cBhvr>
                                        <p:cTn id="3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3" dur="26">
                                          <p:stCondLst>
                                            <p:cond delay="650"/>
                                          </p:stCondLst>
                                        </p:cTn>
                                        <p:tgtEl>
                                          <p:spTgt spid="3">
                                            <p:txEl>
                                              <p:pRg st="1" end="1"/>
                                            </p:txEl>
                                          </p:spTgt>
                                        </p:tgtEl>
                                      </p:cBhvr>
                                      <p:to x="100000" y="60000"/>
                                    </p:animScale>
                                    <p:animScale>
                                      <p:cBhvr>
                                        <p:cTn id="44" dur="166" decel="50000">
                                          <p:stCondLst>
                                            <p:cond delay="676"/>
                                          </p:stCondLst>
                                        </p:cTn>
                                        <p:tgtEl>
                                          <p:spTgt spid="3">
                                            <p:txEl>
                                              <p:pRg st="1" end="1"/>
                                            </p:txEl>
                                          </p:spTgt>
                                        </p:tgtEl>
                                      </p:cBhvr>
                                      <p:to x="100000" y="100000"/>
                                    </p:animScale>
                                    <p:animScale>
                                      <p:cBhvr>
                                        <p:cTn id="45" dur="26">
                                          <p:stCondLst>
                                            <p:cond delay="1312"/>
                                          </p:stCondLst>
                                        </p:cTn>
                                        <p:tgtEl>
                                          <p:spTgt spid="3">
                                            <p:txEl>
                                              <p:pRg st="1" end="1"/>
                                            </p:txEl>
                                          </p:spTgt>
                                        </p:tgtEl>
                                      </p:cBhvr>
                                      <p:to x="100000" y="80000"/>
                                    </p:animScale>
                                    <p:animScale>
                                      <p:cBhvr>
                                        <p:cTn id="46" dur="166" decel="50000">
                                          <p:stCondLst>
                                            <p:cond delay="1338"/>
                                          </p:stCondLst>
                                        </p:cTn>
                                        <p:tgtEl>
                                          <p:spTgt spid="3">
                                            <p:txEl>
                                              <p:pRg st="1" end="1"/>
                                            </p:txEl>
                                          </p:spTgt>
                                        </p:tgtEl>
                                      </p:cBhvr>
                                      <p:to x="100000" y="100000"/>
                                    </p:animScale>
                                    <p:animScale>
                                      <p:cBhvr>
                                        <p:cTn id="47" dur="26">
                                          <p:stCondLst>
                                            <p:cond delay="1642"/>
                                          </p:stCondLst>
                                        </p:cTn>
                                        <p:tgtEl>
                                          <p:spTgt spid="3">
                                            <p:txEl>
                                              <p:pRg st="1" end="1"/>
                                            </p:txEl>
                                          </p:spTgt>
                                        </p:tgtEl>
                                      </p:cBhvr>
                                      <p:to x="100000" y="90000"/>
                                    </p:animScale>
                                    <p:animScale>
                                      <p:cBhvr>
                                        <p:cTn id="48" dur="166" decel="50000">
                                          <p:stCondLst>
                                            <p:cond delay="1668"/>
                                          </p:stCondLst>
                                        </p:cTn>
                                        <p:tgtEl>
                                          <p:spTgt spid="3">
                                            <p:txEl>
                                              <p:pRg st="1" end="1"/>
                                            </p:txEl>
                                          </p:spTgt>
                                        </p:tgtEl>
                                      </p:cBhvr>
                                      <p:to x="100000" y="100000"/>
                                    </p:animScale>
                                    <p:animScale>
                                      <p:cBhvr>
                                        <p:cTn id="49" dur="26">
                                          <p:stCondLst>
                                            <p:cond delay="1808"/>
                                          </p:stCondLst>
                                        </p:cTn>
                                        <p:tgtEl>
                                          <p:spTgt spid="3">
                                            <p:txEl>
                                              <p:pRg st="1" end="1"/>
                                            </p:txEl>
                                          </p:spTgt>
                                        </p:tgtEl>
                                      </p:cBhvr>
                                      <p:to x="100000" y="95000"/>
                                    </p:animScale>
                                    <p:animScale>
                                      <p:cBhvr>
                                        <p:cTn id="50"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llpaper (43).jpg"/>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1024128" y="585216"/>
            <a:ext cx="9720072" cy="768096"/>
          </a:xfrm>
        </p:spPr>
        <p:txBody>
          <a:bodyPr>
            <a:normAutofit/>
          </a:bodyPr>
          <a:lstStyle/>
          <a:p>
            <a:pPr algn="r"/>
            <a:r>
              <a:rPr lang="fa-IR" sz="48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rPr>
              <a:t>عنصر مادي تصرف غیرقانونی:</a:t>
            </a:r>
            <a:endParaRPr lang="en-US" sz="48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endParaRPr>
          </a:p>
        </p:txBody>
      </p:sp>
      <p:sp>
        <p:nvSpPr>
          <p:cNvPr id="3" name="Content Placeholder 2"/>
          <p:cNvSpPr>
            <a:spLocks noGrp="1"/>
          </p:cNvSpPr>
          <p:nvPr>
            <p:ph idx="1"/>
          </p:nvPr>
        </p:nvSpPr>
        <p:spPr>
          <a:xfrm>
            <a:off x="1024128" y="1261872"/>
            <a:ext cx="9720071" cy="5047488"/>
          </a:xfrm>
        </p:spPr>
        <p:txBody>
          <a:bodyPr>
            <a:normAutofit/>
          </a:bodyPr>
          <a:lstStyle/>
          <a:p>
            <a:pPr algn="r" rtl="1"/>
            <a:r>
              <a:rPr lang="fa-IR"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rPr>
              <a:t>1)نحوه ارتكاب فعل مجرمانه:</a:t>
            </a:r>
            <a:endParaRPr lang="en-US"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endParaRPr>
          </a:p>
          <a:p>
            <a:pPr algn="r" rtl="1"/>
            <a:r>
              <a:rPr lang="fa-IR" sz="2600" b="1" dirty="0" smtClean="0">
                <a:cs typeface="B Kamran" pitchFamily="2" charset="-78"/>
              </a:rPr>
              <a:t>براي اينكه جرم تصرف غيرقانوني تحقق پذيرد لازم است كه از طرف مرتكب عملياتي خارج از حدود وظايف و اختيارات قانوني خود براي بكار بردن وجوه نقد يا اوراق بهادارمتعلق به دولت كه در اختيار مرتكب مي‌باشد ابراز نمايد مانند اين كه يكي از رانندگان فلان اداره دولتي به طور غيرمجاز با كاميون دولتي مبادرت به حمل بار نمايد و يا اين كه رئيس حسابداري يكي از دانشگاه‌هاي دولتي از محل اعتبار استخدام اعضاء هيات علمي كه در بودجه پيش‌بيني شده است به طور غيرمجاز مبادرت به خريد چند دستگاه اتوبوس براي سرويس اياب و ذهاب اساتيد آن دانشگاه بنمايد . </a:t>
            </a:r>
            <a:endParaRPr lang="en-US" sz="2600" b="1" dirty="0" smtClean="0">
              <a:cs typeface="B Kamran" pitchFamily="2" charset="-78"/>
            </a:endParaRPr>
          </a:p>
          <a:p>
            <a:pPr algn="r"/>
            <a:endParaRPr lang="en-US" sz="2600" b="1" dirty="0">
              <a:cs typeface="B Kamran" pitchFamily="2" charset="-78"/>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down)">
                                      <p:cBhvr>
                                        <p:cTn id="19" dur="580">
                                          <p:stCondLst>
                                            <p:cond delay="0"/>
                                          </p:stCondLst>
                                        </p:cTn>
                                        <p:tgtEl>
                                          <p:spTgt spid="3">
                                            <p:txEl>
                                              <p:pRg st="0" end="0"/>
                                            </p:txEl>
                                          </p:spTgt>
                                        </p:tgtEl>
                                      </p:cBhvr>
                                    </p:animEffect>
                                    <p:anim calcmode="lin" valueType="num">
                                      <p:cBhvr>
                                        <p:cTn id="20"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xEl>
                                              <p:pRg st="0" end="0"/>
                                            </p:txEl>
                                          </p:spTgt>
                                        </p:tgtEl>
                                      </p:cBhvr>
                                      <p:to x="100000" y="60000"/>
                                    </p:animScale>
                                    <p:animScale>
                                      <p:cBhvr>
                                        <p:cTn id="26" dur="166" decel="50000">
                                          <p:stCondLst>
                                            <p:cond delay="676"/>
                                          </p:stCondLst>
                                        </p:cTn>
                                        <p:tgtEl>
                                          <p:spTgt spid="3">
                                            <p:txEl>
                                              <p:pRg st="0" end="0"/>
                                            </p:txEl>
                                          </p:spTgt>
                                        </p:tgtEl>
                                      </p:cBhvr>
                                      <p:to x="100000" y="100000"/>
                                    </p:animScale>
                                    <p:animScale>
                                      <p:cBhvr>
                                        <p:cTn id="27" dur="26">
                                          <p:stCondLst>
                                            <p:cond delay="1312"/>
                                          </p:stCondLst>
                                        </p:cTn>
                                        <p:tgtEl>
                                          <p:spTgt spid="3">
                                            <p:txEl>
                                              <p:pRg st="0" end="0"/>
                                            </p:txEl>
                                          </p:spTgt>
                                        </p:tgtEl>
                                      </p:cBhvr>
                                      <p:to x="100000" y="80000"/>
                                    </p:animScale>
                                    <p:animScale>
                                      <p:cBhvr>
                                        <p:cTn id="28" dur="166" decel="50000">
                                          <p:stCondLst>
                                            <p:cond delay="1338"/>
                                          </p:stCondLst>
                                        </p:cTn>
                                        <p:tgtEl>
                                          <p:spTgt spid="3">
                                            <p:txEl>
                                              <p:pRg st="0" end="0"/>
                                            </p:txEl>
                                          </p:spTgt>
                                        </p:tgtEl>
                                      </p:cBhvr>
                                      <p:to x="100000" y="100000"/>
                                    </p:animScale>
                                    <p:animScale>
                                      <p:cBhvr>
                                        <p:cTn id="29" dur="26">
                                          <p:stCondLst>
                                            <p:cond delay="1642"/>
                                          </p:stCondLst>
                                        </p:cTn>
                                        <p:tgtEl>
                                          <p:spTgt spid="3">
                                            <p:txEl>
                                              <p:pRg st="0" end="0"/>
                                            </p:txEl>
                                          </p:spTgt>
                                        </p:tgtEl>
                                      </p:cBhvr>
                                      <p:to x="100000" y="90000"/>
                                    </p:animScale>
                                    <p:animScale>
                                      <p:cBhvr>
                                        <p:cTn id="30" dur="166" decel="50000">
                                          <p:stCondLst>
                                            <p:cond delay="1668"/>
                                          </p:stCondLst>
                                        </p:cTn>
                                        <p:tgtEl>
                                          <p:spTgt spid="3">
                                            <p:txEl>
                                              <p:pRg st="0" end="0"/>
                                            </p:txEl>
                                          </p:spTgt>
                                        </p:tgtEl>
                                      </p:cBhvr>
                                      <p:to x="100000" y="100000"/>
                                    </p:animScale>
                                    <p:animScale>
                                      <p:cBhvr>
                                        <p:cTn id="31" dur="26">
                                          <p:stCondLst>
                                            <p:cond delay="1808"/>
                                          </p:stCondLst>
                                        </p:cTn>
                                        <p:tgtEl>
                                          <p:spTgt spid="3">
                                            <p:txEl>
                                              <p:pRg st="0" end="0"/>
                                            </p:txEl>
                                          </p:spTgt>
                                        </p:tgtEl>
                                      </p:cBhvr>
                                      <p:to x="100000" y="95000"/>
                                    </p:animScale>
                                    <p:animScale>
                                      <p:cBhvr>
                                        <p:cTn id="32" dur="166" decel="50000">
                                          <p:stCondLst>
                                            <p:cond delay="1834"/>
                                          </p:stCondLst>
                                        </p:cTn>
                                        <p:tgtEl>
                                          <p:spTgt spid="3">
                                            <p:txEl>
                                              <p:pRg st="0" end="0"/>
                                            </p:txEl>
                                          </p:spTgt>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wipe(down)">
                                      <p:cBhvr>
                                        <p:cTn id="37" dur="580">
                                          <p:stCondLst>
                                            <p:cond delay="0"/>
                                          </p:stCondLst>
                                        </p:cTn>
                                        <p:tgtEl>
                                          <p:spTgt spid="3">
                                            <p:txEl>
                                              <p:pRg st="1" end="1"/>
                                            </p:txEl>
                                          </p:spTgt>
                                        </p:tgtEl>
                                      </p:cBhvr>
                                    </p:animEffect>
                                    <p:anim calcmode="lin" valueType="num">
                                      <p:cBhvr>
                                        <p:cTn id="3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3" dur="26">
                                          <p:stCondLst>
                                            <p:cond delay="650"/>
                                          </p:stCondLst>
                                        </p:cTn>
                                        <p:tgtEl>
                                          <p:spTgt spid="3">
                                            <p:txEl>
                                              <p:pRg st="1" end="1"/>
                                            </p:txEl>
                                          </p:spTgt>
                                        </p:tgtEl>
                                      </p:cBhvr>
                                      <p:to x="100000" y="60000"/>
                                    </p:animScale>
                                    <p:animScale>
                                      <p:cBhvr>
                                        <p:cTn id="44" dur="166" decel="50000">
                                          <p:stCondLst>
                                            <p:cond delay="676"/>
                                          </p:stCondLst>
                                        </p:cTn>
                                        <p:tgtEl>
                                          <p:spTgt spid="3">
                                            <p:txEl>
                                              <p:pRg st="1" end="1"/>
                                            </p:txEl>
                                          </p:spTgt>
                                        </p:tgtEl>
                                      </p:cBhvr>
                                      <p:to x="100000" y="100000"/>
                                    </p:animScale>
                                    <p:animScale>
                                      <p:cBhvr>
                                        <p:cTn id="45" dur="26">
                                          <p:stCondLst>
                                            <p:cond delay="1312"/>
                                          </p:stCondLst>
                                        </p:cTn>
                                        <p:tgtEl>
                                          <p:spTgt spid="3">
                                            <p:txEl>
                                              <p:pRg st="1" end="1"/>
                                            </p:txEl>
                                          </p:spTgt>
                                        </p:tgtEl>
                                      </p:cBhvr>
                                      <p:to x="100000" y="80000"/>
                                    </p:animScale>
                                    <p:animScale>
                                      <p:cBhvr>
                                        <p:cTn id="46" dur="166" decel="50000">
                                          <p:stCondLst>
                                            <p:cond delay="1338"/>
                                          </p:stCondLst>
                                        </p:cTn>
                                        <p:tgtEl>
                                          <p:spTgt spid="3">
                                            <p:txEl>
                                              <p:pRg st="1" end="1"/>
                                            </p:txEl>
                                          </p:spTgt>
                                        </p:tgtEl>
                                      </p:cBhvr>
                                      <p:to x="100000" y="100000"/>
                                    </p:animScale>
                                    <p:animScale>
                                      <p:cBhvr>
                                        <p:cTn id="47" dur="26">
                                          <p:stCondLst>
                                            <p:cond delay="1642"/>
                                          </p:stCondLst>
                                        </p:cTn>
                                        <p:tgtEl>
                                          <p:spTgt spid="3">
                                            <p:txEl>
                                              <p:pRg st="1" end="1"/>
                                            </p:txEl>
                                          </p:spTgt>
                                        </p:tgtEl>
                                      </p:cBhvr>
                                      <p:to x="100000" y="90000"/>
                                    </p:animScale>
                                    <p:animScale>
                                      <p:cBhvr>
                                        <p:cTn id="48" dur="166" decel="50000">
                                          <p:stCondLst>
                                            <p:cond delay="1668"/>
                                          </p:stCondLst>
                                        </p:cTn>
                                        <p:tgtEl>
                                          <p:spTgt spid="3">
                                            <p:txEl>
                                              <p:pRg st="1" end="1"/>
                                            </p:txEl>
                                          </p:spTgt>
                                        </p:tgtEl>
                                      </p:cBhvr>
                                      <p:to x="100000" y="100000"/>
                                    </p:animScale>
                                    <p:animScale>
                                      <p:cBhvr>
                                        <p:cTn id="49" dur="26">
                                          <p:stCondLst>
                                            <p:cond delay="1808"/>
                                          </p:stCondLst>
                                        </p:cTn>
                                        <p:tgtEl>
                                          <p:spTgt spid="3">
                                            <p:txEl>
                                              <p:pRg st="1" end="1"/>
                                            </p:txEl>
                                          </p:spTgt>
                                        </p:tgtEl>
                                      </p:cBhvr>
                                      <p:to x="100000" y="95000"/>
                                    </p:animScale>
                                    <p:animScale>
                                      <p:cBhvr>
                                        <p:cTn id="50"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llpaper (43).jpg"/>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1024128" y="585216"/>
            <a:ext cx="9720072" cy="841248"/>
          </a:xfrm>
        </p:spPr>
        <p:txBody>
          <a:bodyPr>
            <a:normAutofit/>
          </a:bodyPr>
          <a:lstStyle/>
          <a:p>
            <a:pPr algn="r"/>
            <a:r>
              <a:rPr lang="fa-IR" sz="48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rPr>
              <a:t>عنصر مادي تصرف غیرقانونی:</a:t>
            </a:r>
            <a:endParaRPr lang="en-US" sz="48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endParaRPr>
          </a:p>
        </p:txBody>
      </p:sp>
      <p:sp>
        <p:nvSpPr>
          <p:cNvPr id="3" name="Content Placeholder 2"/>
          <p:cNvSpPr>
            <a:spLocks noGrp="1"/>
          </p:cNvSpPr>
          <p:nvPr>
            <p:ph idx="1"/>
          </p:nvPr>
        </p:nvSpPr>
        <p:spPr>
          <a:xfrm>
            <a:off x="1024128" y="1353312"/>
            <a:ext cx="9720071" cy="4956048"/>
          </a:xfrm>
        </p:spPr>
        <p:txBody>
          <a:bodyPr/>
          <a:lstStyle/>
          <a:p>
            <a:pPr algn="r" rtl="1"/>
            <a:r>
              <a:rPr lang="fa-IR"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rPr>
              <a:t>1)نحوه ارتكاب فعل مجرمانه</a:t>
            </a:r>
            <a:r>
              <a:rPr lang="en-US"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rPr>
              <a:t>:</a:t>
            </a:r>
          </a:p>
          <a:p>
            <a:pPr algn="r"/>
            <a:r>
              <a:rPr lang="fa-IR" sz="2600" b="1" dirty="0" smtClean="0">
                <a:cs typeface="B Kamran" pitchFamily="2" charset="-78"/>
              </a:rPr>
              <a:t>براي اينكه جرم تصرف غيرقانوني تحقق پذيرد لازم است كه از طرف مرتكب عملياتي خارج از حدود وظايف و اختيارات قانوني خود براي بكار بردن وجوه نقد يا اوراق بهادارمتعلق به دولت كه در اختيار مرتكب مي‌باشد ابراز نمايد مانند اين كه يكي از رانندگان فلان اداره دولتي به طور غيرمجاز با كاميون دولتي مبادرت به حمل بار نمايد و يا اين كه رئيس حسابداري يكي از دانشگاه‌هاي دولتي از محل اعتبار استخدام اعضاء هيات علمي كه در بودجه پيش‌بيني شده است به طور غيرمجاز مبادرت به خريد چند دستگاه اتوبوس براي سرويس اياب و ذهاب اساتيد آن دانشگاه بنمايد </a:t>
            </a:r>
            <a:r>
              <a:rPr lang="fa-IR" b="1" dirty="0" smtClean="0"/>
              <a:t>. </a:t>
            </a:r>
            <a:endParaRPr lang="en-US" b="1"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down)">
                                      <p:cBhvr>
                                        <p:cTn id="19" dur="580">
                                          <p:stCondLst>
                                            <p:cond delay="0"/>
                                          </p:stCondLst>
                                        </p:cTn>
                                        <p:tgtEl>
                                          <p:spTgt spid="3">
                                            <p:txEl>
                                              <p:pRg st="0" end="0"/>
                                            </p:txEl>
                                          </p:spTgt>
                                        </p:tgtEl>
                                      </p:cBhvr>
                                    </p:animEffect>
                                    <p:anim calcmode="lin" valueType="num">
                                      <p:cBhvr>
                                        <p:cTn id="20"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xEl>
                                              <p:pRg st="0" end="0"/>
                                            </p:txEl>
                                          </p:spTgt>
                                        </p:tgtEl>
                                      </p:cBhvr>
                                      <p:to x="100000" y="60000"/>
                                    </p:animScale>
                                    <p:animScale>
                                      <p:cBhvr>
                                        <p:cTn id="26" dur="166" decel="50000">
                                          <p:stCondLst>
                                            <p:cond delay="676"/>
                                          </p:stCondLst>
                                        </p:cTn>
                                        <p:tgtEl>
                                          <p:spTgt spid="3">
                                            <p:txEl>
                                              <p:pRg st="0" end="0"/>
                                            </p:txEl>
                                          </p:spTgt>
                                        </p:tgtEl>
                                      </p:cBhvr>
                                      <p:to x="100000" y="100000"/>
                                    </p:animScale>
                                    <p:animScale>
                                      <p:cBhvr>
                                        <p:cTn id="27" dur="26">
                                          <p:stCondLst>
                                            <p:cond delay="1312"/>
                                          </p:stCondLst>
                                        </p:cTn>
                                        <p:tgtEl>
                                          <p:spTgt spid="3">
                                            <p:txEl>
                                              <p:pRg st="0" end="0"/>
                                            </p:txEl>
                                          </p:spTgt>
                                        </p:tgtEl>
                                      </p:cBhvr>
                                      <p:to x="100000" y="80000"/>
                                    </p:animScale>
                                    <p:animScale>
                                      <p:cBhvr>
                                        <p:cTn id="28" dur="166" decel="50000">
                                          <p:stCondLst>
                                            <p:cond delay="1338"/>
                                          </p:stCondLst>
                                        </p:cTn>
                                        <p:tgtEl>
                                          <p:spTgt spid="3">
                                            <p:txEl>
                                              <p:pRg st="0" end="0"/>
                                            </p:txEl>
                                          </p:spTgt>
                                        </p:tgtEl>
                                      </p:cBhvr>
                                      <p:to x="100000" y="100000"/>
                                    </p:animScale>
                                    <p:animScale>
                                      <p:cBhvr>
                                        <p:cTn id="29" dur="26">
                                          <p:stCondLst>
                                            <p:cond delay="1642"/>
                                          </p:stCondLst>
                                        </p:cTn>
                                        <p:tgtEl>
                                          <p:spTgt spid="3">
                                            <p:txEl>
                                              <p:pRg st="0" end="0"/>
                                            </p:txEl>
                                          </p:spTgt>
                                        </p:tgtEl>
                                      </p:cBhvr>
                                      <p:to x="100000" y="90000"/>
                                    </p:animScale>
                                    <p:animScale>
                                      <p:cBhvr>
                                        <p:cTn id="30" dur="166" decel="50000">
                                          <p:stCondLst>
                                            <p:cond delay="1668"/>
                                          </p:stCondLst>
                                        </p:cTn>
                                        <p:tgtEl>
                                          <p:spTgt spid="3">
                                            <p:txEl>
                                              <p:pRg st="0" end="0"/>
                                            </p:txEl>
                                          </p:spTgt>
                                        </p:tgtEl>
                                      </p:cBhvr>
                                      <p:to x="100000" y="100000"/>
                                    </p:animScale>
                                    <p:animScale>
                                      <p:cBhvr>
                                        <p:cTn id="31" dur="26">
                                          <p:stCondLst>
                                            <p:cond delay="1808"/>
                                          </p:stCondLst>
                                        </p:cTn>
                                        <p:tgtEl>
                                          <p:spTgt spid="3">
                                            <p:txEl>
                                              <p:pRg st="0" end="0"/>
                                            </p:txEl>
                                          </p:spTgt>
                                        </p:tgtEl>
                                      </p:cBhvr>
                                      <p:to x="100000" y="95000"/>
                                    </p:animScale>
                                    <p:animScale>
                                      <p:cBhvr>
                                        <p:cTn id="32" dur="166" decel="50000">
                                          <p:stCondLst>
                                            <p:cond delay="1834"/>
                                          </p:stCondLst>
                                        </p:cTn>
                                        <p:tgtEl>
                                          <p:spTgt spid="3">
                                            <p:txEl>
                                              <p:pRg st="0" end="0"/>
                                            </p:txEl>
                                          </p:spTgt>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wipe(down)">
                                      <p:cBhvr>
                                        <p:cTn id="37" dur="580">
                                          <p:stCondLst>
                                            <p:cond delay="0"/>
                                          </p:stCondLst>
                                        </p:cTn>
                                        <p:tgtEl>
                                          <p:spTgt spid="3">
                                            <p:txEl>
                                              <p:pRg st="1" end="1"/>
                                            </p:txEl>
                                          </p:spTgt>
                                        </p:tgtEl>
                                      </p:cBhvr>
                                    </p:animEffect>
                                    <p:anim calcmode="lin" valueType="num">
                                      <p:cBhvr>
                                        <p:cTn id="3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3" dur="26">
                                          <p:stCondLst>
                                            <p:cond delay="650"/>
                                          </p:stCondLst>
                                        </p:cTn>
                                        <p:tgtEl>
                                          <p:spTgt spid="3">
                                            <p:txEl>
                                              <p:pRg st="1" end="1"/>
                                            </p:txEl>
                                          </p:spTgt>
                                        </p:tgtEl>
                                      </p:cBhvr>
                                      <p:to x="100000" y="60000"/>
                                    </p:animScale>
                                    <p:animScale>
                                      <p:cBhvr>
                                        <p:cTn id="44" dur="166" decel="50000">
                                          <p:stCondLst>
                                            <p:cond delay="676"/>
                                          </p:stCondLst>
                                        </p:cTn>
                                        <p:tgtEl>
                                          <p:spTgt spid="3">
                                            <p:txEl>
                                              <p:pRg st="1" end="1"/>
                                            </p:txEl>
                                          </p:spTgt>
                                        </p:tgtEl>
                                      </p:cBhvr>
                                      <p:to x="100000" y="100000"/>
                                    </p:animScale>
                                    <p:animScale>
                                      <p:cBhvr>
                                        <p:cTn id="45" dur="26">
                                          <p:stCondLst>
                                            <p:cond delay="1312"/>
                                          </p:stCondLst>
                                        </p:cTn>
                                        <p:tgtEl>
                                          <p:spTgt spid="3">
                                            <p:txEl>
                                              <p:pRg st="1" end="1"/>
                                            </p:txEl>
                                          </p:spTgt>
                                        </p:tgtEl>
                                      </p:cBhvr>
                                      <p:to x="100000" y="80000"/>
                                    </p:animScale>
                                    <p:animScale>
                                      <p:cBhvr>
                                        <p:cTn id="46" dur="166" decel="50000">
                                          <p:stCondLst>
                                            <p:cond delay="1338"/>
                                          </p:stCondLst>
                                        </p:cTn>
                                        <p:tgtEl>
                                          <p:spTgt spid="3">
                                            <p:txEl>
                                              <p:pRg st="1" end="1"/>
                                            </p:txEl>
                                          </p:spTgt>
                                        </p:tgtEl>
                                      </p:cBhvr>
                                      <p:to x="100000" y="100000"/>
                                    </p:animScale>
                                    <p:animScale>
                                      <p:cBhvr>
                                        <p:cTn id="47" dur="26">
                                          <p:stCondLst>
                                            <p:cond delay="1642"/>
                                          </p:stCondLst>
                                        </p:cTn>
                                        <p:tgtEl>
                                          <p:spTgt spid="3">
                                            <p:txEl>
                                              <p:pRg st="1" end="1"/>
                                            </p:txEl>
                                          </p:spTgt>
                                        </p:tgtEl>
                                      </p:cBhvr>
                                      <p:to x="100000" y="90000"/>
                                    </p:animScale>
                                    <p:animScale>
                                      <p:cBhvr>
                                        <p:cTn id="48" dur="166" decel="50000">
                                          <p:stCondLst>
                                            <p:cond delay="1668"/>
                                          </p:stCondLst>
                                        </p:cTn>
                                        <p:tgtEl>
                                          <p:spTgt spid="3">
                                            <p:txEl>
                                              <p:pRg st="1" end="1"/>
                                            </p:txEl>
                                          </p:spTgt>
                                        </p:tgtEl>
                                      </p:cBhvr>
                                      <p:to x="100000" y="100000"/>
                                    </p:animScale>
                                    <p:animScale>
                                      <p:cBhvr>
                                        <p:cTn id="49" dur="26">
                                          <p:stCondLst>
                                            <p:cond delay="1808"/>
                                          </p:stCondLst>
                                        </p:cTn>
                                        <p:tgtEl>
                                          <p:spTgt spid="3">
                                            <p:txEl>
                                              <p:pRg st="1" end="1"/>
                                            </p:txEl>
                                          </p:spTgt>
                                        </p:tgtEl>
                                      </p:cBhvr>
                                      <p:to x="100000" y="95000"/>
                                    </p:animScale>
                                    <p:animScale>
                                      <p:cBhvr>
                                        <p:cTn id="50"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allpaper (43).jpg"/>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1024128" y="384048"/>
            <a:ext cx="7077456" cy="6144768"/>
          </a:xfrm>
        </p:spPr>
        <p:txBody>
          <a:bodyPr>
            <a:normAutofit fontScale="90000"/>
          </a:bodyPr>
          <a:lstStyle/>
          <a:p>
            <a:pPr algn="r" rtl="1"/>
            <a:r>
              <a:rPr lang="en-US" sz="2900" dirty="0" smtClean="0">
                <a:cs typeface="B Kamran" pitchFamily="2" charset="-78"/>
              </a:rPr>
              <a:t/>
            </a:r>
            <a:br>
              <a:rPr lang="en-US" sz="2900" dirty="0" smtClean="0">
                <a:cs typeface="B Kamran" pitchFamily="2" charset="-78"/>
              </a:rPr>
            </a:br>
            <a:r>
              <a:rPr lang="en-US" sz="2900" dirty="0" smtClean="0">
                <a:cs typeface="B Kamran" pitchFamily="2" charset="-78"/>
              </a:rPr>
              <a:t/>
            </a:r>
            <a:br>
              <a:rPr lang="en-US" sz="2900" dirty="0" smtClean="0">
                <a:cs typeface="B Kamran" pitchFamily="2" charset="-78"/>
              </a:rPr>
            </a:br>
            <a:r>
              <a:rPr lang="en-US" sz="2900" dirty="0" smtClean="0">
                <a:cs typeface="B Kamran" pitchFamily="2" charset="-78"/>
              </a:rPr>
              <a:t/>
            </a:r>
            <a:br>
              <a:rPr lang="en-US" sz="2900" dirty="0" smtClean="0">
                <a:cs typeface="B Kamran" pitchFamily="2" charset="-78"/>
              </a:rPr>
            </a:br>
            <a:r>
              <a:rPr lang="fa-IR" sz="2900" dirty="0" smtClean="0">
                <a:cs typeface="B Kamran" pitchFamily="2" charset="-78"/>
              </a:rPr>
              <a:t/>
            </a:r>
            <a:br>
              <a:rPr lang="fa-IR" sz="2900" dirty="0" smtClean="0">
                <a:cs typeface="B Kamran" pitchFamily="2" charset="-78"/>
              </a:rPr>
            </a:br>
            <a:r>
              <a:rPr lang="fa-IR" sz="40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rPr>
              <a:t>2)موضوع جرم</a:t>
            </a:r>
            <a:r>
              <a:rPr lang="en-US" sz="40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rPr>
              <a:t>:</a:t>
            </a:r>
            <a:r>
              <a:rPr lang="en-US" sz="2900" dirty="0" smtClean="0">
                <a:cs typeface="B Kamran" pitchFamily="2" charset="-78"/>
              </a:rPr>
              <a:t/>
            </a:r>
            <a:br>
              <a:rPr lang="en-US" sz="2900" dirty="0" smtClean="0">
                <a:cs typeface="B Kamran" pitchFamily="2" charset="-78"/>
              </a:rPr>
            </a:br>
            <a:r>
              <a:rPr lang="fa-IR" sz="2900" b="1" dirty="0" smtClean="0">
                <a:cs typeface="B Kamran" pitchFamily="2" charset="-78"/>
              </a:rPr>
              <a:t>موضوع جرم تصرف غيرقانوني مانند اختلاس ممكن است به صورت وجه نقد يا مطالباتي كه به منزله نقدينه مي‌باشد مانند چك‌هاي درگردش بانكي يا اوراق و حواله‌هاي بهادار بانكي يا اشياء و لوازم منقول اداري كه عموماً از بودجه عمومي كشور تهيه و در اختيار اداره يا مؤسسه دولتي قرار مي‌گيرد باشد اما بايد دانست كه موضوع تصرف غيرقانوني بر خلاف اختلاس شامل اموال يا وجوه يا اسناد و اوراق بهاردار متعلق به اشخاص كه بر حسب وظيفه به مأمورين دولتي سپرده مي‌شود نخواهد شد . </a:t>
            </a:r>
            <a:r>
              <a:rPr lang="en-US" sz="2900" b="1" dirty="0" smtClean="0">
                <a:cs typeface="B Kamran" pitchFamily="2" charset="-78"/>
              </a:rPr>
              <a:t/>
            </a:r>
            <a:br>
              <a:rPr lang="en-US" sz="2900" b="1" dirty="0" smtClean="0">
                <a:cs typeface="B Kamran" pitchFamily="2" charset="-78"/>
              </a:rPr>
            </a:br>
            <a:r>
              <a:rPr lang="fa-IR" sz="2900" b="1" dirty="0" smtClean="0">
                <a:cs typeface="B Kamran" pitchFamily="2" charset="-78"/>
              </a:rPr>
              <a:t> </a:t>
            </a:r>
            <a:r>
              <a:rPr lang="en-US" sz="2900" b="1" dirty="0" smtClean="0">
                <a:cs typeface="B Kamran" pitchFamily="2" charset="-78"/>
              </a:rPr>
              <a:t/>
            </a:r>
            <a:br>
              <a:rPr lang="en-US" sz="2900" b="1" dirty="0" smtClean="0">
                <a:cs typeface="B Kamran" pitchFamily="2" charset="-78"/>
              </a:rPr>
            </a:br>
            <a:r>
              <a:rPr lang="fa-IR" sz="2900" b="1" dirty="0" smtClean="0">
                <a:cs typeface="B Kamran" pitchFamily="2" charset="-78"/>
              </a:rPr>
              <a:t> </a:t>
            </a:r>
            <a:r>
              <a:rPr lang="fa-IR" sz="40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rPr>
              <a:t>3)وجوه يا اموال دولتي بايد در اختيار مأمور قرار گرفته</a:t>
            </a:r>
            <a:r>
              <a:rPr lang="en-US" sz="40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rPr>
              <a:t> </a:t>
            </a:r>
            <a:r>
              <a:rPr lang="fa-IR" sz="40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rPr>
              <a:t>باشد</a:t>
            </a:r>
            <a:r>
              <a:rPr lang="en-US" sz="40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rPr>
              <a:t>:</a:t>
            </a:r>
            <a:r>
              <a:rPr lang="en-US" sz="2900" b="1" dirty="0" smtClean="0">
                <a:cs typeface="B Kamran" pitchFamily="2" charset="-78"/>
              </a:rPr>
              <a:t/>
            </a:r>
            <a:br>
              <a:rPr lang="en-US" sz="2900" b="1" dirty="0" smtClean="0">
                <a:cs typeface="B Kamran" pitchFamily="2" charset="-78"/>
              </a:rPr>
            </a:br>
            <a:r>
              <a:rPr lang="fa-IR" sz="2900" b="1" dirty="0" smtClean="0">
                <a:cs typeface="B Kamran" pitchFamily="2" charset="-78"/>
              </a:rPr>
              <a:t>يكي ديگر از شرايط تحقق عنصر مادي جرم تصرف غيرقانوني اين است كه وجوه يا اسناد يا اموال يا ساير اشياء متعلق به دولت ، بر اساس روش جاري ناشي از رابطه استخدامي در اختيار كارمند قرار گرفته باشد و يا اين كه به او سپرده شده باشد و كارمند دولت آن را به طور غيرمجاز مورد استفاده قرار داده باشد تا بتوان آن را مشمول حكم ماده 598 شناخت.</a:t>
            </a:r>
            <a:r>
              <a:rPr lang="fa-IR" b="1" dirty="0" smtClean="0"/>
              <a:t> </a:t>
            </a:r>
            <a:r>
              <a:rPr lang="en-US" b="1" dirty="0" smtClean="0"/>
              <a:t/>
            </a:r>
            <a:br>
              <a:rPr lang="en-US" b="1" dirty="0" smtClean="0"/>
            </a:br>
            <a:r>
              <a:rPr lang="fa-IR" b="1" dirty="0" smtClean="0"/>
              <a:t> </a:t>
            </a:r>
            <a:r>
              <a:rPr lang="en-US" b="1" dirty="0" smtClean="0"/>
              <a:t/>
            </a:r>
            <a:br>
              <a:rPr lang="en-US" b="1" dirty="0" smtClean="0"/>
            </a:br>
            <a:endParaRPr lang="en-US" b="1" dirty="0"/>
          </a:p>
        </p:txBody>
      </p:sp>
      <p:pic>
        <p:nvPicPr>
          <p:cNvPr id="4" name="Content Placeholder 3" descr="161644_780.jpg"/>
          <p:cNvPicPr>
            <a:picLocks noGrp="1" noChangeAspect="1"/>
          </p:cNvPicPr>
          <p:nvPr>
            <p:ph idx="1"/>
          </p:nvPr>
        </p:nvPicPr>
        <p:blipFill>
          <a:blip r:embed="rId3"/>
          <a:stretch>
            <a:fillRect/>
          </a:stretch>
        </p:blipFill>
        <p:spPr>
          <a:xfrm>
            <a:off x="8723313" y="1595626"/>
            <a:ext cx="2962275" cy="3995361"/>
          </a:xfrm>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iterate type="lt">
                                    <p:tmPct val="5000"/>
                                  </p:iterate>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llpaper (43).jpg"/>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1024128" y="585216"/>
            <a:ext cx="9720072" cy="676656"/>
          </a:xfrm>
        </p:spPr>
        <p:txBody>
          <a:bodyPr>
            <a:normAutofit fontScale="90000"/>
          </a:bodyPr>
          <a:lstStyle/>
          <a:p>
            <a:pPr algn="r"/>
            <a:r>
              <a:rPr lang="fa-IR" sz="48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rPr>
              <a:t>تدلیس جزائی:</a:t>
            </a:r>
            <a:endParaRPr lang="en-US" sz="48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endParaRPr>
          </a:p>
        </p:txBody>
      </p:sp>
      <p:sp>
        <p:nvSpPr>
          <p:cNvPr id="3" name="Content Placeholder 2"/>
          <p:cNvSpPr>
            <a:spLocks noGrp="1"/>
          </p:cNvSpPr>
          <p:nvPr>
            <p:ph idx="1"/>
          </p:nvPr>
        </p:nvSpPr>
        <p:spPr>
          <a:xfrm>
            <a:off x="1024128" y="1389888"/>
            <a:ext cx="9720071" cy="4919472"/>
          </a:xfrm>
        </p:spPr>
        <p:txBody>
          <a:bodyPr>
            <a:normAutofit/>
          </a:bodyPr>
          <a:lstStyle/>
          <a:p>
            <a:pPr algn="r" rtl="1"/>
            <a:r>
              <a:rPr lang="fa-IR" sz="2600" b="1" dirty="0" smtClean="0">
                <a:cs typeface="B Kamran" pitchFamily="2" charset="-78"/>
              </a:rPr>
              <a:t>تدليس در لغت به معني فريب‌دادن و پوشانيدن عيب چيزي گويند و از جمله عناوين و اصطلاحي است كه در فقه و حقوق مدني و حقوق جزا استعمال مي‌شود و كاربرد دارد مفهوم تدليس در حقوق مدني كه متأثر از فقه مي‌باشد به موجب ماده 438 ، قانوني مدني ، عبارت است از عملياتي كه موجب فريب طرف معامله شود. </a:t>
            </a:r>
            <a:endParaRPr lang="en-US" sz="2600" b="1" dirty="0" smtClean="0">
              <a:cs typeface="B Kamran" pitchFamily="2" charset="-78"/>
            </a:endParaRPr>
          </a:p>
          <a:p>
            <a:pPr algn="r"/>
            <a:r>
              <a:rPr lang="fa-IR" sz="2600" b="1" dirty="0" smtClean="0">
                <a:cs typeface="B Kamran" pitchFamily="2" charset="-78"/>
              </a:rPr>
              <a:t>درمسائل جزائي با اين كه قانونگذار مانند حقوق مدني تدليس را تعريف نكرده است . مع‌هذا در بررسي مندرجات ماده 153 قانون مجازات عمومي سال 1304 و همين‌طور در ماده 77 قانون تعزيرات سال 1362 كه ناسخ ضمني ماده 153 قانون مجازات عمومي بود و همين‌طور در ماده 599 از فصل سيزدهم كتاب پنجم قانون مجازات اسلامي زير عنوان (تعزيرات و مجازاتهاي بازدارنده ) سال 1375 كه صريحاً ماده 77 قانون تعزيرات سال 1362 را نسخ كرده است </a:t>
            </a:r>
            <a:endParaRPr lang="en-US" sz="2600" b="1" dirty="0">
              <a:cs typeface="B Kamran" pitchFamily="2" charset="-78"/>
            </a:endParaRPr>
          </a:p>
        </p:txBody>
      </p:sp>
    </p:spTree>
    <p:extLst>
      <p:ext uri="{BB962C8B-B14F-4D97-AF65-F5344CB8AC3E}">
        <p14:creationId xmlns:p14="http://schemas.microsoft.com/office/powerpoint/2010/main" xmlns="" val="1594796105"/>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down)">
                                      <p:cBhvr>
                                        <p:cTn id="19" dur="580">
                                          <p:stCondLst>
                                            <p:cond delay="0"/>
                                          </p:stCondLst>
                                        </p:cTn>
                                        <p:tgtEl>
                                          <p:spTgt spid="3">
                                            <p:txEl>
                                              <p:pRg st="0" end="0"/>
                                            </p:txEl>
                                          </p:spTgt>
                                        </p:tgtEl>
                                      </p:cBhvr>
                                    </p:animEffect>
                                    <p:anim calcmode="lin" valueType="num">
                                      <p:cBhvr>
                                        <p:cTn id="20"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xEl>
                                              <p:pRg st="0" end="0"/>
                                            </p:txEl>
                                          </p:spTgt>
                                        </p:tgtEl>
                                      </p:cBhvr>
                                      <p:to x="100000" y="60000"/>
                                    </p:animScale>
                                    <p:animScale>
                                      <p:cBhvr>
                                        <p:cTn id="26" dur="166" decel="50000">
                                          <p:stCondLst>
                                            <p:cond delay="676"/>
                                          </p:stCondLst>
                                        </p:cTn>
                                        <p:tgtEl>
                                          <p:spTgt spid="3">
                                            <p:txEl>
                                              <p:pRg st="0" end="0"/>
                                            </p:txEl>
                                          </p:spTgt>
                                        </p:tgtEl>
                                      </p:cBhvr>
                                      <p:to x="100000" y="100000"/>
                                    </p:animScale>
                                    <p:animScale>
                                      <p:cBhvr>
                                        <p:cTn id="27" dur="26">
                                          <p:stCondLst>
                                            <p:cond delay="1312"/>
                                          </p:stCondLst>
                                        </p:cTn>
                                        <p:tgtEl>
                                          <p:spTgt spid="3">
                                            <p:txEl>
                                              <p:pRg st="0" end="0"/>
                                            </p:txEl>
                                          </p:spTgt>
                                        </p:tgtEl>
                                      </p:cBhvr>
                                      <p:to x="100000" y="80000"/>
                                    </p:animScale>
                                    <p:animScale>
                                      <p:cBhvr>
                                        <p:cTn id="28" dur="166" decel="50000">
                                          <p:stCondLst>
                                            <p:cond delay="1338"/>
                                          </p:stCondLst>
                                        </p:cTn>
                                        <p:tgtEl>
                                          <p:spTgt spid="3">
                                            <p:txEl>
                                              <p:pRg st="0" end="0"/>
                                            </p:txEl>
                                          </p:spTgt>
                                        </p:tgtEl>
                                      </p:cBhvr>
                                      <p:to x="100000" y="100000"/>
                                    </p:animScale>
                                    <p:animScale>
                                      <p:cBhvr>
                                        <p:cTn id="29" dur="26">
                                          <p:stCondLst>
                                            <p:cond delay="1642"/>
                                          </p:stCondLst>
                                        </p:cTn>
                                        <p:tgtEl>
                                          <p:spTgt spid="3">
                                            <p:txEl>
                                              <p:pRg st="0" end="0"/>
                                            </p:txEl>
                                          </p:spTgt>
                                        </p:tgtEl>
                                      </p:cBhvr>
                                      <p:to x="100000" y="90000"/>
                                    </p:animScale>
                                    <p:animScale>
                                      <p:cBhvr>
                                        <p:cTn id="30" dur="166" decel="50000">
                                          <p:stCondLst>
                                            <p:cond delay="1668"/>
                                          </p:stCondLst>
                                        </p:cTn>
                                        <p:tgtEl>
                                          <p:spTgt spid="3">
                                            <p:txEl>
                                              <p:pRg st="0" end="0"/>
                                            </p:txEl>
                                          </p:spTgt>
                                        </p:tgtEl>
                                      </p:cBhvr>
                                      <p:to x="100000" y="100000"/>
                                    </p:animScale>
                                    <p:animScale>
                                      <p:cBhvr>
                                        <p:cTn id="31" dur="26">
                                          <p:stCondLst>
                                            <p:cond delay="1808"/>
                                          </p:stCondLst>
                                        </p:cTn>
                                        <p:tgtEl>
                                          <p:spTgt spid="3">
                                            <p:txEl>
                                              <p:pRg st="0" end="0"/>
                                            </p:txEl>
                                          </p:spTgt>
                                        </p:tgtEl>
                                      </p:cBhvr>
                                      <p:to x="100000" y="95000"/>
                                    </p:animScale>
                                    <p:animScale>
                                      <p:cBhvr>
                                        <p:cTn id="32" dur="166" decel="50000">
                                          <p:stCondLst>
                                            <p:cond delay="1834"/>
                                          </p:stCondLst>
                                        </p:cTn>
                                        <p:tgtEl>
                                          <p:spTgt spid="3">
                                            <p:txEl>
                                              <p:pRg st="0" end="0"/>
                                            </p:txEl>
                                          </p:spTgt>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wipe(down)">
                                      <p:cBhvr>
                                        <p:cTn id="37" dur="580">
                                          <p:stCondLst>
                                            <p:cond delay="0"/>
                                          </p:stCondLst>
                                        </p:cTn>
                                        <p:tgtEl>
                                          <p:spTgt spid="3">
                                            <p:txEl>
                                              <p:pRg st="1" end="1"/>
                                            </p:txEl>
                                          </p:spTgt>
                                        </p:tgtEl>
                                      </p:cBhvr>
                                    </p:animEffect>
                                    <p:anim calcmode="lin" valueType="num">
                                      <p:cBhvr>
                                        <p:cTn id="3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3" dur="26">
                                          <p:stCondLst>
                                            <p:cond delay="650"/>
                                          </p:stCondLst>
                                        </p:cTn>
                                        <p:tgtEl>
                                          <p:spTgt spid="3">
                                            <p:txEl>
                                              <p:pRg st="1" end="1"/>
                                            </p:txEl>
                                          </p:spTgt>
                                        </p:tgtEl>
                                      </p:cBhvr>
                                      <p:to x="100000" y="60000"/>
                                    </p:animScale>
                                    <p:animScale>
                                      <p:cBhvr>
                                        <p:cTn id="44" dur="166" decel="50000">
                                          <p:stCondLst>
                                            <p:cond delay="676"/>
                                          </p:stCondLst>
                                        </p:cTn>
                                        <p:tgtEl>
                                          <p:spTgt spid="3">
                                            <p:txEl>
                                              <p:pRg st="1" end="1"/>
                                            </p:txEl>
                                          </p:spTgt>
                                        </p:tgtEl>
                                      </p:cBhvr>
                                      <p:to x="100000" y="100000"/>
                                    </p:animScale>
                                    <p:animScale>
                                      <p:cBhvr>
                                        <p:cTn id="45" dur="26">
                                          <p:stCondLst>
                                            <p:cond delay="1312"/>
                                          </p:stCondLst>
                                        </p:cTn>
                                        <p:tgtEl>
                                          <p:spTgt spid="3">
                                            <p:txEl>
                                              <p:pRg st="1" end="1"/>
                                            </p:txEl>
                                          </p:spTgt>
                                        </p:tgtEl>
                                      </p:cBhvr>
                                      <p:to x="100000" y="80000"/>
                                    </p:animScale>
                                    <p:animScale>
                                      <p:cBhvr>
                                        <p:cTn id="46" dur="166" decel="50000">
                                          <p:stCondLst>
                                            <p:cond delay="1338"/>
                                          </p:stCondLst>
                                        </p:cTn>
                                        <p:tgtEl>
                                          <p:spTgt spid="3">
                                            <p:txEl>
                                              <p:pRg st="1" end="1"/>
                                            </p:txEl>
                                          </p:spTgt>
                                        </p:tgtEl>
                                      </p:cBhvr>
                                      <p:to x="100000" y="100000"/>
                                    </p:animScale>
                                    <p:animScale>
                                      <p:cBhvr>
                                        <p:cTn id="47" dur="26">
                                          <p:stCondLst>
                                            <p:cond delay="1642"/>
                                          </p:stCondLst>
                                        </p:cTn>
                                        <p:tgtEl>
                                          <p:spTgt spid="3">
                                            <p:txEl>
                                              <p:pRg st="1" end="1"/>
                                            </p:txEl>
                                          </p:spTgt>
                                        </p:tgtEl>
                                      </p:cBhvr>
                                      <p:to x="100000" y="90000"/>
                                    </p:animScale>
                                    <p:animScale>
                                      <p:cBhvr>
                                        <p:cTn id="48" dur="166" decel="50000">
                                          <p:stCondLst>
                                            <p:cond delay="1668"/>
                                          </p:stCondLst>
                                        </p:cTn>
                                        <p:tgtEl>
                                          <p:spTgt spid="3">
                                            <p:txEl>
                                              <p:pRg st="1" end="1"/>
                                            </p:txEl>
                                          </p:spTgt>
                                        </p:tgtEl>
                                      </p:cBhvr>
                                      <p:to x="100000" y="100000"/>
                                    </p:animScale>
                                    <p:animScale>
                                      <p:cBhvr>
                                        <p:cTn id="49" dur="26">
                                          <p:stCondLst>
                                            <p:cond delay="1808"/>
                                          </p:stCondLst>
                                        </p:cTn>
                                        <p:tgtEl>
                                          <p:spTgt spid="3">
                                            <p:txEl>
                                              <p:pRg st="1" end="1"/>
                                            </p:txEl>
                                          </p:spTgt>
                                        </p:tgtEl>
                                      </p:cBhvr>
                                      <p:to x="100000" y="95000"/>
                                    </p:animScale>
                                    <p:animScale>
                                      <p:cBhvr>
                                        <p:cTn id="50"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llpaper (43).jpg"/>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1024128" y="420624"/>
            <a:ext cx="9720072" cy="822960"/>
          </a:xfrm>
        </p:spPr>
        <p:txBody>
          <a:bodyPr>
            <a:normAutofit fontScale="90000"/>
          </a:bodyPr>
          <a:lstStyle/>
          <a:p>
            <a:pPr algn="r"/>
            <a:r>
              <a:rPr lang="en-US" sz="4800" b="1" dirty="0" smtClean="0">
                <a:cs typeface="B Kamran" pitchFamily="2" charset="-78"/>
              </a:rPr>
              <a:t/>
            </a:r>
            <a:br>
              <a:rPr lang="en-US" sz="4800" b="1" dirty="0" smtClean="0">
                <a:cs typeface="B Kamran" pitchFamily="2" charset="-78"/>
              </a:rPr>
            </a:br>
            <a:r>
              <a:rPr lang="fa-IR" sz="48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rPr>
              <a:t>اخذ پورسانت: </a:t>
            </a:r>
            <a:r>
              <a:rPr lang="en-US" dirty="0" smtClean="0"/>
              <a:t/>
            </a:r>
            <a:br>
              <a:rPr lang="en-US" dirty="0" smtClean="0"/>
            </a:br>
            <a:endParaRPr lang="en-US" dirty="0"/>
          </a:p>
        </p:txBody>
      </p:sp>
      <p:sp>
        <p:nvSpPr>
          <p:cNvPr id="3" name="Content Placeholder 2"/>
          <p:cNvSpPr>
            <a:spLocks noGrp="1"/>
          </p:cNvSpPr>
          <p:nvPr>
            <p:ph idx="1"/>
          </p:nvPr>
        </p:nvSpPr>
        <p:spPr>
          <a:xfrm>
            <a:off x="1024128" y="1207008"/>
            <a:ext cx="9720071" cy="5102352"/>
          </a:xfrm>
        </p:spPr>
        <p:txBody>
          <a:bodyPr/>
          <a:lstStyle/>
          <a:p>
            <a:pPr algn="r" rtl="1"/>
            <a:r>
              <a:rPr lang="fa-IR" sz="2600" b="1" dirty="0" smtClean="0">
                <a:cs typeface="B Kamran" pitchFamily="2" charset="-78"/>
              </a:rPr>
              <a:t>عنوان پورسانت از جمله عناوين و اصطلاحات مجرمانه‌اي است كه در سال‌هاي اخير وارد فرهنگ حقوقي كشور ما شده است . </a:t>
            </a:r>
            <a:endParaRPr lang="en-US" sz="2600" b="1" dirty="0" smtClean="0">
              <a:cs typeface="B Kamran" pitchFamily="2" charset="-78"/>
            </a:endParaRPr>
          </a:p>
          <a:p>
            <a:pPr algn="r" rtl="1"/>
            <a:r>
              <a:rPr lang="fa-IR" sz="2600" b="1" dirty="0" smtClean="0">
                <a:cs typeface="B Kamran" pitchFamily="2" charset="-78"/>
              </a:rPr>
              <a:t>فلسفه وضع قانون ممنوعيت پورسانت و مجرمانه تلقي شدن آن از طرف مجلس شوراي اسلامي در سال 1372 ، به دليل كشف سوء استفاده‌هاي كلان برخي از مامورين و اعضاء وزارتخانه‌ها ، نيروهاي مسلح ، نهادهاي انقلابي ، و شركت‌هاي دولتي در انجام ماموريتهاي برون مرزي و در جريان انجام معاملات خارجي ، در زمان جنگ تحميلي و حصر اقتصادي كشور ، با شركت‌هاي خارجي براي تأمين نيازمنديهاي مختلف كشور اعم از نظامي ، بازرگاني ، صنعتي و غيره صورت گرفته بود . متاسفانه برخي از اين مامورين در انجام ماموريت محوله بر خلاف خصلت امانت‌داري كارمندان دولت و بدون رعايت صرفه و صلاح كشور با تباني با شركت فروشنده كالا يا وسائل و غيره ، پس از انجام معامله ( كه غالباً به بيش از قيمت معمولي روز صورت گرفته بود ) درصدي از كل قيمت معامله ، توسط مديرعامل شركت فروشنده ، به صورت وجه نقد يا مال يا سند پرداخت وجه به مأمور خريد به طور مستقيم يا غيرمستقيم برگشت داده شده بود . </a:t>
            </a:r>
            <a:endParaRPr lang="en-US" sz="2600" b="1" dirty="0" smtClean="0">
              <a:cs typeface="B Kamran" pitchFamily="2" charset="-78"/>
            </a:endParaRP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llpaper (43).jpg"/>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1024128" y="585216"/>
            <a:ext cx="9720072" cy="694944"/>
          </a:xfrm>
        </p:spPr>
        <p:txBody>
          <a:bodyPr>
            <a:normAutofit fontScale="90000"/>
          </a:bodyPr>
          <a:lstStyle/>
          <a:p>
            <a:pPr algn="r"/>
            <a:r>
              <a:rPr lang="fa-IR" b="1" dirty="0" smtClean="0"/>
              <a:t> </a:t>
            </a:r>
            <a:r>
              <a:rPr lang="en-US" b="1" dirty="0" smtClean="0"/>
              <a:t/>
            </a:r>
            <a:br>
              <a:rPr lang="en-US" b="1" dirty="0" smtClean="0"/>
            </a:br>
            <a:r>
              <a:rPr lang="en-US" b="1" dirty="0" smtClean="0"/>
              <a:t/>
            </a:r>
            <a:br>
              <a:rPr lang="en-US" b="1" dirty="0" smtClean="0"/>
            </a:br>
            <a:r>
              <a:rPr lang="fa-IR" sz="53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rPr>
              <a:t>تعريف پورسانت :</a:t>
            </a:r>
            <a:r>
              <a:rPr lang="en-US" b="1" dirty="0" smtClean="0"/>
              <a:t/>
            </a:r>
            <a:br>
              <a:rPr lang="en-US" b="1" dirty="0" smtClean="0"/>
            </a:br>
            <a:r>
              <a:rPr lang="en-US" dirty="0" smtClean="0"/>
              <a:t/>
            </a:r>
            <a:br>
              <a:rPr lang="en-US" dirty="0" smtClean="0"/>
            </a:br>
            <a:endParaRPr lang="en-US" dirty="0"/>
          </a:p>
        </p:txBody>
      </p:sp>
      <p:sp>
        <p:nvSpPr>
          <p:cNvPr id="3" name="Content Placeholder 2"/>
          <p:cNvSpPr>
            <a:spLocks noGrp="1"/>
          </p:cNvSpPr>
          <p:nvPr>
            <p:ph idx="1"/>
          </p:nvPr>
        </p:nvSpPr>
        <p:spPr>
          <a:xfrm>
            <a:off x="1024128" y="1389888"/>
            <a:ext cx="9720071" cy="4919472"/>
          </a:xfrm>
        </p:spPr>
        <p:txBody>
          <a:bodyPr>
            <a:normAutofit/>
          </a:bodyPr>
          <a:lstStyle/>
          <a:p>
            <a:pPr algn="r" rtl="1"/>
            <a:r>
              <a:rPr lang="fa-IR" sz="2600" b="1" dirty="0" smtClean="0">
                <a:cs typeface="B Kamran" pitchFamily="2" charset="-78"/>
              </a:rPr>
              <a:t>در ماده واحده تعريفي از جرم پورسانت به عمل نيامده است . اما با توجه به معني لغوي آن در زبان انگليسي به معني ، پرداخت كردن درصدي از مبلغ قيمت خريد كالا توسط فروشنده به خريدار ، اينك با توجه به اين تعريف و درنظر گرفتن شرايط موردنظر قانونگذار در ماده واحده من حيث شخصيت مرتكب جرم و طرف معامله ، در اصطلاح حقوقي جرم اخذ پورسانت را بدين نحو مي‌توان تعريف مي‌نمود : </a:t>
            </a:r>
            <a:endParaRPr lang="en-US" sz="2600" b="1" dirty="0" smtClean="0">
              <a:cs typeface="B Kamran" pitchFamily="2" charset="-78"/>
            </a:endParaRPr>
          </a:p>
          <a:p>
            <a:pPr algn="r" rtl="1"/>
            <a:r>
              <a:rPr lang="fa-IR" sz="2600" b="1" dirty="0" smtClean="0">
                <a:cs typeface="B Kamran" pitchFamily="2" charset="-78"/>
              </a:rPr>
              <a:t>جرم پورسانت عبارت است از پرداخت كردن درصدي از مبلغ قيمت كالا يا وسائل ، در جريان انجام معامله با شركت خارجي ، توسط فروشنده به صورت وجه نقد يا مال يا سند پرداخت وجه به يكي از مامورين دولتي به طور مستقيم يا غيرمستقيم .</a:t>
            </a:r>
            <a:endParaRPr lang="en-US" sz="2600" b="1" dirty="0" smtClean="0">
              <a:cs typeface="B Kamran" pitchFamily="2" charset="-78"/>
            </a:endParaRPr>
          </a:p>
          <a:p>
            <a:pPr algn="r"/>
            <a:endParaRPr lang="en-US" sz="2600" b="1" dirty="0">
              <a:cs typeface="B Kamran" pitchFamily="2" charset="-78"/>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down)">
                                      <p:cBhvr>
                                        <p:cTn id="19" dur="580">
                                          <p:stCondLst>
                                            <p:cond delay="0"/>
                                          </p:stCondLst>
                                        </p:cTn>
                                        <p:tgtEl>
                                          <p:spTgt spid="3">
                                            <p:txEl>
                                              <p:pRg st="0" end="0"/>
                                            </p:txEl>
                                          </p:spTgt>
                                        </p:tgtEl>
                                      </p:cBhvr>
                                    </p:animEffect>
                                    <p:anim calcmode="lin" valueType="num">
                                      <p:cBhvr>
                                        <p:cTn id="20"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xEl>
                                              <p:pRg st="0" end="0"/>
                                            </p:txEl>
                                          </p:spTgt>
                                        </p:tgtEl>
                                      </p:cBhvr>
                                      <p:to x="100000" y="60000"/>
                                    </p:animScale>
                                    <p:animScale>
                                      <p:cBhvr>
                                        <p:cTn id="26" dur="166" decel="50000">
                                          <p:stCondLst>
                                            <p:cond delay="676"/>
                                          </p:stCondLst>
                                        </p:cTn>
                                        <p:tgtEl>
                                          <p:spTgt spid="3">
                                            <p:txEl>
                                              <p:pRg st="0" end="0"/>
                                            </p:txEl>
                                          </p:spTgt>
                                        </p:tgtEl>
                                      </p:cBhvr>
                                      <p:to x="100000" y="100000"/>
                                    </p:animScale>
                                    <p:animScale>
                                      <p:cBhvr>
                                        <p:cTn id="27" dur="26">
                                          <p:stCondLst>
                                            <p:cond delay="1312"/>
                                          </p:stCondLst>
                                        </p:cTn>
                                        <p:tgtEl>
                                          <p:spTgt spid="3">
                                            <p:txEl>
                                              <p:pRg st="0" end="0"/>
                                            </p:txEl>
                                          </p:spTgt>
                                        </p:tgtEl>
                                      </p:cBhvr>
                                      <p:to x="100000" y="80000"/>
                                    </p:animScale>
                                    <p:animScale>
                                      <p:cBhvr>
                                        <p:cTn id="28" dur="166" decel="50000">
                                          <p:stCondLst>
                                            <p:cond delay="1338"/>
                                          </p:stCondLst>
                                        </p:cTn>
                                        <p:tgtEl>
                                          <p:spTgt spid="3">
                                            <p:txEl>
                                              <p:pRg st="0" end="0"/>
                                            </p:txEl>
                                          </p:spTgt>
                                        </p:tgtEl>
                                      </p:cBhvr>
                                      <p:to x="100000" y="100000"/>
                                    </p:animScale>
                                    <p:animScale>
                                      <p:cBhvr>
                                        <p:cTn id="29" dur="26">
                                          <p:stCondLst>
                                            <p:cond delay="1642"/>
                                          </p:stCondLst>
                                        </p:cTn>
                                        <p:tgtEl>
                                          <p:spTgt spid="3">
                                            <p:txEl>
                                              <p:pRg st="0" end="0"/>
                                            </p:txEl>
                                          </p:spTgt>
                                        </p:tgtEl>
                                      </p:cBhvr>
                                      <p:to x="100000" y="90000"/>
                                    </p:animScale>
                                    <p:animScale>
                                      <p:cBhvr>
                                        <p:cTn id="30" dur="166" decel="50000">
                                          <p:stCondLst>
                                            <p:cond delay="1668"/>
                                          </p:stCondLst>
                                        </p:cTn>
                                        <p:tgtEl>
                                          <p:spTgt spid="3">
                                            <p:txEl>
                                              <p:pRg st="0" end="0"/>
                                            </p:txEl>
                                          </p:spTgt>
                                        </p:tgtEl>
                                      </p:cBhvr>
                                      <p:to x="100000" y="100000"/>
                                    </p:animScale>
                                    <p:animScale>
                                      <p:cBhvr>
                                        <p:cTn id="31" dur="26">
                                          <p:stCondLst>
                                            <p:cond delay="1808"/>
                                          </p:stCondLst>
                                        </p:cTn>
                                        <p:tgtEl>
                                          <p:spTgt spid="3">
                                            <p:txEl>
                                              <p:pRg st="0" end="0"/>
                                            </p:txEl>
                                          </p:spTgt>
                                        </p:tgtEl>
                                      </p:cBhvr>
                                      <p:to x="100000" y="95000"/>
                                    </p:animScale>
                                    <p:animScale>
                                      <p:cBhvr>
                                        <p:cTn id="32" dur="166" decel="50000">
                                          <p:stCondLst>
                                            <p:cond delay="1834"/>
                                          </p:stCondLst>
                                        </p:cTn>
                                        <p:tgtEl>
                                          <p:spTgt spid="3">
                                            <p:txEl>
                                              <p:pRg st="0" end="0"/>
                                            </p:txEl>
                                          </p:spTgt>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wipe(down)">
                                      <p:cBhvr>
                                        <p:cTn id="37" dur="580">
                                          <p:stCondLst>
                                            <p:cond delay="0"/>
                                          </p:stCondLst>
                                        </p:cTn>
                                        <p:tgtEl>
                                          <p:spTgt spid="3">
                                            <p:txEl>
                                              <p:pRg st="1" end="1"/>
                                            </p:txEl>
                                          </p:spTgt>
                                        </p:tgtEl>
                                      </p:cBhvr>
                                    </p:animEffect>
                                    <p:anim calcmode="lin" valueType="num">
                                      <p:cBhvr>
                                        <p:cTn id="3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3" dur="26">
                                          <p:stCondLst>
                                            <p:cond delay="650"/>
                                          </p:stCondLst>
                                        </p:cTn>
                                        <p:tgtEl>
                                          <p:spTgt spid="3">
                                            <p:txEl>
                                              <p:pRg st="1" end="1"/>
                                            </p:txEl>
                                          </p:spTgt>
                                        </p:tgtEl>
                                      </p:cBhvr>
                                      <p:to x="100000" y="60000"/>
                                    </p:animScale>
                                    <p:animScale>
                                      <p:cBhvr>
                                        <p:cTn id="44" dur="166" decel="50000">
                                          <p:stCondLst>
                                            <p:cond delay="676"/>
                                          </p:stCondLst>
                                        </p:cTn>
                                        <p:tgtEl>
                                          <p:spTgt spid="3">
                                            <p:txEl>
                                              <p:pRg st="1" end="1"/>
                                            </p:txEl>
                                          </p:spTgt>
                                        </p:tgtEl>
                                      </p:cBhvr>
                                      <p:to x="100000" y="100000"/>
                                    </p:animScale>
                                    <p:animScale>
                                      <p:cBhvr>
                                        <p:cTn id="45" dur="26">
                                          <p:stCondLst>
                                            <p:cond delay="1312"/>
                                          </p:stCondLst>
                                        </p:cTn>
                                        <p:tgtEl>
                                          <p:spTgt spid="3">
                                            <p:txEl>
                                              <p:pRg st="1" end="1"/>
                                            </p:txEl>
                                          </p:spTgt>
                                        </p:tgtEl>
                                      </p:cBhvr>
                                      <p:to x="100000" y="80000"/>
                                    </p:animScale>
                                    <p:animScale>
                                      <p:cBhvr>
                                        <p:cTn id="46" dur="166" decel="50000">
                                          <p:stCondLst>
                                            <p:cond delay="1338"/>
                                          </p:stCondLst>
                                        </p:cTn>
                                        <p:tgtEl>
                                          <p:spTgt spid="3">
                                            <p:txEl>
                                              <p:pRg st="1" end="1"/>
                                            </p:txEl>
                                          </p:spTgt>
                                        </p:tgtEl>
                                      </p:cBhvr>
                                      <p:to x="100000" y="100000"/>
                                    </p:animScale>
                                    <p:animScale>
                                      <p:cBhvr>
                                        <p:cTn id="47" dur="26">
                                          <p:stCondLst>
                                            <p:cond delay="1642"/>
                                          </p:stCondLst>
                                        </p:cTn>
                                        <p:tgtEl>
                                          <p:spTgt spid="3">
                                            <p:txEl>
                                              <p:pRg st="1" end="1"/>
                                            </p:txEl>
                                          </p:spTgt>
                                        </p:tgtEl>
                                      </p:cBhvr>
                                      <p:to x="100000" y="90000"/>
                                    </p:animScale>
                                    <p:animScale>
                                      <p:cBhvr>
                                        <p:cTn id="48" dur="166" decel="50000">
                                          <p:stCondLst>
                                            <p:cond delay="1668"/>
                                          </p:stCondLst>
                                        </p:cTn>
                                        <p:tgtEl>
                                          <p:spTgt spid="3">
                                            <p:txEl>
                                              <p:pRg st="1" end="1"/>
                                            </p:txEl>
                                          </p:spTgt>
                                        </p:tgtEl>
                                      </p:cBhvr>
                                      <p:to x="100000" y="100000"/>
                                    </p:animScale>
                                    <p:animScale>
                                      <p:cBhvr>
                                        <p:cTn id="49" dur="26">
                                          <p:stCondLst>
                                            <p:cond delay="1808"/>
                                          </p:stCondLst>
                                        </p:cTn>
                                        <p:tgtEl>
                                          <p:spTgt spid="3">
                                            <p:txEl>
                                              <p:pRg st="1" end="1"/>
                                            </p:txEl>
                                          </p:spTgt>
                                        </p:tgtEl>
                                      </p:cBhvr>
                                      <p:to x="100000" y="95000"/>
                                    </p:animScale>
                                    <p:animScale>
                                      <p:cBhvr>
                                        <p:cTn id="50"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llpaper (43).jpg"/>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1024128" y="585216"/>
            <a:ext cx="9720072" cy="859536"/>
          </a:xfrm>
        </p:spPr>
        <p:txBody>
          <a:bodyPr>
            <a:normAutofit fontScale="90000"/>
          </a:bodyPr>
          <a:lstStyle/>
          <a:p>
            <a:pPr algn="r"/>
            <a:r>
              <a:rPr lang="en-US" b="1" dirty="0" smtClean="0"/>
              <a:t/>
            </a:r>
            <a:br>
              <a:rPr lang="en-US" b="1" dirty="0" smtClean="0"/>
            </a:br>
            <a:r>
              <a:rPr lang="fa-IR" sz="53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rPr>
              <a:t>مجازات :</a:t>
            </a:r>
            <a:r>
              <a:rPr lang="en-US" dirty="0" smtClean="0"/>
              <a:t/>
            </a:r>
            <a:br>
              <a:rPr lang="en-US" dirty="0" smtClean="0"/>
            </a:br>
            <a:endParaRPr lang="en-US" dirty="0"/>
          </a:p>
        </p:txBody>
      </p:sp>
      <p:sp>
        <p:nvSpPr>
          <p:cNvPr id="3" name="Content Placeholder 2"/>
          <p:cNvSpPr>
            <a:spLocks noGrp="1"/>
          </p:cNvSpPr>
          <p:nvPr>
            <p:ph idx="1"/>
          </p:nvPr>
        </p:nvSpPr>
        <p:spPr>
          <a:xfrm>
            <a:off x="1024128" y="1572768"/>
            <a:ext cx="9720071" cy="4736592"/>
          </a:xfrm>
        </p:spPr>
        <p:txBody>
          <a:bodyPr>
            <a:normAutofit/>
          </a:bodyPr>
          <a:lstStyle/>
          <a:p>
            <a:pPr algn="r"/>
            <a:r>
              <a:rPr lang="fa-IR" sz="2600" b="1" dirty="0" smtClean="0">
                <a:cs typeface="B Kamran" pitchFamily="2" charset="-78"/>
              </a:rPr>
              <a:t>مجازات جرم موضوع ماده 603 بر خلاف ساير تعديات مأمورين دولتي نسبت به دولت در درجه اول تأديه دو برابر وجوه و منافع حاصله‌اي است كه مورد سوء استفاده قرار گرفته است . ولي هر گاه عمليات مجرمانه مرتكب موجب تغييراتي در مقدار يا كيفيت مورد معامله يا باعث افزايش قيمت تمام شده باشد در آن صورت مجازات مرتكب ، حبس از شش ماه تا پنج سال و يا مجازات نقدي از سه تا سي ميليون ريال خواهد بود . </a:t>
            </a:r>
            <a:endParaRPr lang="en-US" sz="2600" b="1" dirty="0">
              <a:cs typeface="B Kamran" pitchFamily="2" charset="-78"/>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down)">
                                      <p:cBhvr>
                                        <p:cTn id="19" dur="580">
                                          <p:stCondLst>
                                            <p:cond delay="0"/>
                                          </p:stCondLst>
                                        </p:cTn>
                                        <p:tgtEl>
                                          <p:spTgt spid="3">
                                            <p:txEl>
                                              <p:pRg st="0" end="0"/>
                                            </p:txEl>
                                          </p:spTgt>
                                        </p:tgtEl>
                                      </p:cBhvr>
                                    </p:animEffect>
                                    <p:anim calcmode="lin" valueType="num">
                                      <p:cBhvr>
                                        <p:cTn id="20"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xEl>
                                              <p:pRg st="0" end="0"/>
                                            </p:txEl>
                                          </p:spTgt>
                                        </p:tgtEl>
                                      </p:cBhvr>
                                      <p:to x="100000" y="60000"/>
                                    </p:animScale>
                                    <p:animScale>
                                      <p:cBhvr>
                                        <p:cTn id="26" dur="166" decel="50000">
                                          <p:stCondLst>
                                            <p:cond delay="676"/>
                                          </p:stCondLst>
                                        </p:cTn>
                                        <p:tgtEl>
                                          <p:spTgt spid="3">
                                            <p:txEl>
                                              <p:pRg st="0" end="0"/>
                                            </p:txEl>
                                          </p:spTgt>
                                        </p:tgtEl>
                                      </p:cBhvr>
                                      <p:to x="100000" y="100000"/>
                                    </p:animScale>
                                    <p:animScale>
                                      <p:cBhvr>
                                        <p:cTn id="27" dur="26">
                                          <p:stCondLst>
                                            <p:cond delay="1312"/>
                                          </p:stCondLst>
                                        </p:cTn>
                                        <p:tgtEl>
                                          <p:spTgt spid="3">
                                            <p:txEl>
                                              <p:pRg st="0" end="0"/>
                                            </p:txEl>
                                          </p:spTgt>
                                        </p:tgtEl>
                                      </p:cBhvr>
                                      <p:to x="100000" y="80000"/>
                                    </p:animScale>
                                    <p:animScale>
                                      <p:cBhvr>
                                        <p:cTn id="28" dur="166" decel="50000">
                                          <p:stCondLst>
                                            <p:cond delay="1338"/>
                                          </p:stCondLst>
                                        </p:cTn>
                                        <p:tgtEl>
                                          <p:spTgt spid="3">
                                            <p:txEl>
                                              <p:pRg st="0" end="0"/>
                                            </p:txEl>
                                          </p:spTgt>
                                        </p:tgtEl>
                                      </p:cBhvr>
                                      <p:to x="100000" y="100000"/>
                                    </p:animScale>
                                    <p:animScale>
                                      <p:cBhvr>
                                        <p:cTn id="29" dur="26">
                                          <p:stCondLst>
                                            <p:cond delay="1642"/>
                                          </p:stCondLst>
                                        </p:cTn>
                                        <p:tgtEl>
                                          <p:spTgt spid="3">
                                            <p:txEl>
                                              <p:pRg st="0" end="0"/>
                                            </p:txEl>
                                          </p:spTgt>
                                        </p:tgtEl>
                                      </p:cBhvr>
                                      <p:to x="100000" y="90000"/>
                                    </p:animScale>
                                    <p:animScale>
                                      <p:cBhvr>
                                        <p:cTn id="30" dur="166" decel="50000">
                                          <p:stCondLst>
                                            <p:cond delay="1668"/>
                                          </p:stCondLst>
                                        </p:cTn>
                                        <p:tgtEl>
                                          <p:spTgt spid="3">
                                            <p:txEl>
                                              <p:pRg st="0" end="0"/>
                                            </p:txEl>
                                          </p:spTgt>
                                        </p:tgtEl>
                                      </p:cBhvr>
                                      <p:to x="100000" y="100000"/>
                                    </p:animScale>
                                    <p:animScale>
                                      <p:cBhvr>
                                        <p:cTn id="31" dur="26">
                                          <p:stCondLst>
                                            <p:cond delay="1808"/>
                                          </p:stCondLst>
                                        </p:cTn>
                                        <p:tgtEl>
                                          <p:spTgt spid="3">
                                            <p:txEl>
                                              <p:pRg st="0" end="0"/>
                                            </p:txEl>
                                          </p:spTgt>
                                        </p:tgtEl>
                                      </p:cBhvr>
                                      <p:to x="100000" y="95000"/>
                                    </p:animScale>
                                    <p:animScale>
                                      <p:cBhvr>
                                        <p:cTn id="32"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normAutofit/>
          </a:bodyPr>
          <a:lstStyle/>
          <a:p>
            <a:pPr algn="r"/>
            <a:r>
              <a:rPr lang="fa-IR" sz="48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rPr>
              <a:t>تقدیروتشکر:</a:t>
            </a:r>
            <a:endParaRPr lang="en-US" sz="48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B Kamran"/>
            </a:endParaRPr>
          </a:p>
        </p:txBody>
      </p:sp>
      <p:sp>
        <p:nvSpPr>
          <p:cNvPr id="5" name="Content Placeholder 4"/>
          <p:cNvSpPr>
            <a:spLocks noGrp="1"/>
          </p:cNvSpPr>
          <p:nvPr>
            <p:ph idx="1"/>
          </p:nvPr>
        </p:nvSpPr>
        <p:spPr/>
        <p:txBody>
          <a:bodyPr>
            <a:normAutofit/>
          </a:bodyPr>
          <a:lstStyle/>
          <a:p>
            <a:pPr lvl="8" algn="r"/>
            <a:r>
              <a:rPr lang="en-US" sz="4000" b="1" dirty="0" smtClean="0">
                <a:cs typeface="B Kamran" pitchFamily="2" charset="-78"/>
              </a:rPr>
              <a:t>.</a:t>
            </a:r>
            <a:r>
              <a:rPr lang="fa-IR" sz="4000" b="1" dirty="0" smtClean="0">
                <a:cs typeface="B Kamran" pitchFamily="2" charset="-78"/>
              </a:rPr>
              <a:t>ازکسانی </a:t>
            </a:r>
            <a:r>
              <a:rPr lang="fa-IR" sz="4000" b="1" dirty="0">
                <a:cs typeface="B Kamran" pitchFamily="2" charset="-78"/>
              </a:rPr>
              <a:t>که مارادرتهیه پروژه یاری </a:t>
            </a:r>
            <a:r>
              <a:rPr lang="fa-IR" sz="4000" b="1" dirty="0" smtClean="0">
                <a:cs typeface="B Kamran" pitchFamily="2" charset="-78"/>
              </a:rPr>
              <a:t>نمودند</a:t>
            </a:r>
            <a:endParaRPr lang="en-US" sz="4000" dirty="0"/>
          </a:p>
        </p:txBody>
      </p:sp>
    </p:spTree>
    <p:extLst>
      <p:ext uri="{BB962C8B-B14F-4D97-AF65-F5344CB8AC3E}">
        <p14:creationId xmlns:p14="http://schemas.microsoft.com/office/powerpoint/2010/main" xmlns="" val="1220179732"/>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down)">
                                      <p:cBhvr>
                                        <p:cTn id="19" dur="580">
                                          <p:stCondLst>
                                            <p:cond delay="0"/>
                                          </p:stCondLst>
                                        </p:cTn>
                                        <p:tgtEl>
                                          <p:spTgt spid="5">
                                            <p:txEl>
                                              <p:pRg st="0" end="0"/>
                                            </p:txEl>
                                          </p:spTgt>
                                        </p:tgtEl>
                                      </p:cBhvr>
                                    </p:animEffect>
                                    <p:anim calcmode="lin" valueType="num">
                                      <p:cBhvr>
                                        <p:cTn id="20"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5">
                                            <p:txEl>
                                              <p:pRg st="0" end="0"/>
                                            </p:txEl>
                                          </p:spTgt>
                                        </p:tgtEl>
                                      </p:cBhvr>
                                      <p:to x="100000" y="60000"/>
                                    </p:animScale>
                                    <p:animScale>
                                      <p:cBhvr>
                                        <p:cTn id="26" dur="166" decel="50000">
                                          <p:stCondLst>
                                            <p:cond delay="676"/>
                                          </p:stCondLst>
                                        </p:cTn>
                                        <p:tgtEl>
                                          <p:spTgt spid="5">
                                            <p:txEl>
                                              <p:pRg st="0" end="0"/>
                                            </p:txEl>
                                          </p:spTgt>
                                        </p:tgtEl>
                                      </p:cBhvr>
                                      <p:to x="100000" y="100000"/>
                                    </p:animScale>
                                    <p:animScale>
                                      <p:cBhvr>
                                        <p:cTn id="27" dur="26">
                                          <p:stCondLst>
                                            <p:cond delay="1312"/>
                                          </p:stCondLst>
                                        </p:cTn>
                                        <p:tgtEl>
                                          <p:spTgt spid="5">
                                            <p:txEl>
                                              <p:pRg st="0" end="0"/>
                                            </p:txEl>
                                          </p:spTgt>
                                        </p:tgtEl>
                                      </p:cBhvr>
                                      <p:to x="100000" y="80000"/>
                                    </p:animScale>
                                    <p:animScale>
                                      <p:cBhvr>
                                        <p:cTn id="28" dur="166" decel="50000">
                                          <p:stCondLst>
                                            <p:cond delay="1338"/>
                                          </p:stCondLst>
                                        </p:cTn>
                                        <p:tgtEl>
                                          <p:spTgt spid="5">
                                            <p:txEl>
                                              <p:pRg st="0" end="0"/>
                                            </p:txEl>
                                          </p:spTgt>
                                        </p:tgtEl>
                                      </p:cBhvr>
                                      <p:to x="100000" y="100000"/>
                                    </p:animScale>
                                    <p:animScale>
                                      <p:cBhvr>
                                        <p:cTn id="29" dur="26">
                                          <p:stCondLst>
                                            <p:cond delay="1642"/>
                                          </p:stCondLst>
                                        </p:cTn>
                                        <p:tgtEl>
                                          <p:spTgt spid="5">
                                            <p:txEl>
                                              <p:pRg st="0" end="0"/>
                                            </p:txEl>
                                          </p:spTgt>
                                        </p:tgtEl>
                                      </p:cBhvr>
                                      <p:to x="100000" y="90000"/>
                                    </p:animScale>
                                    <p:animScale>
                                      <p:cBhvr>
                                        <p:cTn id="30" dur="166" decel="50000">
                                          <p:stCondLst>
                                            <p:cond delay="1668"/>
                                          </p:stCondLst>
                                        </p:cTn>
                                        <p:tgtEl>
                                          <p:spTgt spid="5">
                                            <p:txEl>
                                              <p:pRg st="0" end="0"/>
                                            </p:txEl>
                                          </p:spTgt>
                                        </p:tgtEl>
                                      </p:cBhvr>
                                      <p:to x="100000" y="100000"/>
                                    </p:animScale>
                                    <p:animScale>
                                      <p:cBhvr>
                                        <p:cTn id="31" dur="26">
                                          <p:stCondLst>
                                            <p:cond delay="1808"/>
                                          </p:stCondLst>
                                        </p:cTn>
                                        <p:tgtEl>
                                          <p:spTgt spid="5">
                                            <p:txEl>
                                              <p:pRg st="0" end="0"/>
                                            </p:txEl>
                                          </p:spTgt>
                                        </p:tgtEl>
                                      </p:cBhvr>
                                      <p:to x="100000" y="95000"/>
                                    </p:animScale>
                                    <p:animScale>
                                      <p:cBhvr>
                                        <p:cTn id="32" dur="166" decel="50000">
                                          <p:stCondLst>
                                            <p:cond delay="1834"/>
                                          </p:stCondLst>
                                        </p:cTn>
                                        <p:tgtEl>
                                          <p:spTgt spid="5">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llpaper (43).jpg"/>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1024128" y="585216"/>
            <a:ext cx="9720072" cy="640080"/>
          </a:xfrm>
        </p:spPr>
        <p:txBody>
          <a:bodyPr>
            <a:normAutofit fontScale="90000"/>
          </a:bodyPr>
          <a:lstStyle/>
          <a:p>
            <a:pPr algn="r" rtl="1"/>
            <a:r>
              <a:rPr lang="fa-IR" dirty="0" smtClean="0"/>
              <a:t> </a:t>
            </a:r>
            <a:r>
              <a:rPr lang="fa-IR" sz="53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rPr>
              <a:t>كلاهبرداري</a:t>
            </a:r>
            <a:r>
              <a:rPr lang="en-US" sz="53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rPr>
              <a:t>:</a:t>
            </a:r>
            <a:endParaRPr lang="en-US" sz="53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endParaRPr>
          </a:p>
        </p:txBody>
      </p:sp>
      <p:sp>
        <p:nvSpPr>
          <p:cNvPr id="3" name="Content Placeholder 2"/>
          <p:cNvSpPr>
            <a:spLocks noGrp="1"/>
          </p:cNvSpPr>
          <p:nvPr>
            <p:ph idx="1"/>
          </p:nvPr>
        </p:nvSpPr>
        <p:spPr>
          <a:xfrm>
            <a:off x="1024128" y="1353312"/>
            <a:ext cx="9720071" cy="4956048"/>
          </a:xfrm>
        </p:spPr>
        <p:txBody>
          <a:bodyPr>
            <a:normAutofit fontScale="92500" lnSpcReduction="10000"/>
          </a:bodyPr>
          <a:lstStyle/>
          <a:p>
            <a:pPr algn="r" rtl="1"/>
            <a:r>
              <a:rPr lang="fa-IR" sz="2600" b="1" dirty="0" smtClean="0">
                <a:cs typeface="B Kamran" pitchFamily="2" charset="-78"/>
              </a:rPr>
              <a:t>كلاهبرداري ، بردن مال غير با توسل و تثبيت به وسايل متقلبانه است ، هر كسي كه با توسل به وسايل متقلبانه اموال ديگران را ببرد كلاهبردار است . </a:t>
            </a:r>
            <a:endParaRPr lang="en-US" sz="2600" b="1" dirty="0" smtClean="0">
              <a:cs typeface="B Kamran" pitchFamily="2" charset="-78"/>
            </a:endParaRPr>
          </a:p>
          <a:p>
            <a:pPr algn="r" rtl="1"/>
            <a:r>
              <a:rPr lang="fa-IR" sz="2600" b="1" dirty="0" smtClean="0">
                <a:cs typeface="B Kamran" pitchFamily="2" charset="-78"/>
              </a:rPr>
              <a:t>بعنوان نمونه به چند مورد از مصاديق كلاهبردار اشاره مي‌شود. </a:t>
            </a:r>
            <a:endParaRPr lang="en-US" sz="2600" b="1" dirty="0" smtClean="0">
              <a:cs typeface="B Kamran" pitchFamily="2" charset="-78"/>
            </a:endParaRPr>
          </a:p>
          <a:p>
            <a:pPr algn="r" rtl="1"/>
            <a:r>
              <a:rPr lang="fa-IR" sz="2600" b="1" dirty="0" smtClean="0">
                <a:cs typeface="B Kamran" pitchFamily="2" charset="-78"/>
              </a:rPr>
              <a:t> </a:t>
            </a:r>
            <a:endParaRPr lang="en-US" sz="2600" b="1" dirty="0" smtClean="0">
              <a:cs typeface="B Kamran" pitchFamily="2" charset="-78"/>
            </a:endParaRPr>
          </a:p>
          <a:p>
            <a:pPr algn="r" rtl="1"/>
            <a:r>
              <a:rPr lang="fa-IR" sz="2600" b="1" dirty="0" smtClean="0">
                <a:cs typeface="B Kamran" pitchFamily="2" charset="-78"/>
              </a:rPr>
              <a:t>الف</a:t>
            </a:r>
            <a:r>
              <a:rPr lang="en-US" sz="2600" b="1" dirty="0" smtClean="0">
                <a:cs typeface="B Kamran" pitchFamily="2" charset="-78"/>
              </a:rPr>
              <a:t>–</a:t>
            </a:r>
            <a:r>
              <a:rPr lang="fa-IR" sz="2600" b="1" dirty="0" smtClean="0">
                <a:cs typeface="B Kamran" pitchFamily="2" charset="-78"/>
              </a:rPr>
              <a:t> طلب‌كاري كه طلب خود را از بدهكار وصول كرده باشد و بعداً ورقه لازم‌الاجرا بر اخذ دوباره وجه دريافت شده صادر نمايد كلاهبردار است . </a:t>
            </a:r>
            <a:endParaRPr lang="en-US" sz="2600" b="1" dirty="0" smtClean="0">
              <a:cs typeface="B Kamran" pitchFamily="2" charset="-78"/>
            </a:endParaRPr>
          </a:p>
          <a:p>
            <a:pPr algn="r" rtl="1"/>
            <a:r>
              <a:rPr lang="fa-IR" sz="2600" b="1" dirty="0" smtClean="0">
                <a:cs typeface="B Kamran" pitchFamily="2" charset="-78"/>
              </a:rPr>
              <a:t>ب </a:t>
            </a:r>
            <a:r>
              <a:rPr lang="en-US" sz="2600" b="1" dirty="0" smtClean="0">
                <a:cs typeface="B Kamran" pitchFamily="2" charset="-78"/>
              </a:rPr>
              <a:t>–</a:t>
            </a:r>
            <a:r>
              <a:rPr lang="fa-IR" sz="2600" b="1" dirty="0" smtClean="0">
                <a:cs typeface="B Kamran" pitchFamily="2" charset="-78"/>
              </a:rPr>
              <a:t> افرادي كه با يكديگر تباني نموده تا براي بردن مال غير اقامه دعوي نمايند عمل آنها به مثابه تشبت به وسايل متقلبانه بوده و كلاهبرداري محسوب مي‌گردند. </a:t>
            </a:r>
            <a:endParaRPr lang="en-US" sz="2600" b="1" dirty="0" smtClean="0">
              <a:cs typeface="B Kamran" pitchFamily="2" charset="-78"/>
            </a:endParaRPr>
          </a:p>
          <a:p>
            <a:pPr algn="r" rtl="1"/>
            <a:r>
              <a:rPr lang="fa-IR" sz="2600" b="1" dirty="0" smtClean="0">
                <a:cs typeface="B Kamran" pitchFamily="2" charset="-78"/>
              </a:rPr>
              <a:t> </a:t>
            </a:r>
            <a:endParaRPr lang="en-US" sz="2600" b="1" dirty="0" smtClean="0">
              <a:cs typeface="B Kamran" pitchFamily="2" charset="-78"/>
            </a:endParaRPr>
          </a:p>
          <a:p>
            <a:pPr algn="r" rtl="1"/>
            <a:r>
              <a:rPr lang="fa-IR" sz="2600" b="1" dirty="0" smtClean="0">
                <a:cs typeface="B Kamran" pitchFamily="2" charset="-78"/>
              </a:rPr>
              <a:t>ج </a:t>
            </a:r>
            <a:r>
              <a:rPr lang="en-US" sz="2600" b="1" dirty="0" smtClean="0">
                <a:cs typeface="B Kamran" pitchFamily="2" charset="-78"/>
              </a:rPr>
              <a:t>–</a:t>
            </a:r>
            <a:r>
              <a:rPr lang="fa-IR" sz="2600" b="1" dirty="0" smtClean="0">
                <a:cs typeface="B Kamran" pitchFamily="2" charset="-78"/>
              </a:rPr>
              <a:t> افرادي كه بعنوان شخص ثالث وارد دعوايي مي‌شوند و يا به عنوان شخص ثالث به حكمي اعتراض و يا نسبت به محكوم‌ٌبه حكمي مستقيماً طرح دعوي مي‌نمايند و عمل آنها در اثر تباني با يكي از طرفين دعوي به منظور بردن مال طرف ديگر مي‌باشد كلاهبردار تلقي مي‌شوند . </a:t>
            </a:r>
            <a:endParaRPr lang="en-US" sz="2600" b="1" dirty="0" smtClean="0">
              <a:cs typeface="B Kamran" pitchFamily="2" charset="-78"/>
            </a:endParaRPr>
          </a:p>
          <a:p>
            <a:endParaRPr lang="en-US"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down)">
                                      <p:cBhvr>
                                        <p:cTn id="19" dur="580">
                                          <p:stCondLst>
                                            <p:cond delay="0"/>
                                          </p:stCondLst>
                                        </p:cTn>
                                        <p:tgtEl>
                                          <p:spTgt spid="3">
                                            <p:txEl>
                                              <p:pRg st="0" end="0"/>
                                            </p:txEl>
                                          </p:spTgt>
                                        </p:tgtEl>
                                      </p:cBhvr>
                                    </p:animEffect>
                                    <p:anim calcmode="lin" valueType="num">
                                      <p:cBhvr>
                                        <p:cTn id="20"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xEl>
                                              <p:pRg st="0" end="0"/>
                                            </p:txEl>
                                          </p:spTgt>
                                        </p:tgtEl>
                                      </p:cBhvr>
                                      <p:to x="100000" y="60000"/>
                                    </p:animScale>
                                    <p:animScale>
                                      <p:cBhvr>
                                        <p:cTn id="26" dur="166" decel="50000">
                                          <p:stCondLst>
                                            <p:cond delay="676"/>
                                          </p:stCondLst>
                                        </p:cTn>
                                        <p:tgtEl>
                                          <p:spTgt spid="3">
                                            <p:txEl>
                                              <p:pRg st="0" end="0"/>
                                            </p:txEl>
                                          </p:spTgt>
                                        </p:tgtEl>
                                      </p:cBhvr>
                                      <p:to x="100000" y="100000"/>
                                    </p:animScale>
                                    <p:animScale>
                                      <p:cBhvr>
                                        <p:cTn id="27" dur="26">
                                          <p:stCondLst>
                                            <p:cond delay="1312"/>
                                          </p:stCondLst>
                                        </p:cTn>
                                        <p:tgtEl>
                                          <p:spTgt spid="3">
                                            <p:txEl>
                                              <p:pRg st="0" end="0"/>
                                            </p:txEl>
                                          </p:spTgt>
                                        </p:tgtEl>
                                      </p:cBhvr>
                                      <p:to x="100000" y="80000"/>
                                    </p:animScale>
                                    <p:animScale>
                                      <p:cBhvr>
                                        <p:cTn id="28" dur="166" decel="50000">
                                          <p:stCondLst>
                                            <p:cond delay="1338"/>
                                          </p:stCondLst>
                                        </p:cTn>
                                        <p:tgtEl>
                                          <p:spTgt spid="3">
                                            <p:txEl>
                                              <p:pRg st="0" end="0"/>
                                            </p:txEl>
                                          </p:spTgt>
                                        </p:tgtEl>
                                      </p:cBhvr>
                                      <p:to x="100000" y="100000"/>
                                    </p:animScale>
                                    <p:animScale>
                                      <p:cBhvr>
                                        <p:cTn id="29" dur="26">
                                          <p:stCondLst>
                                            <p:cond delay="1642"/>
                                          </p:stCondLst>
                                        </p:cTn>
                                        <p:tgtEl>
                                          <p:spTgt spid="3">
                                            <p:txEl>
                                              <p:pRg st="0" end="0"/>
                                            </p:txEl>
                                          </p:spTgt>
                                        </p:tgtEl>
                                      </p:cBhvr>
                                      <p:to x="100000" y="90000"/>
                                    </p:animScale>
                                    <p:animScale>
                                      <p:cBhvr>
                                        <p:cTn id="30" dur="166" decel="50000">
                                          <p:stCondLst>
                                            <p:cond delay="1668"/>
                                          </p:stCondLst>
                                        </p:cTn>
                                        <p:tgtEl>
                                          <p:spTgt spid="3">
                                            <p:txEl>
                                              <p:pRg st="0" end="0"/>
                                            </p:txEl>
                                          </p:spTgt>
                                        </p:tgtEl>
                                      </p:cBhvr>
                                      <p:to x="100000" y="100000"/>
                                    </p:animScale>
                                    <p:animScale>
                                      <p:cBhvr>
                                        <p:cTn id="31" dur="26">
                                          <p:stCondLst>
                                            <p:cond delay="1808"/>
                                          </p:stCondLst>
                                        </p:cTn>
                                        <p:tgtEl>
                                          <p:spTgt spid="3">
                                            <p:txEl>
                                              <p:pRg st="0" end="0"/>
                                            </p:txEl>
                                          </p:spTgt>
                                        </p:tgtEl>
                                      </p:cBhvr>
                                      <p:to x="100000" y="95000"/>
                                    </p:animScale>
                                    <p:animScale>
                                      <p:cBhvr>
                                        <p:cTn id="32" dur="166" decel="50000">
                                          <p:stCondLst>
                                            <p:cond delay="1834"/>
                                          </p:stCondLst>
                                        </p:cTn>
                                        <p:tgtEl>
                                          <p:spTgt spid="3">
                                            <p:txEl>
                                              <p:pRg st="0" end="0"/>
                                            </p:txEl>
                                          </p:spTgt>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wipe(down)">
                                      <p:cBhvr>
                                        <p:cTn id="37" dur="580">
                                          <p:stCondLst>
                                            <p:cond delay="0"/>
                                          </p:stCondLst>
                                        </p:cTn>
                                        <p:tgtEl>
                                          <p:spTgt spid="3">
                                            <p:txEl>
                                              <p:pRg st="1" end="1"/>
                                            </p:txEl>
                                          </p:spTgt>
                                        </p:tgtEl>
                                      </p:cBhvr>
                                    </p:animEffect>
                                    <p:anim calcmode="lin" valueType="num">
                                      <p:cBhvr>
                                        <p:cTn id="3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3" dur="26">
                                          <p:stCondLst>
                                            <p:cond delay="650"/>
                                          </p:stCondLst>
                                        </p:cTn>
                                        <p:tgtEl>
                                          <p:spTgt spid="3">
                                            <p:txEl>
                                              <p:pRg st="1" end="1"/>
                                            </p:txEl>
                                          </p:spTgt>
                                        </p:tgtEl>
                                      </p:cBhvr>
                                      <p:to x="100000" y="60000"/>
                                    </p:animScale>
                                    <p:animScale>
                                      <p:cBhvr>
                                        <p:cTn id="44" dur="166" decel="50000">
                                          <p:stCondLst>
                                            <p:cond delay="676"/>
                                          </p:stCondLst>
                                        </p:cTn>
                                        <p:tgtEl>
                                          <p:spTgt spid="3">
                                            <p:txEl>
                                              <p:pRg st="1" end="1"/>
                                            </p:txEl>
                                          </p:spTgt>
                                        </p:tgtEl>
                                      </p:cBhvr>
                                      <p:to x="100000" y="100000"/>
                                    </p:animScale>
                                    <p:animScale>
                                      <p:cBhvr>
                                        <p:cTn id="45" dur="26">
                                          <p:stCondLst>
                                            <p:cond delay="1312"/>
                                          </p:stCondLst>
                                        </p:cTn>
                                        <p:tgtEl>
                                          <p:spTgt spid="3">
                                            <p:txEl>
                                              <p:pRg st="1" end="1"/>
                                            </p:txEl>
                                          </p:spTgt>
                                        </p:tgtEl>
                                      </p:cBhvr>
                                      <p:to x="100000" y="80000"/>
                                    </p:animScale>
                                    <p:animScale>
                                      <p:cBhvr>
                                        <p:cTn id="46" dur="166" decel="50000">
                                          <p:stCondLst>
                                            <p:cond delay="1338"/>
                                          </p:stCondLst>
                                        </p:cTn>
                                        <p:tgtEl>
                                          <p:spTgt spid="3">
                                            <p:txEl>
                                              <p:pRg st="1" end="1"/>
                                            </p:txEl>
                                          </p:spTgt>
                                        </p:tgtEl>
                                      </p:cBhvr>
                                      <p:to x="100000" y="100000"/>
                                    </p:animScale>
                                    <p:animScale>
                                      <p:cBhvr>
                                        <p:cTn id="47" dur="26">
                                          <p:stCondLst>
                                            <p:cond delay="1642"/>
                                          </p:stCondLst>
                                        </p:cTn>
                                        <p:tgtEl>
                                          <p:spTgt spid="3">
                                            <p:txEl>
                                              <p:pRg st="1" end="1"/>
                                            </p:txEl>
                                          </p:spTgt>
                                        </p:tgtEl>
                                      </p:cBhvr>
                                      <p:to x="100000" y="90000"/>
                                    </p:animScale>
                                    <p:animScale>
                                      <p:cBhvr>
                                        <p:cTn id="48" dur="166" decel="50000">
                                          <p:stCondLst>
                                            <p:cond delay="1668"/>
                                          </p:stCondLst>
                                        </p:cTn>
                                        <p:tgtEl>
                                          <p:spTgt spid="3">
                                            <p:txEl>
                                              <p:pRg st="1" end="1"/>
                                            </p:txEl>
                                          </p:spTgt>
                                        </p:tgtEl>
                                      </p:cBhvr>
                                      <p:to x="100000" y="100000"/>
                                    </p:animScale>
                                    <p:animScale>
                                      <p:cBhvr>
                                        <p:cTn id="49" dur="26">
                                          <p:stCondLst>
                                            <p:cond delay="1808"/>
                                          </p:stCondLst>
                                        </p:cTn>
                                        <p:tgtEl>
                                          <p:spTgt spid="3">
                                            <p:txEl>
                                              <p:pRg st="1" end="1"/>
                                            </p:txEl>
                                          </p:spTgt>
                                        </p:tgtEl>
                                      </p:cBhvr>
                                      <p:to x="100000" y="95000"/>
                                    </p:animScale>
                                    <p:animScale>
                                      <p:cBhvr>
                                        <p:cTn id="50" dur="166" decel="50000">
                                          <p:stCondLst>
                                            <p:cond delay="1834"/>
                                          </p:stCondLst>
                                        </p:cTn>
                                        <p:tgtEl>
                                          <p:spTgt spid="3">
                                            <p:txEl>
                                              <p:pRg st="1" end="1"/>
                                            </p:txEl>
                                          </p:spTgt>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3">
                                            <p:txEl>
                                              <p:pRg st="2" end="2"/>
                                            </p:txEl>
                                          </p:spTgt>
                                        </p:tgtEl>
                                        <p:attrNameLst>
                                          <p:attrName>style.visibility</p:attrName>
                                        </p:attrNameLst>
                                      </p:cBhvr>
                                      <p:to>
                                        <p:strVal val="visible"/>
                                      </p:to>
                                    </p:set>
                                    <p:animEffect transition="in" filter="wipe(down)">
                                      <p:cBhvr>
                                        <p:cTn id="55" dur="580">
                                          <p:stCondLst>
                                            <p:cond delay="0"/>
                                          </p:stCondLst>
                                        </p:cTn>
                                        <p:tgtEl>
                                          <p:spTgt spid="3">
                                            <p:txEl>
                                              <p:pRg st="2" end="2"/>
                                            </p:txEl>
                                          </p:spTgt>
                                        </p:tgtEl>
                                      </p:cBhvr>
                                    </p:animEffect>
                                    <p:anim calcmode="lin" valueType="num">
                                      <p:cBhvr>
                                        <p:cTn id="5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2" end="2"/>
                                            </p:txEl>
                                          </p:spTgt>
                                        </p:tgtEl>
                                      </p:cBhvr>
                                      <p:to x="100000" y="60000"/>
                                    </p:animScale>
                                    <p:animScale>
                                      <p:cBhvr>
                                        <p:cTn id="62" dur="166" decel="50000">
                                          <p:stCondLst>
                                            <p:cond delay="676"/>
                                          </p:stCondLst>
                                        </p:cTn>
                                        <p:tgtEl>
                                          <p:spTgt spid="3">
                                            <p:txEl>
                                              <p:pRg st="2" end="2"/>
                                            </p:txEl>
                                          </p:spTgt>
                                        </p:tgtEl>
                                      </p:cBhvr>
                                      <p:to x="100000" y="100000"/>
                                    </p:animScale>
                                    <p:animScale>
                                      <p:cBhvr>
                                        <p:cTn id="63" dur="26">
                                          <p:stCondLst>
                                            <p:cond delay="1312"/>
                                          </p:stCondLst>
                                        </p:cTn>
                                        <p:tgtEl>
                                          <p:spTgt spid="3">
                                            <p:txEl>
                                              <p:pRg st="2" end="2"/>
                                            </p:txEl>
                                          </p:spTgt>
                                        </p:tgtEl>
                                      </p:cBhvr>
                                      <p:to x="100000" y="80000"/>
                                    </p:animScale>
                                    <p:animScale>
                                      <p:cBhvr>
                                        <p:cTn id="64" dur="166" decel="50000">
                                          <p:stCondLst>
                                            <p:cond delay="1338"/>
                                          </p:stCondLst>
                                        </p:cTn>
                                        <p:tgtEl>
                                          <p:spTgt spid="3">
                                            <p:txEl>
                                              <p:pRg st="2" end="2"/>
                                            </p:txEl>
                                          </p:spTgt>
                                        </p:tgtEl>
                                      </p:cBhvr>
                                      <p:to x="100000" y="100000"/>
                                    </p:animScale>
                                    <p:animScale>
                                      <p:cBhvr>
                                        <p:cTn id="65" dur="26">
                                          <p:stCondLst>
                                            <p:cond delay="1642"/>
                                          </p:stCondLst>
                                        </p:cTn>
                                        <p:tgtEl>
                                          <p:spTgt spid="3">
                                            <p:txEl>
                                              <p:pRg st="2" end="2"/>
                                            </p:txEl>
                                          </p:spTgt>
                                        </p:tgtEl>
                                      </p:cBhvr>
                                      <p:to x="100000" y="90000"/>
                                    </p:animScale>
                                    <p:animScale>
                                      <p:cBhvr>
                                        <p:cTn id="66" dur="166" decel="50000">
                                          <p:stCondLst>
                                            <p:cond delay="1668"/>
                                          </p:stCondLst>
                                        </p:cTn>
                                        <p:tgtEl>
                                          <p:spTgt spid="3">
                                            <p:txEl>
                                              <p:pRg st="2" end="2"/>
                                            </p:txEl>
                                          </p:spTgt>
                                        </p:tgtEl>
                                      </p:cBhvr>
                                      <p:to x="100000" y="100000"/>
                                    </p:animScale>
                                    <p:animScale>
                                      <p:cBhvr>
                                        <p:cTn id="67" dur="26">
                                          <p:stCondLst>
                                            <p:cond delay="1808"/>
                                          </p:stCondLst>
                                        </p:cTn>
                                        <p:tgtEl>
                                          <p:spTgt spid="3">
                                            <p:txEl>
                                              <p:pRg st="2" end="2"/>
                                            </p:txEl>
                                          </p:spTgt>
                                        </p:tgtEl>
                                      </p:cBhvr>
                                      <p:to x="100000" y="95000"/>
                                    </p:animScale>
                                    <p:animScale>
                                      <p:cBhvr>
                                        <p:cTn id="68" dur="166" decel="50000">
                                          <p:stCondLst>
                                            <p:cond delay="1834"/>
                                          </p:stCondLst>
                                        </p:cTn>
                                        <p:tgtEl>
                                          <p:spTgt spid="3">
                                            <p:txEl>
                                              <p:pRg st="2" end="2"/>
                                            </p:txEl>
                                          </p:spTgt>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3">
                                            <p:txEl>
                                              <p:pRg st="3" end="3"/>
                                            </p:txEl>
                                          </p:spTgt>
                                        </p:tgtEl>
                                        <p:attrNameLst>
                                          <p:attrName>style.visibility</p:attrName>
                                        </p:attrNameLst>
                                      </p:cBhvr>
                                      <p:to>
                                        <p:strVal val="visible"/>
                                      </p:to>
                                    </p:set>
                                    <p:animEffect transition="in" filter="wipe(down)">
                                      <p:cBhvr>
                                        <p:cTn id="73" dur="580">
                                          <p:stCondLst>
                                            <p:cond delay="0"/>
                                          </p:stCondLst>
                                        </p:cTn>
                                        <p:tgtEl>
                                          <p:spTgt spid="3">
                                            <p:txEl>
                                              <p:pRg st="3" end="3"/>
                                            </p:txEl>
                                          </p:spTgt>
                                        </p:tgtEl>
                                      </p:cBhvr>
                                    </p:animEffect>
                                    <p:anim calcmode="lin" valueType="num">
                                      <p:cBhvr>
                                        <p:cTn id="74"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9" dur="26">
                                          <p:stCondLst>
                                            <p:cond delay="650"/>
                                          </p:stCondLst>
                                        </p:cTn>
                                        <p:tgtEl>
                                          <p:spTgt spid="3">
                                            <p:txEl>
                                              <p:pRg st="3" end="3"/>
                                            </p:txEl>
                                          </p:spTgt>
                                        </p:tgtEl>
                                      </p:cBhvr>
                                      <p:to x="100000" y="60000"/>
                                    </p:animScale>
                                    <p:animScale>
                                      <p:cBhvr>
                                        <p:cTn id="80" dur="166" decel="50000">
                                          <p:stCondLst>
                                            <p:cond delay="676"/>
                                          </p:stCondLst>
                                        </p:cTn>
                                        <p:tgtEl>
                                          <p:spTgt spid="3">
                                            <p:txEl>
                                              <p:pRg st="3" end="3"/>
                                            </p:txEl>
                                          </p:spTgt>
                                        </p:tgtEl>
                                      </p:cBhvr>
                                      <p:to x="100000" y="100000"/>
                                    </p:animScale>
                                    <p:animScale>
                                      <p:cBhvr>
                                        <p:cTn id="81" dur="26">
                                          <p:stCondLst>
                                            <p:cond delay="1312"/>
                                          </p:stCondLst>
                                        </p:cTn>
                                        <p:tgtEl>
                                          <p:spTgt spid="3">
                                            <p:txEl>
                                              <p:pRg st="3" end="3"/>
                                            </p:txEl>
                                          </p:spTgt>
                                        </p:tgtEl>
                                      </p:cBhvr>
                                      <p:to x="100000" y="80000"/>
                                    </p:animScale>
                                    <p:animScale>
                                      <p:cBhvr>
                                        <p:cTn id="82" dur="166" decel="50000">
                                          <p:stCondLst>
                                            <p:cond delay="1338"/>
                                          </p:stCondLst>
                                        </p:cTn>
                                        <p:tgtEl>
                                          <p:spTgt spid="3">
                                            <p:txEl>
                                              <p:pRg st="3" end="3"/>
                                            </p:txEl>
                                          </p:spTgt>
                                        </p:tgtEl>
                                      </p:cBhvr>
                                      <p:to x="100000" y="100000"/>
                                    </p:animScale>
                                    <p:animScale>
                                      <p:cBhvr>
                                        <p:cTn id="83" dur="26">
                                          <p:stCondLst>
                                            <p:cond delay="1642"/>
                                          </p:stCondLst>
                                        </p:cTn>
                                        <p:tgtEl>
                                          <p:spTgt spid="3">
                                            <p:txEl>
                                              <p:pRg st="3" end="3"/>
                                            </p:txEl>
                                          </p:spTgt>
                                        </p:tgtEl>
                                      </p:cBhvr>
                                      <p:to x="100000" y="90000"/>
                                    </p:animScale>
                                    <p:animScale>
                                      <p:cBhvr>
                                        <p:cTn id="84" dur="166" decel="50000">
                                          <p:stCondLst>
                                            <p:cond delay="1668"/>
                                          </p:stCondLst>
                                        </p:cTn>
                                        <p:tgtEl>
                                          <p:spTgt spid="3">
                                            <p:txEl>
                                              <p:pRg st="3" end="3"/>
                                            </p:txEl>
                                          </p:spTgt>
                                        </p:tgtEl>
                                      </p:cBhvr>
                                      <p:to x="100000" y="100000"/>
                                    </p:animScale>
                                    <p:animScale>
                                      <p:cBhvr>
                                        <p:cTn id="85" dur="26">
                                          <p:stCondLst>
                                            <p:cond delay="1808"/>
                                          </p:stCondLst>
                                        </p:cTn>
                                        <p:tgtEl>
                                          <p:spTgt spid="3">
                                            <p:txEl>
                                              <p:pRg st="3" end="3"/>
                                            </p:txEl>
                                          </p:spTgt>
                                        </p:tgtEl>
                                      </p:cBhvr>
                                      <p:to x="100000" y="95000"/>
                                    </p:animScale>
                                    <p:animScale>
                                      <p:cBhvr>
                                        <p:cTn id="86" dur="166" decel="50000">
                                          <p:stCondLst>
                                            <p:cond delay="1834"/>
                                          </p:stCondLst>
                                        </p:cTn>
                                        <p:tgtEl>
                                          <p:spTgt spid="3">
                                            <p:txEl>
                                              <p:pRg st="3" end="3"/>
                                            </p:txEl>
                                          </p:spTgt>
                                        </p:tgtEl>
                                      </p:cBhvr>
                                      <p:to x="100000" y="100000"/>
                                    </p:animScale>
                                  </p:childTnLst>
                                </p:cTn>
                              </p:par>
                            </p:childTnLst>
                          </p:cTn>
                        </p:par>
                      </p:childTnLst>
                    </p:cTn>
                  </p:par>
                  <p:par>
                    <p:cTn id="87" fill="hold">
                      <p:stCondLst>
                        <p:cond delay="indefinite"/>
                      </p:stCondLst>
                      <p:childTnLst>
                        <p:par>
                          <p:cTn id="88" fill="hold">
                            <p:stCondLst>
                              <p:cond delay="0"/>
                            </p:stCondLst>
                            <p:childTnLst>
                              <p:par>
                                <p:cTn id="89" presetID="26" presetClass="entr" presetSubtype="0" fill="hold" grpId="0" nodeType="clickEffect">
                                  <p:stCondLst>
                                    <p:cond delay="0"/>
                                  </p:stCondLst>
                                  <p:childTnLst>
                                    <p:set>
                                      <p:cBhvr>
                                        <p:cTn id="90" dur="1" fill="hold">
                                          <p:stCondLst>
                                            <p:cond delay="0"/>
                                          </p:stCondLst>
                                        </p:cTn>
                                        <p:tgtEl>
                                          <p:spTgt spid="3">
                                            <p:txEl>
                                              <p:pRg st="4" end="4"/>
                                            </p:txEl>
                                          </p:spTgt>
                                        </p:tgtEl>
                                        <p:attrNameLst>
                                          <p:attrName>style.visibility</p:attrName>
                                        </p:attrNameLst>
                                      </p:cBhvr>
                                      <p:to>
                                        <p:strVal val="visible"/>
                                      </p:to>
                                    </p:set>
                                    <p:animEffect transition="in" filter="wipe(down)">
                                      <p:cBhvr>
                                        <p:cTn id="91" dur="580">
                                          <p:stCondLst>
                                            <p:cond delay="0"/>
                                          </p:stCondLst>
                                        </p:cTn>
                                        <p:tgtEl>
                                          <p:spTgt spid="3">
                                            <p:txEl>
                                              <p:pRg st="4" end="4"/>
                                            </p:txEl>
                                          </p:spTgt>
                                        </p:tgtEl>
                                      </p:cBhvr>
                                    </p:animEffect>
                                    <p:anim calcmode="lin" valueType="num">
                                      <p:cBhvr>
                                        <p:cTn id="9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97" dur="26">
                                          <p:stCondLst>
                                            <p:cond delay="650"/>
                                          </p:stCondLst>
                                        </p:cTn>
                                        <p:tgtEl>
                                          <p:spTgt spid="3">
                                            <p:txEl>
                                              <p:pRg st="4" end="4"/>
                                            </p:txEl>
                                          </p:spTgt>
                                        </p:tgtEl>
                                      </p:cBhvr>
                                      <p:to x="100000" y="60000"/>
                                    </p:animScale>
                                    <p:animScale>
                                      <p:cBhvr>
                                        <p:cTn id="98" dur="166" decel="50000">
                                          <p:stCondLst>
                                            <p:cond delay="676"/>
                                          </p:stCondLst>
                                        </p:cTn>
                                        <p:tgtEl>
                                          <p:spTgt spid="3">
                                            <p:txEl>
                                              <p:pRg st="4" end="4"/>
                                            </p:txEl>
                                          </p:spTgt>
                                        </p:tgtEl>
                                      </p:cBhvr>
                                      <p:to x="100000" y="100000"/>
                                    </p:animScale>
                                    <p:animScale>
                                      <p:cBhvr>
                                        <p:cTn id="99" dur="26">
                                          <p:stCondLst>
                                            <p:cond delay="1312"/>
                                          </p:stCondLst>
                                        </p:cTn>
                                        <p:tgtEl>
                                          <p:spTgt spid="3">
                                            <p:txEl>
                                              <p:pRg st="4" end="4"/>
                                            </p:txEl>
                                          </p:spTgt>
                                        </p:tgtEl>
                                      </p:cBhvr>
                                      <p:to x="100000" y="80000"/>
                                    </p:animScale>
                                    <p:animScale>
                                      <p:cBhvr>
                                        <p:cTn id="100" dur="166" decel="50000">
                                          <p:stCondLst>
                                            <p:cond delay="1338"/>
                                          </p:stCondLst>
                                        </p:cTn>
                                        <p:tgtEl>
                                          <p:spTgt spid="3">
                                            <p:txEl>
                                              <p:pRg st="4" end="4"/>
                                            </p:txEl>
                                          </p:spTgt>
                                        </p:tgtEl>
                                      </p:cBhvr>
                                      <p:to x="100000" y="100000"/>
                                    </p:animScale>
                                    <p:animScale>
                                      <p:cBhvr>
                                        <p:cTn id="101" dur="26">
                                          <p:stCondLst>
                                            <p:cond delay="1642"/>
                                          </p:stCondLst>
                                        </p:cTn>
                                        <p:tgtEl>
                                          <p:spTgt spid="3">
                                            <p:txEl>
                                              <p:pRg st="4" end="4"/>
                                            </p:txEl>
                                          </p:spTgt>
                                        </p:tgtEl>
                                      </p:cBhvr>
                                      <p:to x="100000" y="90000"/>
                                    </p:animScale>
                                    <p:animScale>
                                      <p:cBhvr>
                                        <p:cTn id="102" dur="166" decel="50000">
                                          <p:stCondLst>
                                            <p:cond delay="1668"/>
                                          </p:stCondLst>
                                        </p:cTn>
                                        <p:tgtEl>
                                          <p:spTgt spid="3">
                                            <p:txEl>
                                              <p:pRg st="4" end="4"/>
                                            </p:txEl>
                                          </p:spTgt>
                                        </p:tgtEl>
                                      </p:cBhvr>
                                      <p:to x="100000" y="100000"/>
                                    </p:animScale>
                                    <p:animScale>
                                      <p:cBhvr>
                                        <p:cTn id="103" dur="26">
                                          <p:stCondLst>
                                            <p:cond delay="1808"/>
                                          </p:stCondLst>
                                        </p:cTn>
                                        <p:tgtEl>
                                          <p:spTgt spid="3">
                                            <p:txEl>
                                              <p:pRg st="4" end="4"/>
                                            </p:txEl>
                                          </p:spTgt>
                                        </p:tgtEl>
                                      </p:cBhvr>
                                      <p:to x="100000" y="95000"/>
                                    </p:animScale>
                                    <p:animScale>
                                      <p:cBhvr>
                                        <p:cTn id="104" dur="166" decel="50000">
                                          <p:stCondLst>
                                            <p:cond delay="1834"/>
                                          </p:stCondLst>
                                        </p:cTn>
                                        <p:tgtEl>
                                          <p:spTgt spid="3">
                                            <p:txEl>
                                              <p:pRg st="4" end="4"/>
                                            </p:txEl>
                                          </p:spTgt>
                                        </p:tgtEl>
                                      </p:cBhvr>
                                      <p:to x="100000" y="100000"/>
                                    </p:animScale>
                                  </p:childTnLst>
                                </p:cTn>
                              </p:par>
                            </p:childTnLst>
                          </p:cTn>
                        </p:par>
                      </p:childTnLst>
                    </p:cTn>
                  </p:par>
                  <p:par>
                    <p:cTn id="105" fill="hold">
                      <p:stCondLst>
                        <p:cond delay="indefinite"/>
                      </p:stCondLst>
                      <p:childTnLst>
                        <p:par>
                          <p:cTn id="106" fill="hold">
                            <p:stCondLst>
                              <p:cond delay="0"/>
                            </p:stCondLst>
                            <p:childTnLst>
                              <p:par>
                                <p:cTn id="107" presetID="26" presetClass="entr" presetSubtype="0" fill="hold" grpId="0" nodeType="clickEffect">
                                  <p:stCondLst>
                                    <p:cond delay="0"/>
                                  </p:stCondLst>
                                  <p:childTnLst>
                                    <p:set>
                                      <p:cBhvr>
                                        <p:cTn id="108" dur="1" fill="hold">
                                          <p:stCondLst>
                                            <p:cond delay="0"/>
                                          </p:stCondLst>
                                        </p:cTn>
                                        <p:tgtEl>
                                          <p:spTgt spid="3">
                                            <p:txEl>
                                              <p:pRg st="5" end="5"/>
                                            </p:txEl>
                                          </p:spTgt>
                                        </p:tgtEl>
                                        <p:attrNameLst>
                                          <p:attrName>style.visibility</p:attrName>
                                        </p:attrNameLst>
                                      </p:cBhvr>
                                      <p:to>
                                        <p:strVal val="visible"/>
                                      </p:to>
                                    </p:set>
                                    <p:animEffect transition="in" filter="wipe(down)">
                                      <p:cBhvr>
                                        <p:cTn id="109" dur="580">
                                          <p:stCondLst>
                                            <p:cond delay="0"/>
                                          </p:stCondLst>
                                        </p:cTn>
                                        <p:tgtEl>
                                          <p:spTgt spid="3">
                                            <p:txEl>
                                              <p:pRg st="5" end="5"/>
                                            </p:txEl>
                                          </p:spTgt>
                                        </p:tgtEl>
                                      </p:cBhvr>
                                    </p:animEffect>
                                    <p:anim calcmode="lin" valueType="num">
                                      <p:cBhvr>
                                        <p:cTn id="110"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15" dur="26">
                                          <p:stCondLst>
                                            <p:cond delay="650"/>
                                          </p:stCondLst>
                                        </p:cTn>
                                        <p:tgtEl>
                                          <p:spTgt spid="3">
                                            <p:txEl>
                                              <p:pRg st="5" end="5"/>
                                            </p:txEl>
                                          </p:spTgt>
                                        </p:tgtEl>
                                      </p:cBhvr>
                                      <p:to x="100000" y="60000"/>
                                    </p:animScale>
                                    <p:animScale>
                                      <p:cBhvr>
                                        <p:cTn id="116" dur="166" decel="50000">
                                          <p:stCondLst>
                                            <p:cond delay="676"/>
                                          </p:stCondLst>
                                        </p:cTn>
                                        <p:tgtEl>
                                          <p:spTgt spid="3">
                                            <p:txEl>
                                              <p:pRg st="5" end="5"/>
                                            </p:txEl>
                                          </p:spTgt>
                                        </p:tgtEl>
                                      </p:cBhvr>
                                      <p:to x="100000" y="100000"/>
                                    </p:animScale>
                                    <p:animScale>
                                      <p:cBhvr>
                                        <p:cTn id="117" dur="26">
                                          <p:stCondLst>
                                            <p:cond delay="1312"/>
                                          </p:stCondLst>
                                        </p:cTn>
                                        <p:tgtEl>
                                          <p:spTgt spid="3">
                                            <p:txEl>
                                              <p:pRg st="5" end="5"/>
                                            </p:txEl>
                                          </p:spTgt>
                                        </p:tgtEl>
                                      </p:cBhvr>
                                      <p:to x="100000" y="80000"/>
                                    </p:animScale>
                                    <p:animScale>
                                      <p:cBhvr>
                                        <p:cTn id="118" dur="166" decel="50000">
                                          <p:stCondLst>
                                            <p:cond delay="1338"/>
                                          </p:stCondLst>
                                        </p:cTn>
                                        <p:tgtEl>
                                          <p:spTgt spid="3">
                                            <p:txEl>
                                              <p:pRg st="5" end="5"/>
                                            </p:txEl>
                                          </p:spTgt>
                                        </p:tgtEl>
                                      </p:cBhvr>
                                      <p:to x="100000" y="100000"/>
                                    </p:animScale>
                                    <p:animScale>
                                      <p:cBhvr>
                                        <p:cTn id="119" dur="26">
                                          <p:stCondLst>
                                            <p:cond delay="1642"/>
                                          </p:stCondLst>
                                        </p:cTn>
                                        <p:tgtEl>
                                          <p:spTgt spid="3">
                                            <p:txEl>
                                              <p:pRg st="5" end="5"/>
                                            </p:txEl>
                                          </p:spTgt>
                                        </p:tgtEl>
                                      </p:cBhvr>
                                      <p:to x="100000" y="90000"/>
                                    </p:animScale>
                                    <p:animScale>
                                      <p:cBhvr>
                                        <p:cTn id="120" dur="166" decel="50000">
                                          <p:stCondLst>
                                            <p:cond delay="1668"/>
                                          </p:stCondLst>
                                        </p:cTn>
                                        <p:tgtEl>
                                          <p:spTgt spid="3">
                                            <p:txEl>
                                              <p:pRg st="5" end="5"/>
                                            </p:txEl>
                                          </p:spTgt>
                                        </p:tgtEl>
                                      </p:cBhvr>
                                      <p:to x="100000" y="100000"/>
                                    </p:animScale>
                                    <p:animScale>
                                      <p:cBhvr>
                                        <p:cTn id="121" dur="26">
                                          <p:stCondLst>
                                            <p:cond delay="1808"/>
                                          </p:stCondLst>
                                        </p:cTn>
                                        <p:tgtEl>
                                          <p:spTgt spid="3">
                                            <p:txEl>
                                              <p:pRg st="5" end="5"/>
                                            </p:txEl>
                                          </p:spTgt>
                                        </p:tgtEl>
                                      </p:cBhvr>
                                      <p:to x="100000" y="95000"/>
                                    </p:animScale>
                                    <p:animScale>
                                      <p:cBhvr>
                                        <p:cTn id="122" dur="166" decel="50000">
                                          <p:stCondLst>
                                            <p:cond delay="1834"/>
                                          </p:stCondLst>
                                        </p:cTn>
                                        <p:tgtEl>
                                          <p:spTgt spid="3">
                                            <p:txEl>
                                              <p:pRg st="5" end="5"/>
                                            </p:txEl>
                                          </p:spTgt>
                                        </p:tgtEl>
                                      </p:cBhvr>
                                      <p:to x="100000" y="100000"/>
                                    </p:animScale>
                                  </p:childTnLst>
                                </p:cTn>
                              </p:par>
                            </p:childTnLst>
                          </p:cTn>
                        </p:par>
                      </p:childTnLst>
                    </p:cTn>
                  </p:par>
                  <p:par>
                    <p:cTn id="123" fill="hold">
                      <p:stCondLst>
                        <p:cond delay="indefinite"/>
                      </p:stCondLst>
                      <p:childTnLst>
                        <p:par>
                          <p:cTn id="124" fill="hold">
                            <p:stCondLst>
                              <p:cond delay="0"/>
                            </p:stCondLst>
                            <p:childTnLst>
                              <p:par>
                                <p:cTn id="125" presetID="26" presetClass="entr" presetSubtype="0" fill="hold" grpId="0" nodeType="clickEffect">
                                  <p:stCondLst>
                                    <p:cond delay="0"/>
                                  </p:stCondLst>
                                  <p:childTnLst>
                                    <p:set>
                                      <p:cBhvr>
                                        <p:cTn id="126" dur="1" fill="hold">
                                          <p:stCondLst>
                                            <p:cond delay="0"/>
                                          </p:stCondLst>
                                        </p:cTn>
                                        <p:tgtEl>
                                          <p:spTgt spid="3">
                                            <p:txEl>
                                              <p:pRg st="6" end="6"/>
                                            </p:txEl>
                                          </p:spTgt>
                                        </p:tgtEl>
                                        <p:attrNameLst>
                                          <p:attrName>style.visibility</p:attrName>
                                        </p:attrNameLst>
                                      </p:cBhvr>
                                      <p:to>
                                        <p:strVal val="visible"/>
                                      </p:to>
                                    </p:set>
                                    <p:animEffect transition="in" filter="wipe(down)">
                                      <p:cBhvr>
                                        <p:cTn id="127" dur="580">
                                          <p:stCondLst>
                                            <p:cond delay="0"/>
                                          </p:stCondLst>
                                        </p:cTn>
                                        <p:tgtEl>
                                          <p:spTgt spid="3">
                                            <p:txEl>
                                              <p:pRg st="6" end="6"/>
                                            </p:txEl>
                                          </p:spTgt>
                                        </p:tgtEl>
                                      </p:cBhvr>
                                    </p:animEffect>
                                    <p:anim calcmode="lin" valueType="num">
                                      <p:cBhvr>
                                        <p:cTn id="128"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29"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30"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31"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32"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33" dur="26">
                                          <p:stCondLst>
                                            <p:cond delay="650"/>
                                          </p:stCondLst>
                                        </p:cTn>
                                        <p:tgtEl>
                                          <p:spTgt spid="3">
                                            <p:txEl>
                                              <p:pRg st="6" end="6"/>
                                            </p:txEl>
                                          </p:spTgt>
                                        </p:tgtEl>
                                      </p:cBhvr>
                                      <p:to x="100000" y="60000"/>
                                    </p:animScale>
                                    <p:animScale>
                                      <p:cBhvr>
                                        <p:cTn id="134" dur="166" decel="50000">
                                          <p:stCondLst>
                                            <p:cond delay="676"/>
                                          </p:stCondLst>
                                        </p:cTn>
                                        <p:tgtEl>
                                          <p:spTgt spid="3">
                                            <p:txEl>
                                              <p:pRg st="6" end="6"/>
                                            </p:txEl>
                                          </p:spTgt>
                                        </p:tgtEl>
                                      </p:cBhvr>
                                      <p:to x="100000" y="100000"/>
                                    </p:animScale>
                                    <p:animScale>
                                      <p:cBhvr>
                                        <p:cTn id="135" dur="26">
                                          <p:stCondLst>
                                            <p:cond delay="1312"/>
                                          </p:stCondLst>
                                        </p:cTn>
                                        <p:tgtEl>
                                          <p:spTgt spid="3">
                                            <p:txEl>
                                              <p:pRg st="6" end="6"/>
                                            </p:txEl>
                                          </p:spTgt>
                                        </p:tgtEl>
                                      </p:cBhvr>
                                      <p:to x="100000" y="80000"/>
                                    </p:animScale>
                                    <p:animScale>
                                      <p:cBhvr>
                                        <p:cTn id="136" dur="166" decel="50000">
                                          <p:stCondLst>
                                            <p:cond delay="1338"/>
                                          </p:stCondLst>
                                        </p:cTn>
                                        <p:tgtEl>
                                          <p:spTgt spid="3">
                                            <p:txEl>
                                              <p:pRg st="6" end="6"/>
                                            </p:txEl>
                                          </p:spTgt>
                                        </p:tgtEl>
                                      </p:cBhvr>
                                      <p:to x="100000" y="100000"/>
                                    </p:animScale>
                                    <p:animScale>
                                      <p:cBhvr>
                                        <p:cTn id="137" dur="26">
                                          <p:stCondLst>
                                            <p:cond delay="1642"/>
                                          </p:stCondLst>
                                        </p:cTn>
                                        <p:tgtEl>
                                          <p:spTgt spid="3">
                                            <p:txEl>
                                              <p:pRg st="6" end="6"/>
                                            </p:txEl>
                                          </p:spTgt>
                                        </p:tgtEl>
                                      </p:cBhvr>
                                      <p:to x="100000" y="90000"/>
                                    </p:animScale>
                                    <p:animScale>
                                      <p:cBhvr>
                                        <p:cTn id="138" dur="166" decel="50000">
                                          <p:stCondLst>
                                            <p:cond delay="1668"/>
                                          </p:stCondLst>
                                        </p:cTn>
                                        <p:tgtEl>
                                          <p:spTgt spid="3">
                                            <p:txEl>
                                              <p:pRg st="6" end="6"/>
                                            </p:txEl>
                                          </p:spTgt>
                                        </p:tgtEl>
                                      </p:cBhvr>
                                      <p:to x="100000" y="100000"/>
                                    </p:animScale>
                                    <p:animScale>
                                      <p:cBhvr>
                                        <p:cTn id="139" dur="26">
                                          <p:stCondLst>
                                            <p:cond delay="1808"/>
                                          </p:stCondLst>
                                        </p:cTn>
                                        <p:tgtEl>
                                          <p:spTgt spid="3">
                                            <p:txEl>
                                              <p:pRg st="6" end="6"/>
                                            </p:txEl>
                                          </p:spTgt>
                                        </p:tgtEl>
                                      </p:cBhvr>
                                      <p:to x="100000" y="95000"/>
                                    </p:animScale>
                                    <p:animScale>
                                      <p:cBhvr>
                                        <p:cTn id="140" dur="166" decel="50000">
                                          <p:stCondLst>
                                            <p:cond delay="1834"/>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allpaper (43).jpg"/>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1005840" y="2212848"/>
            <a:ext cx="9720072" cy="3822192"/>
          </a:xfrm>
        </p:spPr>
        <p:txBody>
          <a:bodyPr>
            <a:normAutofit fontScale="90000"/>
          </a:bodyPr>
          <a:lstStyle/>
          <a:p>
            <a:pPr algn="r" rtl="1"/>
            <a:r>
              <a:rPr lang="fa-IR" dirty="0" smtClean="0"/>
              <a:t> </a:t>
            </a:r>
            <a:r>
              <a:rPr lang="en-US" dirty="0" smtClean="0"/>
              <a:t/>
            </a:r>
            <a:br>
              <a:rPr lang="en-US" dirty="0" smtClean="0"/>
            </a:br>
            <a:r>
              <a:rPr lang="fa-IR" sz="2900" b="1" dirty="0" smtClean="0">
                <a:cs typeface="B Kamran" pitchFamily="2" charset="-78"/>
              </a:rPr>
              <a:t>د </a:t>
            </a:r>
            <a:r>
              <a:rPr lang="fa-IR" sz="2900" b="1" dirty="0" smtClean="0">
                <a:cs typeface="B Kamran" pitchFamily="2" charset="-78"/>
              </a:rPr>
              <a:t>)رمالي </a:t>
            </a:r>
            <a:r>
              <a:rPr lang="fa-IR" sz="2900" b="1" dirty="0" smtClean="0">
                <a:cs typeface="B Kamran" pitchFamily="2" charset="-78"/>
              </a:rPr>
              <a:t>که ديگري را به عنوان رمل انداختن جهت پيدا كردن اموال گمشده‌اش سركيسه كند كلاهبردار است . </a:t>
            </a:r>
            <a:r>
              <a:rPr lang="en-US" sz="2900" b="1" dirty="0" smtClean="0">
                <a:cs typeface="B Kamran" pitchFamily="2" charset="-78"/>
              </a:rPr>
              <a:t/>
            </a:r>
            <a:br>
              <a:rPr lang="en-US" sz="2900" b="1" dirty="0" smtClean="0">
                <a:cs typeface="B Kamran" pitchFamily="2" charset="-78"/>
              </a:rPr>
            </a:br>
            <a:r>
              <a:rPr lang="fa-IR" sz="2900" b="1" dirty="0" smtClean="0">
                <a:cs typeface="B Kamran" pitchFamily="2" charset="-78"/>
              </a:rPr>
              <a:t> </a:t>
            </a:r>
            <a:r>
              <a:rPr lang="en-US" sz="2900" b="1" dirty="0" smtClean="0">
                <a:cs typeface="B Kamran" pitchFamily="2" charset="-78"/>
              </a:rPr>
              <a:t/>
            </a:r>
            <a:br>
              <a:rPr lang="en-US" sz="2900" b="1" dirty="0" smtClean="0">
                <a:cs typeface="B Kamran" pitchFamily="2" charset="-78"/>
              </a:rPr>
            </a:br>
            <a:r>
              <a:rPr lang="fa-IR" sz="2900" b="1" dirty="0" smtClean="0">
                <a:cs typeface="B Kamran" pitchFamily="2" charset="-78"/>
              </a:rPr>
              <a:t>هـ ) </a:t>
            </a:r>
            <a:r>
              <a:rPr lang="fa-IR" sz="2900" b="1" dirty="0" smtClean="0">
                <a:cs typeface="B Kamran" pitchFamily="2" charset="-78"/>
              </a:rPr>
              <a:t>افرادي كه خود را خلاف واقع مامور دولت معرفي و از اين طريق وجوهي من غير حق از آنها ببرد كلاهبردار مي‌باشد.</a:t>
            </a:r>
            <a:r>
              <a:rPr lang="en-US" sz="2900" b="1" dirty="0" smtClean="0">
                <a:cs typeface="B Kamran" pitchFamily="2" charset="-78"/>
              </a:rPr>
              <a:t/>
            </a:r>
            <a:br>
              <a:rPr lang="en-US" sz="2900" b="1" dirty="0" smtClean="0">
                <a:cs typeface="B Kamran" pitchFamily="2" charset="-78"/>
              </a:rPr>
            </a:br>
            <a:r>
              <a:rPr lang="fa-IR" sz="2900" b="1" dirty="0" smtClean="0">
                <a:cs typeface="B Kamran" pitchFamily="2" charset="-78"/>
              </a:rPr>
              <a:t> </a:t>
            </a:r>
            <a:r>
              <a:rPr lang="en-US" sz="2900" b="1" dirty="0" smtClean="0">
                <a:cs typeface="B Kamran" pitchFamily="2" charset="-78"/>
              </a:rPr>
              <a:t/>
            </a:r>
            <a:br>
              <a:rPr lang="en-US" sz="2900" b="1" dirty="0" smtClean="0">
                <a:cs typeface="B Kamran" pitchFamily="2" charset="-78"/>
              </a:rPr>
            </a:br>
            <a:r>
              <a:rPr lang="fa-IR" sz="2900" b="1" dirty="0" smtClean="0">
                <a:cs typeface="B Kamran" pitchFamily="2" charset="-78"/>
              </a:rPr>
              <a:t>و </a:t>
            </a:r>
            <a:r>
              <a:rPr lang="fa-IR" sz="2900" b="1" dirty="0" smtClean="0">
                <a:cs typeface="B Kamran" pitchFamily="2" charset="-78"/>
              </a:rPr>
              <a:t>)</a:t>
            </a:r>
            <a:r>
              <a:rPr lang="fa-IR" sz="2900" b="1" dirty="0" smtClean="0">
                <a:cs typeface="B Kamran" pitchFamily="2" charset="-78"/>
              </a:rPr>
              <a:t> </a:t>
            </a:r>
            <a:r>
              <a:rPr lang="fa-IR" sz="2900" b="1" dirty="0" smtClean="0">
                <a:cs typeface="B Kamran" pitchFamily="2" charset="-78"/>
              </a:rPr>
              <a:t>هر كس كه مال غير را به عوض مال خود به خريدار معرفي نموده و بفروشد و از اين طريق وجهي تحصيل نمايد كلاهبردار است . </a:t>
            </a:r>
            <a:r>
              <a:rPr lang="en-US" sz="2900" b="1" dirty="0" smtClean="0">
                <a:cs typeface="B Kamran" pitchFamily="2" charset="-78"/>
              </a:rPr>
              <a:t/>
            </a:r>
            <a:br>
              <a:rPr lang="en-US" sz="2900" b="1" dirty="0" smtClean="0">
                <a:cs typeface="B Kamran" pitchFamily="2" charset="-78"/>
              </a:rPr>
            </a:br>
            <a:r>
              <a:rPr lang="fa-IR" sz="2900" b="1" dirty="0" smtClean="0">
                <a:cs typeface="B Kamran" pitchFamily="2" charset="-78"/>
              </a:rPr>
              <a:t> </a:t>
            </a:r>
            <a:r>
              <a:rPr lang="en-US" sz="2900" b="1" dirty="0" smtClean="0">
                <a:cs typeface="B Kamran" pitchFamily="2" charset="-78"/>
              </a:rPr>
              <a:t/>
            </a:r>
            <a:br>
              <a:rPr lang="en-US" sz="2900" b="1" dirty="0" smtClean="0">
                <a:cs typeface="B Kamran" pitchFamily="2" charset="-78"/>
              </a:rPr>
            </a:br>
            <a:r>
              <a:rPr lang="fa-IR" sz="2900" b="1" dirty="0" smtClean="0">
                <a:cs typeface="B Kamran" pitchFamily="2" charset="-78"/>
              </a:rPr>
              <a:t>ز ) </a:t>
            </a:r>
            <a:r>
              <a:rPr lang="fa-IR" sz="2900" b="1" dirty="0" smtClean="0">
                <a:cs typeface="B Kamran" pitchFamily="2" charset="-78"/>
              </a:rPr>
              <a:t>هر كس با حيله و تقلب اموال ديگران را به ديگري انتقال دهد و از اين راه مالي يا وجوهي را ببرد از مصاديق كلاهبردار است . </a:t>
            </a:r>
            <a:r>
              <a:rPr lang="en-US" sz="2900" b="1" dirty="0" smtClean="0">
                <a:cs typeface="B Kamran" pitchFamily="2" charset="-78"/>
              </a:rPr>
              <a:t/>
            </a:r>
            <a:br>
              <a:rPr lang="en-US" sz="2900" b="1" dirty="0" smtClean="0">
                <a:cs typeface="B Kamran" pitchFamily="2" charset="-78"/>
              </a:rPr>
            </a:br>
            <a:endParaRPr lang="en-US" sz="2900" b="1" dirty="0">
              <a:cs typeface="B Kamran" pitchFamily="2" charset="-78"/>
            </a:endParaRPr>
          </a:p>
        </p:txBody>
      </p:sp>
      <p:pic>
        <p:nvPicPr>
          <p:cNvPr id="6" name="Content Placeholder 5" descr="erp-2.png"/>
          <p:cNvPicPr>
            <a:picLocks noGrp="1" noChangeAspect="1"/>
          </p:cNvPicPr>
          <p:nvPr>
            <p:ph idx="1"/>
          </p:nvPr>
        </p:nvPicPr>
        <p:blipFill>
          <a:blip r:embed="rId3"/>
          <a:stretch>
            <a:fillRect/>
          </a:stretch>
        </p:blipFill>
        <p:spPr>
          <a:xfrm>
            <a:off x="1316736" y="438150"/>
            <a:ext cx="9418320" cy="159181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iterate type="lt">
                                    <p:tmPct val="5000"/>
                                  </p:iterate>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llpaper (43).jpg"/>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1024128" y="585216"/>
            <a:ext cx="9720072" cy="658368"/>
          </a:xfrm>
        </p:spPr>
        <p:txBody>
          <a:bodyPr>
            <a:normAutofit fontScale="90000"/>
          </a:bodyPr>
          <a:lstStyle/>
          <a:p>
            <a:pPr algn="r"/>
            <a:r>
              <a:rPr lang="fa-IR" sz="48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rPr>
              <a:t>صدور چك بلامحل:</a:t>
            </a:r>
            <a:endParaRPr lang="en-US" sz="48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endParaRPr>
          </a:p>
        </p:txBody>
      </p:sp>
      <p:sp>
        <p:nvSpPr>
          <p:cNvPr id="3" name="Content Placeholder 2"/>
          <p:cNvSpPr>
            <a:spLocks noGrp="1"/>
          </p:cNvSpPr>
          <p:nvPr>
            <p:ph idx="1"/>
          </p:nvPr>
        </p:nvSpPr>
        <p:spPr>
          <a:xfrm>
            <a:off x="1024128" y="1353312"/>
            <a:ext cx="9720071" cy="4956048"/>
          </a:xfrm>
        </p:spPr>
        <p:txBody>
          <a:bodyPr>
            <a:noAutofit/>
          </a:bodyPr>
          <a:lstStyle/>
          <a:p>
            <a:pPr algn="r" rtl="1"/>
            <a:r>
              <a:rPr lang="fa-IR" sz="2600" b="1" dirty="0" smtClean="0">
                <a:cs typeface="B Kamran" pitchFamily="2" charset="-78"/>
              </a:rPr>
              <a:t>يكي از جرايمي كه همواره در كنار كلاهبرداري مطرح بوده صدور چك بلامحل بوده است . در قانون مجازات عمومي چك بلامحل از مصاديق كلاهبرداري تلقي شده و بر اساس ماده 238 ق. م. ع . سابق مجازات تعيين مي‌گرديد ، تا اينكه بعداً براي چك قانون ويژه‌اي تصويب گرديد . </a:t>
            </a:r>
            <a:endParaRPr lang="en-US" sz="2600" b="1" dirty="0" smtClean="0">
              <a:cs typeface="B Kamran" pitchFamily="2" charset="-78"/>
            </a:endParaRPr>
          </a:p>
          <a:p>
            <a:pPr algn="r" rtl="1"/>
            <a:r>
              <a:rPr lang="fa-IR" sz="2600" b="1" dirty="0" smtClean="0">
                <a:cs typeface="B Kamran" pitchFamily="2" charset="-78"/>
              </a:rPr>
              <a:t>متاسفانه قانون چك سال 1355 لطمات زيادي به اعتبار چك و اعتماد به آن وارد نمود چرا كه موارد متعددي در مواد آن وجود داشت كه صدور چك بلامحل جرم تلقي نمي‌شد و همانند يك سفته و يا مدرك ديگري مشمول احكام حقوقي مي‌گرديد . </a:t>
            </a:r>
            <a:endParaRPr lang="en-US" sz="2600" b="1" dirty="0" smtClean="0">
              <a:cs typeface="B Kamran" pitchFamily="2" charset="-78"/>
            </a:endParaRPr>
          </a:p>
          <a:p>
            <a:pPr algn="r" rtl="1"/>
            <a:r>
              <a:rPr lang="fa-IR" sz="2600" b="1" dirty="0" smtClean="0">
                <a:cs typeface="B Kamran" pitchFamily="2" charset="-78"/>
              </a:rPr>
              <a:t>به همين علت كلاهبرداران حرفه‌اي كه همواره بدنبال نقاط ضعف جامعه و مسائل قانوني آن مي‌گردند با توسل به صدور چك بلامحل اقدام به بردن اموال مردم نمودند بطوري كه پرونده‌هاي فراواني تشكيل مي‌گرديد كه بيش از دويست شاكي داشتند و كلاهبردار با توسل به چك اقدام به ربودن مالشان نموده بود . </a:t>
            </a:r>
            <a:endParaRPr lang="en-US" sz="2600" b="1" dirty="0" smtClean="0">
              <a:cs typeface="B Kamran" pitchFamily="2" charset="-78"/>
            </a:endParaRPr>
          </a:p>
          <a:p>
            <a:pPr algn="r"/>
            <a:r>
              <a:rPr lang="fa-IR" sz="2600" b="1" dirty="0" smtClean="0">
                <a:cs typeface="B Kamran" pitchFamily="2" charset="-78"/>
              </a:rPr>
              <a:t>اين بحث و تعارض و تهافت در استنباط از قانون نه تنها در محاكم كه به شعب ديوان نيز كشيده شد . بعضي معتقد بودند كه چك قانون خاصي دارد و مشمول ماده يك قانون تشديد م . م . ا. ا. ك نمي‌شود و بالعكس . تا اينكه سرانجام راي وحدت رويه‌اي صادر شد كه صدور چك بلامحل تابع قانون خاص خودش مي‌باشد.</a:t>
            </a:r>
            <a:endParaRPr lang="en-US" sz="2600" b="1" dirty="0">
              <a:cs typeface="B Kamra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down)">
                                      <p:cBhvr>
                                        <p:cTn id="19" dur="580">
                                          <p:stCondLst>
                                            <p:cond delay="0"/>
                                          </p:stCondLst>
                                        </p:cTn>
                                        <p:tgtEl>
                                          <p:spTgt spid="3">
                                            <p:txEl>
                                              <p:pRg st="0" end="0"/>
                                            </p:txEl>
                                          </p:spTgt>
                                        </p:tgtEl>
                                      </p:cBhvr>
                                    </p:animEffect>
                                    <p:anim calcmode="lin" valueType="num">
                                      <p:cBhvr>
                                        <p:cTn id="20"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xEl>
                                              <p:pRg st="0" end="0"/>
                                            </p:txEl>
                                          </p:spTgt>
                                        </p:tgtEl>
                                      </p:cBhvr>
                                      <p:to x="100000" y="60000"/>
                                    </p:animScale>
                                    <p:animScale>
                                      <p:cBhvr>
                                        <p:cTn id="26" dur="166" decel="50000">
                                          <p:stCondLst>
                                            <p:cond delay="676"/>
                                          </p:stCondLst>
                                        </p:cTn>
                                        <p:tgtEl>
                                          <p:spTgt spid="3">
                                            <p:txEl>
                                              <p:pRg st="0" end="0"/>
                                            </p:txEl>
                                          </p:spTgt>
                                        </p:tgtEl>
                                      </p:cBhvr>
                                      <p:to x="100000" y="100000"/>
                                    </p:animScale>
                                    <p:animScale>
                                      <p:cBhvr>
                                        <p:cTn id="27" dur="26">
                                          <p:stCondLst>
                                            <p:cond delay="1312"/>
                                          </p:stCondLst>
                                        </p:cTn>
                                        <p:tgtEl>
                                          <p:spTgt spid="3">
                                            <p:txEl>
                                              <p:pRg st="0" end="0"/>
                                            </p:txEl>
                                          </p:spTgt>
                                        </p:tgtEl>
                                      </p:cBhvr>
                                      <p:to x="100000" y="80000"/>
                                    </p:animScale>
                                    <p:animScale>
                                      <p:cBhvr>
                                        <p:cTn id="28" dur="166" decel="50000">
                                          <p:stCondLst>
                                            <p:cond delay="1338"/>
                                          </p:stCondLst>
                                        </p:cTn>
                                        <p:tgtEl>
                                          <p:spTgt spid="3">
                                            <p:txEl>
                                              <p:pRg st="0" end="0"/>
                                            </p:txEl>
                                          </p:spTgt>
                                        </p:tgtEl>
                                      </p:cBhvr>
                                      <p:to x="100000" y="100000"/>
                                    </p:animScale>
                                    <p:animScale>
                                      <p:cBhvr>
                                        <p:cTn id="29" dur="26">
                                          <p:stCondLst>
                                            <p:cond delay="1642"/>
                                          </p:stCondLst>
                                        </p:cTn>
                                        <p:tgtEl>
                                          <p:spTgt spid="3">
                                            <p:txEl>
                                              <p:pRg st="0" end="0"/>
                                            </p:txEl>
                                          </p:spTgt>
                                        </p:tgtEl>
                                      </p:cBhvr>
                                      <p:to x="100000" y="90000"/>
                                    </p:animScale>
                                    <p:animScale>
                                      <p:cBhvr>
                                        <p:cTn id="30" dur="166" decel="50000">
                                          <p:stCondLst>
                                            <p:cond delay="1668"/>
                                          </p:stCondLst>
                                        </p:cTn>
                                        <p:tgtEl>
                                          <p:spTgt spid="3">
                                            <p:txEl>
                                              <p:pRg st="0" end="0"/>
                                            </p:txEl>
                                          </p:spTgt>
                                        </p:tgtEl>
                                      </p:cBhvr>
                                      <p:to x="100000" y="100000"/>
                                    </p:animScale>
                                    <p:animScale>
                                      <p:cBhvr>
                                        <p:cTn id="31" dur="26">
                                          <p:stCondLst>
                                            <p:cond delay="1808"/>
                                          </p:stCondLst>
                                        </p:cTn>
                                        <p:tgtEl>
                                          <p:spTgt spid="3">
                                            <p:txEl>
                                              <p:pRg st="0" end="0"/>
                                            </p:txEl>
                                          </p:spTgt>
                                        </p:tgtEl>
                                      </p:cBhvr>
                                      <p:to x="100000" y="95000"/>
                                    </p:animScale>
                                    <p:animScale>
                                      <p:cBhvr>
                                        <p:cTn id="32" dur="166" decel="50000">
                                          <p:stCondLst>
                                            <p:cond delay="1834"/>
                                          </p:stCondLst>
                                        </p:cTn>
                                        <p:tgtEl>
                                          <p:spTgt spid="3">
                                            <p:txEl>
                                              <p:pRg st="0" end="0"/>
                                            </p:txEl>
                                          </p:spTgt>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wipe(down)">
                                      <p:cBhvr>
                                        <p:cTn id="37" dur="580">
                                          <p:stCondLst>
                                            <p:cond delay="0"/>
                                          </p:stCondLst>
                                        </p:cTn>
                                        <p:tgtEl>
                                          <p:spTgt spid="3">
                                            <p:txEl>
                                              <p:pRg st="1" end="1"/>
                                            </p:txEl>
                                          </p:spTgt>
                                        </p:tgtEl>
                                      </p:cBhvr>
                                    </p:animEffect>
                                    <p:anim calcmode="lin" valueType="num">
                                      <p:cBhvr>
                                        <p:cTn id="3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3" dur="26">
                                          <p:stCondLst>
                                            <p:cond delay="650"/>
                                          </p:stCondLst>
                                        </p:cTn>
                                        <p:tgtEl>
                                          <p:spTgt spid="3">
                                            <p:txEl>
                                              <p:pRg st="1" end="1"/>
                                            </p:txEl>
                                          </p:spTgt>
                                        </p:tgtEl>
                                      </p:cBhvr>
                                      <p:to x="100000" y="60000"/>
                                    </p:animScale>
                                    <p:animScale>
                                      <p:cBhvr>
                                        <p:cTn id="44" dur="166" decel="50000">
                                          <p:stCondLst>
                                            <p:cond delay="676"/>
                                          </p:stCondLst>
                                        </p:cTn>
                                        <p:tgtEl>
                                          <p:spTgt spid="3">
                                            <p:txEl>
                                              <p:pRg st="1" end="1"/>
                                            </p:txEl>
                                          </p:spTgt>
                                        </p:tgtEl>
                                      </p:cBhvr>
                                      <p:to x="100000" y="100000"/>
                                    </p:animScale>
                                    <p:animScale>
                                      <p:cBhvr>
                                        <p:cTn id="45" dur="26">
                                          <p:stCondLst>
                                            <p:cond delay="1312"/>
                                          </p:stCondLst>
                                        </p:cTn>
                                        <p:tgtEl>
                                          <p:spTgt spid="3">
                                            <p:txEl>
                                              <p:pRg st="1" end="1"/>
                                            </p:txEl>
                                          </p:spTgt>
                                        </p:tgtEl>
                                      </p:cBhvr>
                                      <p:to x="100000" y="80000"/>
                                    </p:animScale>
                                    <p:animScale>
                                      <p:cBhvr>
                                        <p:cTn id="46" dur="166" decel="50000">
                                          <p:stCondLst>
                                            <p:cond delay="1338"/>
                                          </p:stCondLst>
                                        </p:cTn>
                                        <p:tgtEl>
                                          <p:spTgt spid="3">
                                            <p:txEl>
                                              <p:pRg st="1" end="1"/>
                                            </p:txEl>
                                          </p:spTgt>
                                        </p:tgtEl>
                                      </p:cBhvr>
                                      <p:to x="100000" y="100000"/>
                                    </p:animScale>
                                    <p:animScale>
                                      <p:cBhvr>
                                        <p:cTn id="47" dur="26">
                                          <p:stCondLst>
                                            <p:cond delay="1642"/>
                                          </p:stCondLst>
                                        </p:cTn>
                                        <p:tgtEl>
                                          <p:spTgt spid="3">
                                            <p:txEl>
                                              <p:pRg st="1" end="1"/>
                                            </p:txEl>
                                          </p:spTgt>
                                        </p:tgtEl>
                                      </p:cBhvr>
                                      <p:to x="100000" y="90000"/>
                                    </p:animScale>
                                    <p:animScale>
                                      <p:cBhvr>
                                        <p:cTn id="48" dur="166" decel="50000">
                                          <p:stCondLst>
                                            <p:cond delay="1668"/>
                                          </p:stCondLst>
                                        </p:cTn>
                                        <p:tgtEl>
                                          <p:spTgt spid="3">
                                            <p:txEl>
                                              <p:pRg st="1" end="1"/>
                                            </p:txEl>
                                          </p:spTgt>
                                        </p:tgtEl>
                                      </p:cBhvr>
                                      <p:to x="100000" y="100000"/>
                                    </p:animScale>
                                    <p:animScale>
                                      <p:cBhvr>
                                        <p:cTn id="49" dur="26">
                                          <p:stCondLst>
                                            <p:cond delay="1808"/>
                                          </p:stCondLst>
                                        </p:cTn>
                                        <p:tgtEl>
                                          <p:spTgt spid="3">
                                            <p:txEl>
                                              <p:pRg st="1" end="1"/>
                                            </p:txEl>
                                          </p:spTgt>
                                        </p:tgtEl>
                                      </p:cBhvr>
                                      <p:to x="100000" y="95000"/>
                                    </p:animScale>
                                    <p:animScale>
                                      <p:cBhvr>
                                        <p:cTn id="50" dur="166" decel="50000">
                                          <p:stCondLst>
                                            <p:cond delay="1834"/>
                                          </p:stCondLst>
                                        </p:cTn>
                                        <p:tgtEl>
                                          <p:spTgt spid="3">
                                            <p:txEl>
                                              <p:pRg st="1" end="1"/>
                                            </p:txEl>
                                          </p:spTgt>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3">
                                            <p:txEl>
                                              <p:pRg st="2" end="2"/>
                                            </p:txEl>
                                          </p:spTgt>
                                        </p:tgtEl>
                                        <p:attrNameLst>
                                          <p:attrName>style.visibility</p:attrName>
                                        </p:attrNameLst>
                                      </p:cBhvr>
                                      <p:to>
                                        <p:strVal val="visible"/>
                                      </p:to>
                                    </p:set>
                                    <p:animEffect transition="in" filter="wipe(down)">
                                      <p:cBhvr>
                                        <p:cTn id="55" dur="580">
                                          <p:stCondLst>
                                            <p:cond delay="0"/>
                                          </p:stCondLst>
                                        </p:cTn>
                                        <p:tgtEl>
                                          <p:spTgt spid="3">
                                            <p:txEl>
                                              <p:pRg st="2" end="2"/>
                                            </p:txEl>
                                          </p:spTgt>
                                        </p:tgtEl>
                                      </p:cBhvr>
                                    </p:animEffect>
                                    <p:anim calcmode="lin" valueType="num">
                                      <p:cBhvr>
                                        <p:cTn id="5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2" end="2"/>
                                            </p:txEl>
                                          </p:spTgt>
                                        </p:tgtEl>
                                      </p:cBhvr>
                                      <p:to x="100000" y="60000"/>
                                    </p:animScale>
                                    <p:animScale>
                                      <p:cBhvr>
                                        <p:cTn id="62" dur="166" decel="50000">
                                          <p:stCondLst>
                                            <p:cond delay="676"/>
                                          </p:stCondLst>
                                        </p:cTn>
                                        <p:tgtEl>
                                          <p:spTgt spid="3">
                                            <p:txEl>
                                              <p:pRg st="2" end="2"/>
                                            </p:txEl>
                                          </p:spTgt>
                                        </p:tgtEl>
                                      </p:cBhvr>
                                      <p:to x="100000" y="100000"/>
                                    </p:animScale>
                                    <p:animScale>
                                      <p:cBhvr>
                                        <p:cTn id="63" dur="26">
                                          <p:stCondLst>
                                            <p:cond delay="1312"/>
                                          </p:stCondLst>
                                        </p:cTn>
                                        <p:tgtEl>
                                          <p:spTgt spid="3">
                                            <p:txEl>
                                              <p:pRg st="2" end="2"/>
                                            </p:txEl>
                                          </p:spTgt>
                                        </p:tgtEl>
                                      </p:cBhvr>
                                      <p:to x="100000" y="80000"/>
                                    </p:animScale>
                                    <p:animScale>
                                      <p:cBhvr>
                                        <p:cTn id="64" dur="166" decel="50000">
                                          <p:stCondLst>
                                            <p:cond delay="1338"/>
                                          </p:stCondLst>
                                        </p:cTn>
                                        <p:tgtEl>
                                          <p:spTgt spid="3">
                                            <p:txEl>
                                              <p:pRg st="2" end="2"/>
                                            </p:txEl>
                                          </p:spTgt>
                                        </p:tgtEl>
                                      </p:cBhvr>
                                      <p:to x="100000" y="100000"/>
                                    </p:animScale>
                                    <p:animScale>
                                      <p:cBhvr>
                                        <p:cTn id="65" dur="26">
                                          <p:stCondLst>
                                            <p:cond delay="1642"/>
                                          </p:stCondLst>
                                        </p:cTn>
                                        <p:tgtEl>
                                          <p:spTgt spid="3">
                                            <p:txEl>
                                              <p:pRg st="2" end="2"/>
                                            </p:txEl>
                                          </p:spTgt>
                                        </p:tgtEl>
                                      </p:cBhvr>
                                      <p:to x="100000" y="90000"/>
                                    </p:animScale>
                                    <p:animScale>
                                      <p:cBhvr>
                                        <p:cTn id="66" dur="166" decel="50000">
                                          <p:stCondLst>
                                            <p:cond delay="1668"/>
                                          </p:stCondLst>
                                        </p:cTn>
                                        <p:tgtEl>
                                          <p:spTgt spid="3">
                                            <p:txEl>
                                              <p:pRg st="2" end="2"/>
                                            </p:txEl>
                                          </p:spTgt>
                                        </p:tgtEl>
                                      </p:cBhvr>
                                      <p:to x="100000" y="100000"/>
                                    </p:animScale>
                                    <p:animScale>
                                      <p:cBhvr>
                                        <p:cTn id="67" dur="26">
                                          <p:stCondLst>
                                            <p:cond delay="1808"/>
                                          </p:stCondLst>
                                        </p:cTn>
                                        <p:tgtEl>
                                          <p:spTgt spid="3">
                                            <p:txEl>
                                              <p:pRg st="2" end="2"/>
                                            </p:txEl>
                                          </p:spTgt>
                                        </p:tgtEl>
                                      </p:cBhvr>
                                      <p:to x="100000" y="95000"/>
                                    </p:animScale>
                                    <p:animScale>
                                      <p:cBhvr>
                                        <p:cTn id="68" dur="166" decel="50000">
                                          <p:stCondLst>
                                            <p:cond delay="1834"/>
                                          </p:stCondLst>
                                        </p:cTn>
                                        <p:tgtEl>
                                          <p:spTgt spid="3">
                                            <p:txEl>
                                              <p:pRg st="2" end="2"/>
                                            </p:txEl>
                                          </p:spTgt>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3">
                                            <p:txEl>
                                              <p:pRg st="3" end="3"/>
                                            </p:txEl>
                                          </p:spTgt>
                                        </p:tgtEl>
                                        <p:attrNameLst>
                                          <p:attrName>style.visibility</p:attrName>
                                        </p:attrNameLst>
                                      </p:cBhvr>
                                      <p:to>
                                        <p:strVal val="visible"/>
                                      </p:to>
                                    </p:set>
                                    <p:animEffect transition="in" filter="wipe(down)">
                                      <p:cBhvr>
                                        <p:cTn id="73" dur="580">
                                          <p:stCondLst>
                                            <p:cond delay="0"/>
                                          </p:stCondLst>
                                        </p:cTn>
                                        <p:tgtEl>
                                          <p:spTgt spid="3">
                                            <p:txEl>
                                              <p:pRg st="3" end="3"/>
                                            </p:txEl>
                                          </p:spTgt>
                                        </p:tgtEl>
                                      </p:cBhvr>
                                    </p:animEffect>
                                    <p:anim calcmode="lin" valueType="num">
                                      <p:cBhvr>
                                        <p:cTn id="74"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9" dur="26">
                                          <p:stCondLst>
                                            <p:cond delay="650"/>
                                          </p:stCondLst>
                                        </p:cTn>
                                        <p:tgtEl>
                                          <p:spTgt spid="3">
                                            <p:txEl>
                                              <p:pRg st="3" end="3"/>
                                            </p:txEl>
                                          </p:spTgt>
                                        </p:tgtEl>
                                      </p:cBhvr>
                                      <p:to x="100000" y="60000"/>
                                    </p:animScale>
                                    <p:animScale>
                                      <p:cBhvr>
                                        <p:cTn id="80" dur="166" decel="50000">
                                          <p:stCondLst>
                                            <p:cond delay="676"/>
                                          </p:stCondLst>
                                        </p:cTn>
                                        <p:tgtEl>
                                          <p:spTgt spid="3">
                                            <p:txEl>
                                              <p:pRg st="3" end="3"/>
                                            </p:txEl>
                                          </p:spTgt>
                                        </p:tgtEl>
                                      </p:cBhvr>
                                      <p:to x="100000" y="100000"/>
                                    </p:animScale>
                                    <p:animScale>
                                      <p:cBhvr>
                                        <p:cTn id="81" dur="26">
                                          <p:stCondLst>
                                            <p:cond delay="1312"/>
                                          </p:stCondLst>
                                        </p:cTn>
                                        <p:tgtEl>
                                          <p:spTgt spid="3">
                                            <p:txEl>
                                              <p:pRg st="3" end="3"/>
                                            </p:txEl>
                                          </p:spTgt>
                                        </p:tgtEl>
                                      </p:cBhvr>
                                      <p:to x="100000" y="80000"/>
                                    </p:animScale>
                                    <p:animScale>
                                      <p:cBhvr>
                                        <p:cTn id="82" dur="166" decel="50000">
                                          <p:stCondLst>
                                            <p:cond delay="1338"/>
                                          </p:stCondLst>
                                        </p:cTn>
                                        <p:tgtEl>
                                          <p:spTgt spid="3">
                                            <p:txEl>
                                              <p:pRg st="3" end="3"/>
                                            </p:txEl>
                                          </p:spTgt>
                                        </p:tgtEl>
                                      </p:cBhvr>
                                      <p:to x="100000" y="100000"/>
                                    </p:animScale>
                                    <p:animScale>
                                      <p:cBhvr>
                                        <p:cTn id="83" dur="26">
                                          <p:stCondLst>
                                            <p:cond delay="1642"/>
                                          </p:stCondLst>
                                        </p:cTn>
                                        <p:tgtEl>
                                          <p:spTgt spid="3">
                                            <p:txEl>
                                              <p:pRg st="3" end="3"/>
                                            </p:txEl>
                                          </p:spTgt>
                                        </p:tgtEl>
                                      </p:cBhvr>
                                      <p:to x="100000" y="90000"/>
                                    </p:animScale>
                                    <p:animScale>
                                      <p:cBhvr>
                                        <p:cTn id="84" dur="166" decel="50000">
                                          <p:stCondLst>
                                            <p:cond delay="1668"/>
                                          </p:stCondLst>
                                        </p:cTn>
                                        <p:tgtEl>
                                          <p:spTgt spid="3">
                                            <p:txEl>
                                              <p:pRg st="3" end="3"/>
                                            </p:txEl>
                                          </p:spTgt>
                                        </p:tgtEl>
                                      </p:cBhvr>
                                      <p:to x="100000" y="100000"/>
                                    </p:animScale>
                                    <p:animScale>
                                      <p:cBhvr>
                                        <p:cTn id="85" dur="26">
                                          <p:stCondLst>
                                            <p:cond delay="1808"/>
                                          </p:stCondLst>
                                        </p:cTn>
                                        <p:tgtEl>
                                          <p:spTgt spid="3">
                                            <p:txEl>
                                              <p:pRg st="3" end="3"/>
                                            </p:txEl>
                                          </p:spTgt>
                                        </p:tgtEl>
                                      </p:cBhvr>
                                      <p:to x="100000" y="95000"/>
                                    </p:animScale>
                                    <p:animScale>
                                      <p:cBhvr>
                                        <p:cTn id="86"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llpaper (43).jpg"/>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1024128" y="585216"/>
            <a:ext cx="9720072" cy="731520"/>
          </a:xfrm>
        </p:spPr>
        <p:txBody>
          <a:bodyPr>
            <a:normAutofit fontScale="90000"/>
          </a:bodyPr>
          <a:lstStyle/>
          <a:p>
            <a:pPr algn="r"/>
            <a:r>
              <a:rPr lang="en-US" sz="4800" b="1" dirty="0" smtClean="0">
                <a:cs typeface="B Kamran" pitchFamily="2" charset="-78"/>
              </a:rPr>
              <a:t/>
            </a:r>
            <a:br>
              <a:rPr lang="en-US" sz="4800" b="1" dirty="0" smtClean="0">
                <a:cs typeface="B Kamran" pitchFamily="2" charset="-78"/>
              </a:rPr>
            </a:br>
            <a:r>
              <a:rPr lang="fa-IR" sz="48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rPr>
              <a:t>قاچاق :</a:t>
            </a:r>
            <a:r>
              <a:rPr lang="en-US" dirty="0" smtClean="0"/>
              <a:t/>
            </a:r>
            <a:br>
              <a:rPr lang="en-US" dirty="0" smtClean="0"/>
            </a:br>
            <a:endParaRPr lang="en-US" dirty="0"/>
          </a:p>
        </p:txBody>
      </p:sp>
      <p:sp>
        <p:nvSpPr>
          <p:cNvPr id="3" name="Content Placeholder 2"/>
          <p:cNvSpPr>
            <a:spLocks noGrp="1"/>
          </p:cNvSpPr>
          <p:nvPr>
            <p:ph idx="1"/>
          </p:nvPr>
        </p:nvSpPr>
        <p:spPr>
          <a:xfrm>
            <a:off x="1024128" y="1316736"/>
            <a:ext cx="9720071" cy="4992624"/>
          </a:xfrm>
        </p:spPr>
        <p:txBody>
          <a:bodyPr>
            <a:normAutofit fontScale="92500" lnSpcReduction="10000"/>
          </a:bodyPr>
          <a:lstStyle/>
          <a:p>
            <a:pPr algn="r" rtl="1"/>
            <a:r>
              <a:rPr lang="ar-SA" sz="2600" b="1" dirty="0" smtClean="0">
                <a:cs typeface="B Kamran" pitchFamily="2" charset="-78"/>
              </a:rPr>
              <a:t>قاچاق كالا عبارت است از نقل و انت</a:t>
            </a:r>
            <a:r>
              <a:rPr lang="fa-IR" sz="2600" b="1" dirty="0" smtClean="0">
                <a:cs typeface="B Kamran" pitchFamily="2" charset="-78"/>
              </a:rPr>
              <a:t>ق</a:t>
            </a:r>
            <a:r>
              <a:rPr lang="ar-SA" sz="2600" b="1" dirty="0" smtClean="0">
                <a:cs typeface="B Kamran" pitchFamily="2" charset="-78"/>
              </a:rPr>
              <a:t>الات مخفيانه كالاها از خارج به داخل يا از داخل به خارج كشور بدون پرداخت عوارض گمركي و سود بازرگاني و بدون توجه به مقررات مربوط.</a:t>
            </a:r>
            <a:endParaRPr lang="en-US" sz="2600" b="1" dirty="0" smtClean="0">
              <a:cs typeface="B Kamran" pitchFamily="2" charset="-78"/>
            </a:endParaRPr>
          </a:p>
          <a:p>
            <a:pPr algn="r" rtl="1"/>
            <a:r>
              <a:rPr lang="ar-SA" sz="2600" b="1" dirty="0" smtClean="0">
                <a:cs typeface="B Kamran" pitchFamily="2" charset="-78"/>
              </a:rPr>
              <a:t>قاچاق نوعي تجارت كالاست كه قوانين و مقررات حاكم بر داد و ستد كالاها رادور مي</a:t>
            </a:r>
            <a:r>
              <a:rPr lang="fa-IR" sz="2600" b="1" dirty="0" smtClean="0">
                <a:cs typeface="B Kamran" pitchFamily="2" charset="-78"/>
              </a:rPr>
              <a:t>‌</a:t>
            </a:r>
            <a:r>
              <a:rPr lang="ar-SA" sz="2600" b="1" dirty="0" smtClean="0">
                <a:cs typeface="B Kamran" pitchFamily="2" charset="-78"/>
              </a:rPr>
              <a:t>زند و پديده اي نامطلوب است كه اقتصاد كشور را از مسير صحيح آن منصرف و دستيابي به اهداف و برنامه هاي توسعه اقتصادي را با اختلال و دشواري مواجه مي</a:t>
            </a:r>
            <a:r>
              <a:rPr lang="fa-IR" sz="2600" b="1" dirty="0" smtClean="0">
                <a:cs typeface="B Kamran" pitchFamily="2" charset="-78"/>
              </a:rPr>
              <a:t>‌</a:t>
            </a:r>
            <a:r>
              <a:rPr lang="ar-SA" sz="2600" b="1" dirty="0" smtClean="0">
                <a:cs typeface="B Kamran" pitchFamily="2" charset="-78"/>
              </a:rPr>
              <a:t>سازد. قاچاق اصولاً غير عادي است و با بروز پديده در اقتصاد هر كشور، در مرحله اول اعتبار و منزلت اجتماعي آن كشور در جامعه تجارت جهاني خدشه دار مي شود. قاچاقچيان با قاچاق كالا بدون پرداخت حقوق و عوارض گمركي به حقوق تمامي افراد جامعه تجاوز مي</a:t>
            </a:r>
            <a:r>
              <a:rPr lang="fa-IR" sz="2600" b="1" dirty="0" smtClean="0">
                <a:cs typeface="B Kamran" pitchFamily="2" charset="-78"/>
              </a:rPr>
              <a:t>‌</a:t>
            </a:r>
            <a:r>
              <a:rPr lang="ar-SA" sz="2600" b="1" dirty="0" smtClean="0">
                <a:cs typeface="B Kamran" pitchFamily="2" charset="-78"/>
              </a:rPr>
              <a:t>كنند و موجب بروز اختلال در اقتصاد جامعه مي شوند. آنها در مقابل خروج كالاهاي مورد نياز مردم و منابع ملي، اقدام به ورود كالاهايي مي كنند كه با ارزش ها و اعتقادات مردم مسلمان كشورمان همخواني ندارد. </a:t>
            </a:r>
            <a:endParaRPr lang="en-US" sz="2600" b="1" dirty="0" smtClean="0">
              <a:cs typeface="B Kamran" pitchFamily="2" charset="-78"/>
            </a:endParaRPr>
          </a:p>
          <a:p>
            <a:pPr algn="r"/>
            <a:r>
              <a:rPr lang="fa-IR" sz="2600" b="1" dirty="0" smtClean="0">
                <a:cs typeface="B Kamran" pitchFamily="2" charset="-78"/>
              </a:rPr>
              <a:t>با قاچاق كالا تهاجم شديدي بر عليه توليدات داخلي كشور صورت مي گيرد. صنايع داخلي كه با تحمل هزينه هاي سنگين و ضوابط نرخ گذاري و تعزيرات حكومتي و سازمان بازرسي و نظارت بر قيمت ها و سازمان حمايت از توليد كنندگان حكومتي و سازمان بازرسي و نظارت بر قيمت ها و سازمان حمايت از توليد كنندگان و مصرف كنندگان  مواجهند و تا كنون ناچار به پرداخت ده ها نوع عوارض و ماليات بوده اند، در رقابت با كالاهاي قاچاق كه مشكلات مذكور را ندارند. </a:t>
            </a:r>
            <a:r>
              <a:rPr lang="fa-IR"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down)">
                                      <p:cBhvr>
                                        <p:cTn id="19" dur="580">
                                          <p:stCondLst>
                                            <p:cond delay="0"/>
                                          </p:stCondLst>
                                        </p:cTn>
                                        <p:tgtEl>
                                          <p:spTgt spid="3">
                                            <p:txEl>
                                              <p:pRg st="0" end="0"/>
                                            </p:txEl>
                                          </p:spTgt>
                                        </p:tgtEl>
                                      </p:cBhvr>
                                    </p:animEffect>
                                    <p:anim calcmode="lin" valueType="num">
                                      <p:cBhvr>
                                        <p:cTn id="20"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xEl>
                                              <p:pRg st="0" end="0"/>
                                            </p:txEl>
                                          </p:spTgt>
                                        </p:tgtEl>
                                      </p:cBhvr>
                                      <p:to x="100000" y="60000"/>
                                    </p:animScale>
                                    <p:animScale>
                                      <p:cBhvr>
                                        <p:cTn id="26" dur="166" decel="50000">
                                          <p:stCondLst>
                                            <p:cond delay="676"/>
                                          </p:stCondLst>
                                        </p:cTn>
                                        <p:tgtEl>
                                          <p:spTgt spid="3">
                                            <p:txEl>
                                              <p:pRg st="0" end="0"/>
                                            </p:txEl>
                                          </p:spTgt>
                                        </p:tgtEl>
                                      </p:cBhvr>
                                      <p:to x="100000" y="100000"/>
                                    </p:animScale>
                                    <p:animScale>
                                      <p:cBhvr>
                                        <p:cTn id="27" dur="26">
                                          <p:stCondLst>
                                            <p:cond delay="1312"/>
                                          </p:stCondLst>
                                        </p:cTn>
                                        <p:tgtEl>
                                          <p:spTgt spid="3">
                                            <p:txEl>
                                              <p:pRg st="0" end="0"/>
                                            </p:txEl>
                                          </p:spTgt>
                                        </p:tgtEl>
                                      </p:cBhvr>
                                      <p:to x="100000" y="80000"/>
                                    </p:animScale>
                                    <p:animScale>
                                      <p:cBhvr>
                                        <p:cTn id="28" dur="166" decel="50000">
                                          <p:stCondLst>
                                            <p:cond delay="1338"/>
                                          </p:stCondLst>
                                        </p:cTn>
                                        <p:tgtEl>
                                          <p:spTgt spid="3">
                                            <p:txEl>
                                              <p:pRg st="0" end="0"/>
                                            </p:txEl>
                                          </p:spTgt>
                                        </p:tgtEl>
                                      </p:cBhvr>
                                      <p:to x="100000" y="100000"/>
                                    </p:animScale>
                                    <p:animScale>
                                      <p:cBhvr>
                                        <p:cTn id="29" dur="26">
                                          <p:stCondLst>
                                            <p:cond delay="1642"/>
                                          </p:stCondLst>
                                        </p:cTn>
                                        <p:tgtEl>
                                          <p:spTgt spid="3">
                                            <p:txEl>
                                              <p:pRg st="0" end="0"/>
                                            </p:txEl>
                                          </p:spTgt>
                                        </p:tgtEl>
                                      </p:cBhvr>
                                      <p:to x="100000" y="90000"/>
                                    </p:animScale>
                                    <p:animScale>
                                      <p:cBhvr>
                                        <p:cTn id="30" dur="166" decel="50000">
                                          <p:stCondLst>
                                            <p:cond delay="1668"/>
                                          </p:stCondLst>
                                        </p:cTn>
                                        <p:tgtEl>
                                          <p:spTgt spid="3">
                                            <p:txEl>
                                              <p:pRg st="0" end="0"/>
                                            </p:txEl>
                                          </p:spTgt>
                                        </p:tgtEl>
                                      </p:cBhvr>
                                      <p:to x="100000" y="100000"/>
                                    </p:animScale>
                                    <p:animScale>
                                      <p:cBhvr>
                                        <p:cTn id="31" dur="26">
                                          <p:stCondLst>
                                            <p:cond delay="1808"/>
                                          </p:stCondLst>
                                        </p:cTn>
                                        <p:tgtEl>
                                          <p:spTgt spid="3">
                                            <p:txEl>
                                              <p:pRg st="0" end="0"/>
                                            </p:txEl>
                                          </p:spTgt>
                                        </p:tgtEl>
                                      </p:cBhvr>
                                      <p:to x="100000" y="95000"/>
                                    </p:animScale>
                                    <p:animScale>
                                      <p:cBhvr>
                                        <p:cTn id="32" dur="166" decel="50000">
                                          <p:stCondLst>
                                            <p:cond delay="1834"/>
                                          </p:stCondLst>
                                        </p:cTn>
                                        <p:tgtEl>
                                          <p:spTgt spid="3">
                                            <p:txEl>
                                              <p:pRg st="0" end="0"/>
                                            </p:txEl>
                                          </p:spTgt>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wipe(down)">
                                      <p:cBhvr>
                                        <p:cTn id="37" dur="580">
                                          <p:stCondLst>
                                            <p:cond delay="0"/>
                                          </p:stCondLst>
                                        </p:cTn>
                                        <p:tgtEl>
                                          <p:spTgt spid="3">
                                            <p:txEl>
                                              <p:pRg st="1" end="1"/>
                                            </p:txEl>
                                          </p:spTgt>
                                        </p:tgtEl>
                                      </p:cBhvr>
                                    </p:animEffect>
                                    <p:anim calcmode="lin" valueType="num">
                                      <p:cBhvr>
                                        <p:cTn id="3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3" dur="26">
                                          <p:stCondLst>
                                            <p:cond delay="650"/>
                                          </p:stCondLst>
                                        </p:cTn>
                                        <p:tgtEl>
                                          <p:spTgt spid="3">
                                            <p:txEl>
                                              <p:pRg st="1" end="1"/>
                                            </p:txEl>
                                          </p:spTgt>
                                        </p:tgtEl>
                                      </p:cBhvr>
                                      <p:to x="100000" y="60000"/>
                                    </p:animScale>
                                    <p:animScale>
                                      <p:cBhvr>
                                        <p:cTn id="44" dur="166" decel="50000">
                                          <p:stCondLst>
                                            <p:cond delay="676"/>
                                          </p:stCondLst>
                                        </p:cTn>
                                        <p:tgtEl>
                                          <p:spTgt spid="3">
                                            <p:txEl>
                                              <p:pRg st="1" end="1"/>
                                            </p:txEl>
                                          </p:spTgt>
                                        </p:tgtEl>
                                      </p:cBhvr>
                                      <p:to x="100000" y="100000"/>
                                    </p:animScale>
                                    <p:animScale>
                                      <p:cBhvr>
                                        <p:cTn id="45" dur="26">
                                          <p:stCondLst>
                                            <p:cond delay="1312"/>
                                          </p:stCondLst>
                                        </p:cTn>
                                        <p:tgtEl>
                                          <p:spTgt spid="3">
                                            <p:txEl>
                                              <p:pRg st="1" end="1"/>
                                            </p:txEl>
                                          </p:spTgt>
                                        </p:tgtEl>
                                      </p:cBhvr>
                                      <p:to x="100000" y="80000"/>
                                    </p:animScale>
                                    <p:animScale>
                                      <p:cBhvr>
                                        <p:cTn id="46" dur="166" decel="50000">
                                          <p:stCondLst>
                                            <p:cond delay="1338"/>
                                          </p:stCondLst>
                                        </p:cTn>
                                        <p:tgtEl>
                                          <p:spTgt spid="3">
                                            <p:txEl>
                                              <p:pRg st="1" end="1"/>
                                            </p:txEl>
                                          </p:spTgt>
                                        </p:tgtEl>
                                      </p:cBhvr>
                                      <p:to x="100000" y="100000"/>
                                    </p:animScale>
                                    <p:animScale>
                                      <p:cBhvr>
                                        <p:cTn id="47" dur="26">
                                          <p:stCondLst>
                                            <p:cond delay="1642"/>
                                          </p:stCondLst>
                                        </p:cTn>
                                        <p:tgtEl>
                                          <p:spTgt spid="3">
                                            <p:txEl>
                                              <p:pRg st="1" end="1"/>
                                            </p:txEl>
                                          </p:spTgt>
                                        </p:tgtEl>
                                      </p:cBhvr>
                                      <p:to x="100000" y="90000"/>
                                    </p:animScale>
                                    <p:animScale>
                                      <p:cBhvr>
                                        <p:cTn id="48" dur="166" decel="50000">
                                          <p:stCondLst>
                                            <p:cond delay="1668"/>
                                          </p:stCondLst>
                                        </p:cTn>
                                        <p:tgtEl>
                                          <p:spTgt spid="3">
                                            <p:txEl>
                                              <p:pRg st="1" end="1"/>
                                            </p:txEl>
                                          </p:spTgt>
                                        </p:tgtEl>
                                      </p:cBhvr>
                                      <p:to x="100000" y="100000"/>
                                    </p:animScale>
                                    <p:animScale>
                                      <p:cBhvr>
                                        <p:cTn id="49" dur="26">
                                          <p:stCondLst>
                                            <p:cond delay="1808"/>
                                          </p:stCondLst>
                                        </p:cTn>
                                        <p:tgtEl>
                                          <p:spTgt spid="3">
                                            <p:txEl>
                                              <p:pRg st="1" end="1"/>
                                            </p:txEl>
                                          </p:spTgt>
                                        </p:tgtEl>
                                      </p:cBhvr>
                                      <p:to x="100000" y="95000"/>
                                    </p:animScale>
                                    <p:animScale>
                                      <p:cBhvr>
                                        <p:cTn id="50" dur="166" decel="50000">
                                          <p:stCondLst>
                                            <p:cond delay="1834"/>
                                          </p:stCondLst>
                                        </p:cTn>
                                        <p:tgtEl>
                                          <p:spTgt spid="3">
                                            <p:txEl>
                                              <p:pRg st="1" end="1"/>
                                            </p:txEl>
                                          </p:spTgt>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3">
                                            <p:txEl>
                                              <p:pRg st="2" end="2"/>
                                            </p:txEl>
                                          </p:spTgt>
                                        </p:tgtEl>
                                        <p:attrNameLst>
                                          <p:attrName>style.visibility</p:attrName>
                                        </p:attrNameLst>
                                      </p:cBhvr>
                                      <p:to>
                                        <p:strVal val="visible"/>
                                      </p:to>
                                    </p:set>
                                    <p:animEffect transition="in" filter="wipe(down)">
                                      <p:cBhvr>
                                        <p:cTn id="55" dur="580">
                                          <p:stCondLst>
                                            <p:cond delay="0"/>
                                          </p:stCondLst>
                                        </p:cTn>
                                        <p:tgtEl>
                                          <p:spTgt spid="3">
                                            <p:txEl>
                                              <p:pRg st="2" end="2"/>
                                            </p:txEl>
                                          </p:spTgt>
                                        </p:tgtEl>
                                      </p:cBhvr>
                                    </p:animEffect>
                                    <p:anim calcmode="lin" valueType="num">
                                      <p:cBhvr>
                                        <p:cTn id="5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2" end="2"/>
                                            </p:txEl>
                                          </p:spTgt>
                                        </p:tgtEl>
                                      </p:cBhvr>
                                      <p:to x="100000" y="60000"/>
                                    </p:animScale>
                                    <p:animScale>
                                      <p:cBhvr>
                                        <p:cTn id="62" dur="166" decel="50000">
                                          <p:stCondLst>
                                            <p:cond delay="676"/>
                                          </p:stCondLst>
                                        </p:cTn>
                                        <p:tgtEl>
                                          <p:spTgt spid="3">
                                            <p:txEl>
                                              <p:pRg st="2" end="2"/>
                                            </p:txEl>
                                          </p:spTgt>
                                        </p:tgtEl>
                                      </p:cBhvr>
                                      <p:to x="100000" y="100000"/>
                                    </p:animScale>
                                    <p:animScale>
                                      <p:cBhvr>
                                        <p:cTn id="63" dur="26">
                                          <p:stCondLst>
                                            <p:cond delay="1312"/>
                                          </p:stCondLst>
                                        </p:cTn>
                                        <p:tgtEl>
                                          <p:spTgt spid="3">
                                            <p:txEl>
                                              <p:pRg st="2" end="2"/>
                                            </p:txEl>
                                          </p:spTgt>
                                        </p:tgtEl>
                                      </p:cBhvr>
                                      <p:to x="100000" y="80000"/>
                                    </p:animScale>
                                    <p:animScale>
                                      <p:cBhvr>
                                        <p:cTn id="64" dur="166" decel="50000">
                                          <p:stCondLst>
                                            <p:cond delay="1338"/>
                                          </p:stCondLst>
                                        </p:cTn>
                                        <p:tgtEl>
                                          <p:spTgt spid="3">
                                            <p:txEl>
                                              <p:pRg st="2" end="2"/>
                                            </p:txEl>
                                          </p:spTgt>
                                        </p:tgtEl>
                                      </p:cBhvr>
                                      <p:to x="100000" y="100000"/>
                                    </p:animScale>
                                    <p:animScale>
                                      <p:cBhvr>
                                        <p:cTn id="65" dur="26">
                                          <p:stCondLst>
                                            <p:cond delay="1642"/>
                                          </p:stCondLst>
                                        </p:cTn>
                                        <p:tgtEl>
                                          <p:spTgt spid="3">
                                            <p:txEl>
                                              <p:pRg st="2" end="2"/>
                                            </p:txEl>
                                          </p:spTgt>
                                        </p:tgtEl>
                                      </p:cBhvr>
                                      <p:to x="100000" y="90000"/>
                                    </p:animScale>
                                    <p:animScale>
                                      <p:cBhvr>
                                        <p:cTn id="66" dur="166" decel="50000">
                                          <p:stCondLst>
                                            <p:cond delay="1668"/>
                                          </p:stCondLst>
                                        </p:cTn>
                                        <p:tgtEl>
                                          <p:spTgt spid="3">
                                            <p:txEl>
                                              <p:pRg st="2" end="2"/>
                                            </p:txEl>
                                          </p:spTgt>
                                        </p:tgtEl>
                                      </p:cBhvr>
                                      <p:to x="100000" y="100000"/>
                                    </p:animScale>
                                    <p:animScale>
                                      <p:cBhvr>
                                        <p:cTn id="67" dur="26">
                                          <p:stCondLst>
                                            <p:cond delay="1808"/>
                                          </p:stCondLst>
                                        </p:cTn>
                                        <p:tgtEl>
                                          <p:spTgt spid="3">
                                            <p:txEl>
                                              <p:pRg st="2" end="2"/>
                                            </p:txEl>
                                          </p:spTgt>
                                        </p:tgtEl>
                                      </p:cBhvr>
                                      <p:to x="100000" y="95000"/>
                                    </p:animScale>
                                    <p:animScale>
                                      <p:cBhvr>
                                        <p:cTn id="68"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llpaper (43).jpg"/>
          <p:cNvPicPr>
            <a:picLocks noChangeAspect="1"/>
          </p:cNvPicPr>
          <p:nvPr/>
        </p:nvPicPr>
        <p:blipFill>
          <a:blip r:embed="rId2"/>
          <a:stretch>
            <a:fillRect/>
          </a:stretch>
        </p:blipFill>
        <p:spPr>
          <a:xfrm>
            <a:off x="0"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1024128" y="566928"/>
            <a:ext cx="9720072" cy="5669280"/>
          </a:xfrm>
        </p:spPr>
        <p:txBody>
          <a:bodyPr>
            <a:prstTxWarp prst="textWave4">
              <a:avLst/>
            </a:prstTxWarp>
          </a:bodyPr>
          <a:lstStyle/>
          <a:p>
            <a:r>
              <a:rPr lang="en-US"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60000" endA="900" endPos="60000" dist="29997" dir="5400000" sy="-100000" algn="bl" rotWithShape="0"/>
                </a:effectLst>
              </a:rPr>
              <a:t>      </a:t>
            </a:r>
            <a:r>
              <a:rPr lang="en-US" sz="200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60000" endA="900" endPos="60000" dist="29997" dir="5400000" sy="-100000" algn="bl" rotWithShape="0"/>
                </a:effectLst>
              </a:rPr>
              <a:t>the end</a:t>
            </a:r>
            <a:endParaRPr lang="en-US" sz="20000" b="1"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60000" endA="900" endPos="60000" dist="29997" dir="5400000" sy="-100000" algn="bl" rotWithShape="0"/>
              </a:effectLst>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024128" y="585216"/>
            <a:ext cx="9720072" cy="664035"/>
          </a:xfrm>
        </p:spPr>
        <p:txBody>
          <a:bodyPr>
            <a:noAutofit/>
          </a:bodyPr>
          <a:lstStyle/>
          <a:p>
            <a:pPr algn="r"/>
            <a:r>
              <a:rPr lang="fa-IR" sz="48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rPr>
              <a:t>فهرست:</a:t>
            </a:r>
            <a:endParaRPr lang="en-US" sz="48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Content Placeholder 2"/>
          <p:cNvSpPr>
            <a:spLocks noGrp="1"/>
          </p:cNvSpPr>
          <p:nvPr>
            <p:ph idx="1"/>
          </p:nvPr>
        </p:nvSpPr>
        <p:spPr>
          <a:xfrm>
            <a:off x="1024128" y="1249251"/>
            <a:ext cx="9720071" cy="5060109"/>
          </a:xfrm>
        </p:spPr>
        <p:txBody>
          <a:bodyPr>
            <a:normAutofit fontScale="92500" lnSpcReduction="10000"/>
          </a:bodyPr>
          <a:lstStyle/>
          <a:p>
            <a:pPr marL="0" indent="0" algn="r">
              <a:buNone/>
            </a:pPr>
            <a:r>
              <a:rPr lang="en-US" sz="2800" b="1" dirty="0" smtClean="0">
                <a:cs typeface="B Kamran" pitchFamily="2" charset="-78"/>
              </a:rPr>
              <a:t>۱ــ </a:t>
            </a:r>
            <a:r>
              <a:rPr lang="en-US" sz="2800" b="1" dirty="0" err="1" smtClean="0">
                <a:cs typeface="B Kamran" pitchFamily="2" charset="-78"/>
              </a:rPr>
              <a:t>مقدمه</a:t>
            </a:r>
            <a:endParaRPr lang="en-US" sz="2800" b="1" dirty="0" smtClean="0">
              <a:cs typeface="B Kamran" pitchFamily="2" charset="-78"/>
            </a:endParaRPr>
          </a:p>
          <a:p>
            <a:pPr marL="0" indent="0" algn="r">
              <a:buNone/>
            </a:pPr>
            <a:r>
              <a:rPr lang="en-US" sz="2800" b="1" dirty="0" smtClean="0">
                <a:cs typeface="B Kamran" pitchFamily="2" charset="-78"/>
              </a:rPr>
              <a:t>۲ـ </a:t>
            </a:r>
            <a:r>
              <a:rPr lang="en-US" sz="2800" b="1" dirty="0" err="1" smtClean="0">
                <a:cs typeface="B Kamran" pitchFamily="2" charset="-78"/>
              </a:rPr>
              <a:t>نقدی</a:t>
            </a:r>
            <a:r>
              <a:rPr lang="en-US" sz="2800" b="1" dirty="0" smtClean="0">
                <a:cs typeface="B Kamran" pitchFamily="2" charset="-78"/>
              </a:rPr>
              <a:t> </a:t>
            </a:r>
            <a:r>
              <a:rPr lang="en-US" sz="2800" b="1" dirty="0" err="1" smtClean="0">
                <a:cs typeface="B Kamran" pitchFamily="2" charset="-78"/>
              </a:rPr>
              <a:t>بررابطه</a:t>
            </a:r>
            <a:r>
              <a:rPr lang="en-US" sz="2800" b="1" dirty="0" smtClean="0">
                <a:cs typeface="B Kamran" pitchFamily="2" charset="-78"/>
              </a:rPr>
              <a:t> ی </a:t>
            </a:r>
            <a:r>
              <a:rPr lang="en-US" sz="2800" b="1" dirty="0" err="1" smtClean="0">
                <a:cs typeface="B Kamran" pitchFamily="2" charset="-78"/>
              </a:rPr>
              <a:t>جهان</a:t>
            </a:r>
            <a:r>
              <a:rPr lang="en-US" sz="2800" b="1" dirty="0" smtClean="0">
                <a:cs typeface="B Kamran" pitchFamily="2" charset="-78"/>
              </a:rPr>
              <a:t> </a:t>
            </a:r>
            <a:r>
              <a:rPr lang="en-US" sz="2800" b="1" dirty="0" err="1" smtClean="0">
                <a:cs typeface="B Kamran" pitchFamily="2" charset="-78"/>
              </a:rPr>
              <a:t>بینی</a:t>
            </a:r>
            <a:r>
              <a:rPr lang="en-US" sz="2800" b="1" dirty="0" smtClean="0">
                <a:cs typeface="B Kamran" pitchFamily="2" charset="-78"/>
              </a:rPr>
              <a:t> </a:t>
            </a:r>
            <a:r>
              <a:rPr lang="en-US" sz="2800" b="1" dirty="0" err="1" smtClean="0">
                <a:cs typeface="B Kamran" pitchFamily="2" charset="-78"/>
              </a:rPr>
              <a:t>وحسابداری</a:t>
            </a:r>
            <a:endParaRPr lang="en-US" sz="2800" b="1" dirty="0" smtClean="0">
              <a:cs typeface="B Kamran" pitchFamily="2" charset="-78"/>
            </a:endParaRPr>
          </a:p>
          <a:p>
            <a:pPr marL="0" indent="0" algn="r">
              <a:buNone/>
            </a:pPr>
            <a:r>
              <a:rPr lang="en-US" sz="2800" b="1" dirty="0" smtClean="0">
                <a:cs typeface="B Kamran" pitchFamily="2" charset="-78"/>
              </a:rPr>
              <a:t>۳ـ </a:t>
            </a:r>
            <a:r>
              <a:rPr lang="en-US" sz="2800" b="1" dirty="0" err="1" smtClean="0">
                <a:cs typeface="B Kamran" pitchFamily="2" charset="-78"/>
              </a:rPr>
              <a:t>عنصرقانونی</a:t>
            </a:r>
            <a:r>
              <a:rPr lang="en-US" sz="2800" b="1" dirty="0" smtClean="0">
                <a:cs typeface="B Kamran" pitchFamily="2" charset="-78"/>
              </a:rPr>
              <a:t> </a:t>
            </a:r>
            <a:r>
              <a:rPr lang="en-US" sz="2800" b="1" dirty="0" err="1" smtClean="0">
                <a:cs typeface="B Kamran" pitchFamily="2" charset="-78"/>
              </a:rPr>
              <a:t>ارتشاء</a:t>
            </a:r>
            <a:endParaRPr lang="en-US" sz="2800" b="1" dirty="0" smtClean="0">
              <a:cs typeface="B Kamran" pitchFamily="2" charset="-78"/>
            </a:endParaRPr>
          </a:p>
          <a:p>
            <a:pPr marL="0" indent="0" algn="r">
              <a:buNone/>
            </a:pPr>
            <a:r>
              <a:rPr lang="en-US" sz="2800" b="1" dirty="0" smtClean="0">
                <a:cs typeface="B Kamran" pitchFamily="2" charset="-78"/>
              </a:rPr>
              <a:t>۴ـ </a:t>
            </a:r>
            <a:r>
              <a:rPr lang="en-US" sz="2800" b="1" dirty="0" err="1" smtClean="0">
                <a:cs typeface="B Kamran" pitchFamily="2" charset="-78"/>
              </a:rPr>
              <a:t>عنصرمعنوی</a:t>
            </a:r>
            <a:r>
              <a:rPr lang="en-US" sz="2800" b="1" dirty="0" smtClean="0">
                <a:cs typeface="B Kamran" pitchFamily="2" charset="-78"/>
              </a:rPr>
              <a:t> </a:t>
            </a:r>
            <a:r>
              <a:rPr lang="en-US" sz="2800" b="1" dirty="0" err="1" smtClean="0">
                <a:cs typeface="B Kamran" pitchFamily="2" charset="-78"/>
              </a:rPr>
              <a:t>جرم</a:t>
            </a:r>
            <a:r>
              <a:rPr lang="en-US" sz="2800" b="1" dirty="0" smtClean="0">
                <a:cs typeface="B Kamran" pitchFamily="2" charset="-78"/>
              </a:rPr>
              <a:t> </a:t>
            </a:r>
            <a:r>
              <a:rPr lang="en-US" sz="2800" b="1" dirty="0" err="1" smtClean="0">
                <a:cs typeface="B Kamran" pitchFamily="2" charset="-78"/>
              </a:rPr>
              <a:t>رشا</a:t>
            </a:r>
            <a:r>
              <a:rPr lang="en-US" sz="2800" b="1" dirty="0" smtClean="0">
                <a:cs typeface="B Kamran" pitchFamily="2" charset="-78"/>
              </a:rPr>
              <a:t> </a:t>
            </a:r>
            <a:r>
              <a:rPr lang="en-US" sz="2800" b="1" dirty="0" err="1" smtClean="0">
                <a:cs typeface="B Kamran" pitchFamily="2" charset="-78"/>
              </a:rPr>
              <a:t>وارتشا</a:t>
            </a:r>
            <a:endParaRPr lang="en-US" sz="2800" b="1" dirty="0" smtClean="0">
              <a:cs typeface="B Kamran" pitchFamily="2" charset="-78"/>
            </a:endParaRPr>
          </a:p>
          <a:p>
            <a:pPr marL="0" indent="0" algn="r">
              <a:buNone/>
            </a:pPr>
            <a:r>
              <a:rPr lang="en-US" sz="2800" b="1" dirty="0" smtClean="0">
                <a:cs typeface="B Kamran" pitchFamily="2" charset="-78"/>
              </a:rPr>
              <a:t>۵ـ </a:t>
            </a:r>
            <a:r>
              <a:rPr lang="en-US" sz="2800" b="1" dirty="0" err="1" smtClean="0">
                <a:cs typeface="B Kamran" pitchFamily="2" charset="-78"/>
              </a:rPr>
              <a:t>مجازات</a:t>
            </a:r>
            <a:r>
              <a:rPr lang="en-US" sz="2800" b="1" dirty="0" smtClean="0">
                <a:cs typeface="B Kamran" pitchFamily="2" charset="-78"/>
              </a:rPr>
              <a:t> </a:t>
            </a:r>
            <a:r>
              <a:rPr lang="en-US" sz="2800" b="1" dirty="0" err="1" smtClean="0">
                <a:cs typeface="B Kamran" pitchFamily="2" charset="-78"/>
              </a:rPr>
              <a:t>واسطه</a:t>
            </a:r>
            <a:r>
              <a:rPr lang="en-US" sz="2800" b="1" dirty="0" smtClean="0">
                <a:cs typeface="B Kamran" pitchFamily="2" charset="-78"/>
              </a:rPr>
              <a:t> </a:t>
            </a:r>
            <a:r>
              <a:rPr lang="en-US" sz="2800" b="1" dirty="0" err="1" smtClean="0">
                <a:cs typeface="B Kamran" pitchFamily="2" charset="-78"/>
              </a:rPr>
              <a:t>رشاوارتشا</a:t>
            </a:r>
            <a:endParaRPr lang="en-US" sz="2800" b="1" dirty="0" smtClean="0">
              <a:cs typeface="B Kamran" pitchFamily="2" charset="-78"/>
            </a:endParaRPr>
          </a:p>
          <a:p>
            <a:pPr marL="0" indent="0" algn="r">
              <a:buNone/>
            </a:pPr>
            <a:r>
              <a:rPr lang="en-US" sz="2800" b="1" dirty="0" smtClean="0">
                <a:cs typeface="B Kamran" pitchFamily="2" charset="-78"/>
              </a:rPr>
              <a:t>۶ـ </a:t>
            </a:r>
            <a:r>
              <a:rPr lang="fa-IR" sz="2800" b="1" dirty="0" smtClean="0">
                <a:cs typeface="B Kamran" pitchFamily="2" charset="-78"/>
              </a:rPr>
              <a:t>هدف </a:t>
            </a:r>
            <a:r>
              <a:rPr lang="en-US" sz="2800" b="1" dirty="0" err="1" smtClean="0">
                <a:cs typeface="B Kamran" pitchFamily="2" charset="-78"/>
              </a:rPr>
              <a:t>ازپرداخت</a:t>
            </a:r>
            <a:r>
              <a:rPr lang="en-US" sz="2800" b="1" dirty="0" smtClean="0">
                <a:cs typeface="B Kamran" pitchFamily="2" charset="-78"/>
              </a:rPr>
              <a:t> </a:t>
            </a:r>
            <a:r>
              <a:rPr lang="en-US" sz="2800" b="1" dirty="0" err="1" smtClean="0">
                <a:cs typeface="B Kamran" pitchFamily="2" charset="-78"/>
              </a:rPr>
              <a:t>رشوه</a:t>
            </a:r>
            <a:endParaRPr lang="en-US" sz="2800" b="1" dirty="0" smtClean="0">
              <a:cs typeface="B Kamran" pitchFamily="2" charset="-78"/>
            </a:endParaRPr>
          </a:p>
          <a:p>
            <a:pPr marL="0" indent="0" algn="r">
              <a:buNone/>
            </a:pPr>
            <a:r>
              <a:rPr lang="en-US" sz="2800" b="1" dirty="0" smtClean="0">
                <a:cs typeface="B Kamran" pitchFamily="2" charset="-78"/>
              </a:rPr>
              <a:t>۷ـ </a:t>
            </a:r>
            <a:r>
              <a:rPr lang="en-US" sz="2800" b="1" dirty="0" err="1" smtClean="0">
                <a:cs typeface="B Kamran" pitchFamily="2" charset="-78"/>
              </a:rPr>
              <a:t>زمینه</a:t>
            </a:r>
            <a:r>
              <a:rPr lang="en-US" sz="2800" b="1" dirty="0" smtClean="0">
                <a:cs typeface="B Kamran" pitchFamily="2" charset="-78"/>
              </a:rPr>
              <a:t> </a:t>
            </a:r>
            <a:r>
              <a:rPr lang="en-US" sz="2800" b="1" dirty="0" err="1" smtClean="0">
                <a:cs typeface="B Kamran" pitchFamily="2" charset="-78"/>
              </a:rPr>
              <a:t>های</a:t>
            </a:r>
            <a:r>
              <a:rPr lang="en-US" sz="2800" b="1" dirty="0" smtClean="0">
                <a:cs typeface="B Kamran" pitchFamily="2" charset="-78"/>
              </a:rPr>
              <a:t> </a:t>
            </a:r>
            <a:r>
              <a:rPr lang="en-US" sz="2800" b="1" dirty="0" err="1" smtClean="0">
                <a:cs typeface="B Kamran" pitchFamily="2" charset="-78"/>
              </a:rPr>
              <a:t>کاربردرشوه</a:t>
            </a:r>
            <a:r>
              <a:rPr lang="en-US" sz="2800" b="1" dirty="0" smtClean="0">
                <a:cs typeface="B Kamran" pitchFamily="2" charset="-78"/>
              </a:rPr>
              <a:t> ‍</a:t>
            </a:r>
          </a:p>
          <a:p>
            <a:pPr marL="0" indent="0" algn="r">
              <a:buNone/>
            </a:pPr>
            <a:r>
              <a:rPr lang="en-US" sz="2800" b="1" dirty="0" smtClean="0">
                <a:cs typeface="B Kamran" pitchFamily="2" charset="-78"/>
              </a:rPr>
              <a:t>۸ـ </a:t>
            </a:r>
            <a:r>
              <a:rPr lang="en-US" sz="2800" b="1" dirty="0" err="1" smtClean="0">
                <a:cs typeface="B Kamran" pitchFamily="2" charset="-78"/>
              </a:rPr>
              <a:t>اختلاس</a:t>
            </a:r>
            <a:endParaRPr lang="en-US" sz="2800" b="1" dirty="0" smtClean="0">
              <a:cs typeface="B Kamran" pitchFamily="2" charset="-78"/>
            </a:endParaRPr>
          </a:p>
          <a:p>
            <a:pPr marL="0" indent="0" algn="r">
              <a:buNone/>
            </a:pPr>
            <a:r>
              <a:rPr lang="en-US" sz="2800" b="1" dirty="0" smtClean="0">
                <a:cs typeface="B Kamran" pitchFamily="2" charset="-78"/>
              </a:rPr>
              <a:t>۹ـ </a:t>
            </a:r>
            <a:r>
              <a:rPr lang="en-US" sz="2800" b="1" dirty="0" err="1" smtClean="0">
                <a:cs typeface="B Kamran" pitchFamily="2" charset="-78"/>
              </a:rPr>
              <a:t>عنصرقانونی</a:t>
            </a:r>
            <a:r>
              <a:rPr lang="en-US" sz="2800" b="1" dirty="0" smtClean="0">
                <a:cs typeface="B Kamran" pitchFamily="2" charset="-78"/>
              </a:rPr>
              <a:t> </a:t>
            </a:r>
            <a:r>
              <a:rPr lang="en-US" sz="2800" b="1" dirty="0" err="1" smtClean="0">
                <a:cs typeface="B Kamran" pitchFamily="2" charset="-78"/>
              </a:rPr>
              <a:t>اختلاس</a:t>
            </a:r>
            <a:endParaRPr lang="en-US" sz="2800" b="1" dirty="0" smtClean="0">
              <a:cs typeface="B Kamran" pitchFamily="2" charset="-78"/>
            </a:endParaRPr>
          </a:p>
          <a:p>
            <a:pPr marL="0" indent="0" algn="r">
              <a:buNone/>
            </a:pPr>
            <a:r>
              <a:rPr lang="en-US" sz="2800" b="1" dirty="0" smtClean="0">
                <a:cs typeface="B Kamran" pitchFamily="2" charset="-78"/>
              </a:rPr>
              <a:t>۱۰ـ </a:t>
            </a:r>
            <a:r>
              <a:rPr lang="en-US" sz="2800" b="1" dirty="0" err="1" smtClean="0">
                <a:cs typeface="B Kamran" pitchFamily="2" charset="-78"/>
              </a:rPr>
              <a:t>عنصرمادی</a:t>
            </a:r>
            <a:r>
              <a:rPr lang="en-US" sz="2800" b="1" dirty="0" smtClean="0">
                <a:cs typeface="B Kamran" pitchFamily="2" charset="-78"/>
              </a:rPr>
              <a:t> </a:t>
            </a:r>
            <a:r>
              <a:rPr lang="en-US" sz="2800" b="1" dirty="0" err="1" smtClean="0">
                <a:cs typeface="B Kamran" pitchFamily="2" charset="-78"/>
              </a:rPr>
              <a:t>اختلاس</a:t>
            </a:r>
            <a:endParaRPr lang="en-US" sz="2800" b="1" dirty="0" smtClean="0">
              <a:cs typeface="B Kamran" pitchFamily="2" charset="-78"/>
            </a:endParaRPr>
          </a:p>
          <a:p>
            <a:pPr marL="0" indent="0" algn="r">
              <a:buNone/>
            </a:pPr>
            <a:endParaRPr lang="en-US" dirty="0">
              <a:cs typeface="B Kamran"/>
            </a:endParaRPr>
          </a:p>
          <a:p>
            <a:pPr marL="0" indent="0" algn="r">
              <a:buNone/>
            </a:pPr>
            <a:endParaRPr lang="en-US" dirty="0" smtClean="0">
              <a:cs typeface="B Kamran"/>
            </a:endParaRPr>
          </a:p>
          <a:p>
            <a:pPr marL="0" indent="0" algn="r">
              <a:buNone/>
            </a:pPr>
            <a:endParaRPr lang="en-US" dirty="0">
              <a:cs typeface="B Kamran"/>
            </a:endParaRPr>
          </a:p>
          <a:p>
            <a:pPr marL="0" indent="0" algn="r">
              <a:buNone/>
            </a:pPr>
            <a:endParaRPr lang="en-US" dirty="0" smtClean="0">
              <a:cs typeface="B Kamran"/>
            </a:endParaRPr>
          </a:p>
          <a:p>
            <a:pPr marL="0" indent="0" algn="r">
              <a:buNone/>
            </a:pPr>
            <a:endParaRPr lang="en-US" dirty="0">
              <a:cs typeface="B Kamran"/>
            </a:endParaRPr>
          </a:p>
          <a:p>
            <a:pPr marL="0" indent="0" algn="r">
              <a:buNone/>
            </a:pPr>
            <a:endParaRPr lang="en-US" dirty="0" smtClean="0">
              <a:cs typeface="B Kamran"/>
            </a:endParaRPr>
          </a:p>
          <a:p>
            <a:pPr marL="0" indent="0" algn="r">
              <a:buNone/>
            </a:pPr>
            <a:endParaRPr lang="en-US" dirty="0">
              <a:cs typeface="B Kamran"/>
            </a:endParaRPr>
          </a:p>
          <a:p>
            <a:pPr marL="0" indent="0" algn="r">
              <a:buNone/>
            </a:pPr>
            <a:endParaRPr lang="en-US" dirty="0" smtClean="0">
              <a:cs typeface="B Kamran"/>
            </a:endParaRPr>
          </a:p>
          <a:p>
            <a:pPr marL="0" indent="0" algn="r">
              <a:buNone/>
            </a:pPr>
            <a:endParaRPr lang="en-US" dirty="0">
              <a:cs typeface="B Kamran"/>
            </a:endParaRPr>
          </a:p>
          <a:p>
            <a:pPr marL="0" indent="0" algn="r">
              <a:buNone/>
            </a:pPr>
            <a:endParaRPr lang="en-US" dirty="0" smtClean="0">
              <a:cs typeface="B Kamran"/>
            </a:endParaRPr>
          </a:p>
          <a:p>
            <a:pPr marL="0" indent="0" algn="r">
              <a:buNone/>
            </a:pPr>
            <a:endParaRPr lang="en-US" dirty="0">
              <a:cs typeface="B Kamran"/>
            </a:endParaRPr>
          </a:p>
          <a:p>
            <a:pPr marL="0" indent="0" algn="r">
              <a:buNone/>
            </a:pPr>
            <a:endParaRPr lang="en-US" dirty="0" smtClean="0">
              <a:cs typeface="B Kamran"/>
            </a:endParaRPr>
          </a:p>
          <a:p>
            <a:pPr marL="0" indent="0" algn="r">
              <a:buNone/>
            </a:pPr>
            <a:endParaRPr lang="en-US" dirty="0">
              <a:cs typeface="B Kamran"/>
            </a:endParaRPr>
          </a:p>
          <a:p>
            <a:pPr marL="0" indent="0" algn="r">
              <a:buNone/>
            </a:pPr>
            <a:endParaRPr lang="en-US" dirty="0" smtClean="0">
              <a:cs typeface="B Kamran"/>
            </a:endParaRPr>
          </a:p>
          <a:p>
            <a:pPr marL="0" indent="0" algn="r">
              <a:buNone/>
            </a:pPr>
            <a:endParaRPr lang="en-US" dirty="0">
              <a:cs typeface="B Kamran"/>
            </a:endParaRPr>
          </a:p>
          <a:p>
            <a:pPr marL="0" indent="0" algn="r">
              <a:buNone/>
            </a:pPr>
            <a:endParaRPr lang="en-US" dirty="0" smtClean="0">
              <a:cs typeface="B Kamran"/>
            </a:endParaRPr>
          </a:p>
          <a:p>
            <a:pPr marL="0" indent="0" algn="r">
              <a:buNone/>
            </a:pPr>
            <a:endParaRPr lang="en-US" dirty="0">
              <a:cs typeface="B Kamran"/>
            </a:endParaRPr>
          </a:p>
          <a:p>
            <a:pPr marL="0" indent="0" algn="r">
              <a:buNone/>
            </a:pPr>
            <a:endParaRPr lang="en-US" dirty="0" smtClean="0">
              <a:cs typeface="B Kamran"/>
            </a:endParaRPr>
          </a:p>
        </p:txBody>
      </p:sp>
    </p:spTree>
    <p:extLst>
      <p:ext uri="{BB962C8B-B14F-4D97-AF65-F5344CB8AC3E}">
        <p14:creationId xmlns:p14="http://schemas.microsoft.com/office/powerpoint/2010/main" xmlns="" val="2849911351"/>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down)">
                                      <p:cBhvr>
                                        <p:cTn id="19" dur="580">
                                          <p:stCondLst>
                                            <p:cond delay="0"/>
                                          </p:stCondLst>
                                        </p:cTn>
                                        <p:tgtEl>
                                          <p:spTgt spid="3">
                                            <p:txEl>
                                              <p:pRg st="0" end="0"/>
                                            </p:txEl>
                                          </p:spTgt>
                                        </p:tgtEl>
                                      </p:cBhvr>
                                    </p:animEffect>
                                    <p:anim calcmode="lin" valueType="num">
                                      <p:cBhvr>
                                        <p:cTn id="20"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xEl>
                                              <p:pRg st="0" end="0"/>
                                            </p:txEl>
                                          </p:spTgt>
                                        </p:tgtEl>
                                      </p:cBhvr>
                                      <p:to x="100000" y="60000"/>
                                    </p:animScale>
                                    <p:animScale>
                                      <p:cBhvr>
                                        <p:cTn id="26" dur="166" decel="50000">
                                          <p:stCondLst>
                                            <p:cond delay="676"/>
                                          </p:stCondLst>
                                        </p:cTn>
                                        <p:tgtEl>
                                          <p:spTgt spid="3">
                                            <p:txEl>
                                              <p:pRg st="0" end="0"/>
                                            </p:txEl>
                                          </p:spTgt>
                                        </p:tgtEl>
                                      </p:cBhvr>
                                      <p:to x="100000" y="100000"/>
                                    </p:animScale>
                                    <p:animScale>
                                      <p:cBhvr>
                                        <p:cTn id="27" dur="26">
                                          <p:stCondLst>
                                            <p:cond delay="1312"/>
                                          </p:stCondLst>
                                        </p:cTn>
                                        <p:tgtEl>
                                          <p:spTgt spid="3">
                                            <p:txEl>
                                              <p:pRg st="0" end="0"/>
                                            </p:txEl>
                                          </p:spTgt>
                                        </p:tgtEl>
                                      </p:cBhvr>
                                      <p:to x="100000" y="80000"/>
                                    </p:animScale>
                                    <p:animScale>
                                      <p:cBhvr>
                                        <p:cTn id="28" dur="166" decel="50000">
                                          <p:stCondLst>
                                            <p:cond delay="1338"/>
                                          </p:stCondLst>
                                        </p:cTn>
                                        <p:tgtEl>
                                          <p:spTgt spid="3">
                                            <p:txEl>
                                              <p:pRg st="0" end="0"/>
                                            </p:txEl>
                                          </p:spTgt>
                                        </p:tgtEl>
                                      </p:cBhvr>
                                      <p:to x="100000" y="100000"/>
                                    </p:animScale>
                                    <p:animScale>
                                      <p:cBhvr>
                                        <p:cTn id="29" dur="26">
                                          <p:stCondLst>
                                            <p:cond delay="1642"/>
                                          </p:stCondLst>
                                        </p:cTn>
                                        <p:tgtEl>
                                          <p:spTgt spid="3">
                                            <p:txEl>
                                              <p:pRg st="0" end="0"/>
                                            </p:txEl>
                                          </p:spTgt>
                                        </p:tgtEl>
                                      </p:cBhvr>
                                      <p:to x="100000" y="90000"/>
                                    </p:animScale>
                                    <p:animScale>
                                      <p:cBhvr>
                                        <p:cTn id="30" dur="166" decel="50000">
                                          <p:stCondLst>
                                            <p:cond delay="1668"/>
                                          </p:stCondLst>
                                        </p:cTn>
                                        <p:tgtEl>
                                          <p:spTgt spid="3">
                                            <p:txEl>
                                              <p:pRg st="0" end="0"/>
                                            </p:txEl>
                                          </p:spTgt>
                                        </p:tgtEl>
                                      </p:cBhvr>
                                      <p:to x="100000" y="100000"/>
                                    </p:animScale>
                                    <p:animScale>
                                      <p:cBhvr>
                                        <p:cTn id="31" dur="26">
                                          <p:stCondLst>
                                            <p:cond delay="1808"/>
                                          </p:stCondLst>
                                        </p:cTn>
                                        <p:tgtEl>
                                          <p:spTgt spid="3">
                                            <p:txEl>
                                              <p:pRg st="0" end="0"/>
                                            </p:txEl>
                                          </p:spTgt>
                                        </p:tgtEl>
                                      </p:cBhvr>
                                      <p:to x="100000" y="95000"/>
                                    </p:animScale>
                                    <p:animScale>
                                      <p:cBhvr>
                                        <p:cTn id="32" dur="166" decel="50000">
                                          <p:stCondLst>
                                            <p:cond delay="1834"/>
                                          </p:stCondLst>
                                        </p:cTn>
                                        <p:tgtEl>
                                          <p:spTgt spid="3">
                                            <p:txEl>
                                              <p:pRg st="0" end="0"/>
                                            </p:txEl>
                                          </p:spTgt>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wipe(down)">
                                      <p:cBhvr>
                                        <p:cTn id="37" dur="580">
                                          <p:stCondLst>
                                            <p:cond delay="0"/>
                                          </p:stCondLst>
                                        </p:cTn>
                                        <p:tgtEl>
                                          <p:spTgt spid="3">
                                            <p:txEl>
                                              <p:pRg st="1" end="1"/>
                                            </p:txEl>
                                          </p:spTgt>
                                        </p:tgtEl>
                                      </p:cBhvr>
                                    </p:animEffect>
                                    <p:anim calcmode="lin" valueType="num">
                                      <p:cBhvr>
                                        <p:cTn id="3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3" dur="26">
                                          <p:stCondLst>
                                            <p:cond delay="650"/>
                                          </p:stCondLst>
                                        </p:cTn>
                                        <p:tgtEl>
                                          <p:spTgt spid="3">
                                            <p:txEl>
                                              <p:pRg st="1" end="1"/>
                                            </p:txEl>
                                          </p:spTgt>
                                        </p:tgtEl>
                                      </p:cBhvr>
                                      <p:to x="100000" y="60000"/>
                                    </p:animScale>
                                    <p:animScale>
                                      <p:cBhvr>
                                        <p:cTn id="44" dur="166" decel="50000">
                                          <p:stCondLst>
                                            <p:cond delay="676"/>
                                          </p:stCondLst>
                                        </p:cTn>
                                        <p:tgtEl>
                                          <p:spTgt spid="3">
                                            <p:txEl>
                                              <p:pRg st="1" end="1"/>
                                            </p:txEl>
                                          </p:spTgt>
                                        </p:tgtEl>
                                      </p:cBhvr>
                                      <p:to x="100000" y="100000"/>
                                    </p:animScale>
                                    <p:animScale>
                                      <p:cBhvr>
                                        <p:cTn id="45" dur="26">
                                          <p:stCondLst>
                                            <p:cond delay="1312"/>
                                          </p:stCondLst>
                                        </p:cTn>
                                        <p:tgtEl>
                                          <p:spTgt spid="3">
                                            <p:txEl>
                                              <p:pRg st="1" end="1"/>
                                            </p:txEl>
                                          </p:spTgt>
                                        </p:tgtEl>
                                      </p:cBhvr>
                                      <p:to x="100000" y="80000"/>
                                    </p:animScale>
                                    <p:animScale>
                                      <p:cBhvr>
                                        <p:cTn id="46" dur="166" decel="50000">
                                          <p:stCondLst>
                                            <p:cond delay="1338"/>
                                          </p:stCondLst>
                                        </p:cTn>
                                        <p:tgtEl>
                                          <p:spTgt spid="3">
                                            <p:txEl>
                                              <p:pRg st="1" end="1"/>
                                            </p:txEl>
                                          </p:spTgt>
                                        </p:tgtEl>
                                      </p:cBhvr>
                                      <p:to x="100000" y="100000"/>
                                    </p:animScale>
                                    <p:animScale>
                                      <p:cBhvr>
                                        <p:cTn id="47" dur="26">
                                          <p:stCondLst>
                                            <p:cond delay="1642"/>
                                          </p:stCondLst>
                                        </p:cTn>
                                        <p:tgtEl>
                                          <p:spTgt spid="3">
                                            <p:txEl>
                                              <p:pRg st="1" end="1"/>
                                            </p:txEl>
                                          </p:spTgt>
                                        </p:tgtEl>
                                      </p:cBhvr>
                                      <p:to x="100000" y="90000"/>
                                    </p:animScale>
                                    <p:animScale>
                                      <p:cBhvr>
                                        <p:cTn id="48" dur="166" decel="50000">
                                          <p:stCondLst>
                                            <p:cond delay="1668"/>
                                          </p:stCondLst>
                                        </p:cTn>
                                        <p:tgtEl>
                                          <p:spTgt spid="3">
                                            <p:txEl>
                                              <p:pRg st="1" end="1"/>
                                            </p:txEl>
                                          </p:spTgt>
                                        </p:tgtEl>
                                      </p:cBhvr>
                                      <p:to x="100000" y="100000"/>
                                    </p:animScale>
                                    <p:animScale>
                                      <p:cBhvr>
                                        <p:cTn id="49" dur="26">
                                          <p:stCondLst>
                                            <p:cond delay="1808"/>
                                          </p:stCondLst>
                                        </p:cTn>
                                        <p:tgtEl>
                                          <p:spTgt spid="3">
                                            <p:txEl>
                                              <p:pRg st="1" end="1"/>
                                            </p:txEl>
                                          </p:spTgt>
                                        </p:tgtEl>
                                      </p:cBhvr>
                                      <p:to x="100000" y="95000"/>
                                    </p:animScale>
                                    <p:animScale>
                                      <p:cBhvr>
                                        <p:cTn id="50" dur="166" decel="50000">
                                          <p:stCondLst>
                                            <p:cond delay="1834"/>
                                          </p:stCondLst>
                                        </p:cTn>
                                        <p:tgtEl>
                                          <p:spTgt spid="3">
                                            <p:txEl>
                                              <p:pRg st="1" end="1"/>
                                            </p:txEl>
                                          </p:spTgt>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3">
                                            <p:txEl>
                                              <p:pRg st="2" end="2"/>
                                            </p:txEl>
                                          </p:spTgt>
                                        </p:tgtEl>
                                        <p:attrNameLst>
                                          <p:attrName>style.visibility</p:attrName>
                                        </p:attrNameLst>
                                      </p:cBhvr>
                                      <p:to>
                                        <p:strVal val="visible"/>
                                      </p:to>
                                    </p:set>
                                    <p:animEffect transition="in" filter="wipe(down)">
                                      <p:cBhvr>
                                        <p:cTn id="55" dur="580">
                                          <p:stCondLst>
                                            <p:cond delay="0"/>
                                          </p:stCondLst>
                                        </p:cTn>
                                        <p:tgtEl>
                                          <p:spTgt spid="3">
                                            <p:txEl>
                                              <p:pRg st="2" end="2"/>
                                            </p:txEl>
                                          </p:spTgt>
                                        </p:tgtEl>
                                      </p:cBhvr>
                                    </p:animEffect>
                                    <p:anim calcmode="lin" valueType="num">
                                      <p:cBhvr>
                                        <p:cTn id="5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2" end="2"/>
                                            </p:txEl>
                                          </p:spTgt>
                                        </p:tgtEl>
                                      </p:cBhvr>
                                      <p:to x="100000" y="60000"/>
                                    </p:animScale>
                                    <p:animScale>
                                      <p:cBhvr>
                                        <p:cTn id="62" dur="166" decel="50000">
                                          <p:stCondLst>
                                            <p:cond delay="676"/>
                                          </p:stCondLst>
                                        </p:cTn>
                                        <p:tgtEl>
                                          <p:spTgt spid="3">
                                            <p:txEl>
                                              <p:pRg st="2" end="2"/>
                                            </p:txEl>
                                          </p:spTgt>
                                        </p:tgtEl>
                                      </p:cBhvr>
                                      <p:to x="100000" y="100000"/>
                                    </p:animScale>
                                    <p:animScale>
                                      <p:cBhvr>
                                        <p:cTn id="63" dur="26">
                                          <p:stCondLst>
                                            <p:cond delay="1312"/>
                                          </p:stCondLst>
                                        </p:cTn>
                                        <p:tgtEl>
                                          <p:spTgt spid="3">
                                            <p:txEl>
                                              <p:pRg st="2" end="2"/>
                                            </p:txEl>
                                          </p:spTgt>
                                        </p:tgtEl>
                                      </p:cBhvr>
                                      <p:to x="100000" y="80000"/>
                                    </p:animScale>
                                    <p:animScale>
                                      <p:cBhvr>
                                        <p:cTn id="64" dur="166" decel="50000">
                                          <p:stCondLst>
                                            <p:cond delay="1338"/>
                                          </p:stCondLst>
                                        </p:cTn>
                                        <p:tgtEl>
                                          <p:spTgt spid="3">
                                            <p:txEl>
                                              <p:pRg st="2" end="2"/>
                                            </p:txEl>
                                          </p:spTgt>
                                        </p:tgtEl>
                                      </p:cBhvr>
                                      <p:to x="100000" y="100000"/>
                                    </p:animScale>
                                    <p:animScale>
                                      <p:cBhvr>
                                        <p:cTn id="65" dur="26">
                                          <p:stCondLst>
                                            <p:cond delay="1642"/>
                                          </p:stCondLst>
                                        </p:cTn>
                                        <p:tgtEl>
                                          <p:spTgt spid="3">
                                            <p:txEl>
                                              <p:pRg st="2" end="2"/>
                                            </p:txEl>
                                          </p:spTgt>
                                        </p:tgtEl>
                                      </p:cBhvr>
                                      <p:to x="100000" y="90000"/>
                                    </p:animScale>
                                    <p:animScale>
                                      <p:cBhvr>
                                        <p:cTn id="66" dur="166" decel="50000">
                                          <p:stCondLst>
                                            <p:cond delay="1668"/>
                                          </p:stCondLst>
                                        </p:cTn>
                                        <p:tgtEl>
                                          <p:spTgt spid="3">
                                            <p:txEl>
                                              <p:pRg st="2" end="2"/>
                                            </p:txEl>
                                          </p:spTgt>
                                        </p:tgtEl>
                                      </p:cBhvr>
                                      <p:to x="100000" y="100000"/>
                                    </p:animScale>
                                    <p:animScale>
                                      <p:cBhvr>
                                        <p:cTn id="67" dur="26">
                                          <p:stCondLst>
                                            <p:cond delay="1808"/>
                                          </p:stCondLst>
                                        </p:cTn>
                                        <p:tgtEl>
                                          <p:spTgt spid="3">
                                            <p:txEl>
                                              <p:pRg st="2" end="2"/>
                                            </p:txEl>
                                          </p:spTgt>
                                        </p:tgtEl>
                                      </p:cBhvr>
                                      <p:to x="100000" y="95000"/>
                                    </p:animScale>
                                    <p:animScale>
                                      <p:cBhvr>
                                        <p:cTn id="68" dur="166" decel="50000">
                                          <p:stCondLst>
                                            <p:cond delay="1834"/>
                                          </p:stCondLst>
                                        </p:cTn>
                                        <p:tgtEl>
                                          <p:spTgt spid="3">
                                            <p:txEl>
                                              <p:pRg st="2" end="2"/>
                                            </p:txEl>
                                          </p:spTgt>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3">
                                            <p:txEl>
                                              <p:pRg st="3" end="3"/>
                                            </p:txEl>
                                          </p:spTgt>
                                        </p:tgtEl>
                                        <p:attrNameLst>
                                          <p:attrName>style.visibility</p:attrName>
                                        </p:attrNameLst>
                                      </p:cBhvr>
                                      <p:to>
                                        <p:strVal val="visible"/>
                                      </p:to>
                                    </p:set>
                                    <p:animEffect transition="in" filter="wipe(down)">
                                      <p:cBhvr>
                                        <p:cTn id="73" dur="580">
                                          <p:stCondLst>
                                            <p:cond delay="0"/>
                                          </p:stCondLst>
                                        </p:cTn>
                                        <p:tgtEl>
                                          <p:spTgt spid="3">
                                            <p:txEl>
                                              <p:pRg st="3" end="3"/>
                                            </p:txEl>
                                          </p:spTgt>
                                        </p:tgtEl>
                                      </p:cBhvr>
                                    </p:animEffect>
                                    <p:anim calcmode="lin" valueType="num">
                                      <p:cBhvr>
                                        <p:cTn id="74"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9" dur="26">
                                          <p:stCondLst>
                                            <p:cond delay="650"/>
                                          </p:stCondLst>
                                        </p:cTn>
                                        <p:tgtEl>
                                          <p:spTgt spid="3">
                                            <p:txEl>
                                              <p:pRg st="3" end="3"/>
                                            </p:txEl>
                                          </p:spTgt>
                                        </p:tgtEl>
                                      </p:cBhvr>
                                      <p:to x="100000" y="60000"/>
                                    </p:animScale>
                                    <p:animScale>
                                      <p:cBhvr>
                                        <p:cTn id="80" dur="166" decel="50000">
                                          <p:stCondLst>
                                            <p:cond delay="676"/>
                                          </p:stCondLst>
                                        </p:cTn>
                                        <p:tgtEl>
                                          <p:spTgt spid="3">
                                            <p:txEl>
                                              <p:pRg st="3" end="3"/>
                                            </p:txEl>
                                          </p:spTgt>
                                        </p:tgtEl>
                                      </p:cBhvr>
                                      <p:to x="100000" y="100000"/>
                                    </p:animScale>
                                    <p:animScale>
                                      <p:cBhvr>
                                        <p:cTn id="81" dur="26">
                                          <p:stCondLst>
                                            <p:cond delay="1312"/>
                                          </p:stCondLst>
                                        </p:cTn>
                                        <p:tgtEl>
                                          <p:spTgt spid="3">
                                            <p:txEl>
                                              <p:pRg st="3" end="3"/>
                                            </p:txEl>
                                          </p:spTgt>
                                        </p:tgtEl>
                                      </p:cBhvr>
                                      <p:to x="100000" y="80000"/>
                                    </p:animScale>
                                    <p:animScale>
                                      <p:cBhvr>
                                        <p:cTn id="82" dur="166" decel="50000">
                                          <p:stCondLst>
                                            <p:cond delay="1338"/>
                                          </p:stCondLst>
                                        </p:cTn>
                                        <p:tgtEl>
                                          <p:spTgt spid="3">
                                            <p:txEl>
                                              <p:pRg st="3" end="3"/>
                                            </p:txEl>
                                          </p:spTgt>
                                        </p:tgtEl>
                                      </p:cBhvr>
                                      <p:to x="100000" y="100000"/>
                                    </p:animScale>
                                    <p:animScale>
                                      <p:cBhvr>
                                        <p:cTn id="83" dur="26">
                                          <p:stCondLst>
                                            <p:cond delay="1642"/>
                                          </p:stCondLst>
                                        </p:cTn>
                                        <p:tgtEl>
                                          <p:spTgt spid="3">
                                            <p:txEl>
                                              <p:pRg st="3" end="3"/>
                                            </p:txEl>
                                          </p:spTgt>
                                        </p:tgtEl>
                                      </p:cBhvr>
                                      <p:to x="100000" y="90000"/>
                                    </p:animScale>
                                    <p:animScale>
                                      <p:cBhvr>
                                        <p:cTn id="84" dur="166" decel="50000">
                                          <p:stCondLst>
                                            <p:cond delay="1668"/>
                                          </p:stCondLst>
                                        </p:cTn>
                                        <p:tgtEl>
                                          <p:spTgt spid="3">
                                            <p:txEl>
                                              <p:pRg st="3" end="3"/>
                                            </p:txEl>
                                          </p:spTgt>
                                        </p:tgtEl>
                                      </p:cBhvr>
                                      <p:to x="100000" y="100000"/>
                                    </p:animScale>
                                    <p:animScale>
                                      <p:cBhvr>
                                        <p:cTn id="85" dur="26">
                                          <p:stCondLst>
                                            <p:cond delay="1808"/>
                                          </p:stCondLst>
                                        </p:cTn>
                                        <p:tgtEl>
                                          <p:spTgt spid="3">
                                            <p:txEl>
                                              <p:pRg st="3" end="3"/>
                                            </p:txEl>
                                          </p:spTgt>
                                        </p:tgtEl>
                                      </p:cBhvr>
                                      <p:to x="100000" y="95000"/>
                                    </p:animScale>
                                    <p:animScale>
                                      <p:cBhvr>
                                        <p:cTn id="86" dur="166" decel="50000">
                                          <p:stCondLst>
                                            <p:cond delay="1834"/>
                                          </p:stCondLst>
                                        </p:cTn>
                                        <p:tgtEl>
                                          <p:spTgt spid="3">
                                            <p:txEl>
                                              <p:pRg st="3" end="3"/>
                                            </p:txEl>
                                          </p:spTgt>
                                        </p:tgtEl>
                                      </p:cBhvr>
                                      <p:to x="100000" y="100000"/>
                                    </p:animScale>
                                  </p:childTnLst>
                                </p:cTn>
                              </p:par>
                            </p:childTnLst>
                          </p:cTn>
                        </p:par>
                      </p:childTnLst>
                    </p:cTn>
                  </p:par>
                  <p:par>
                    <p:cTn id="87" fill="hold">
                      <p:stCondLst>
                        <p:cond delay="indefinite"/>
                      </p:stCondLst>
                      <p:childTnLst>
                        <p:par>
                          <p:cTn id="88" fill="hold">
                            <p:stCondLst>
                              <p:cond delay="0"/>
                            </p:stCondLst>
                            <p:childTnLst>
                              <p:par>
                                <p:cTn id="89" presetID="26" presetClass="entr" presetSubtype="0" fill="hold" grpId="0" nodeType="clickEffect">
                                  <p:stCondLst>
                                    <p:cond delay="0"/>
                                  </p:stCondLst>
                                  <p:childTnLst>
                                    <p:set>
                                      <p:cBhvr>
                                        <p:cTn id="90" dur="1" fill="hold">
                                          <p:stCondLst>
                                            <p:cond delay="0"/>
                                          </p:stCondLst>
                                        </p:cTn>
                                        <p:tgtEl>
                                          <p:spTgt spid="3">
                                            <p:txEl>
                                              <p:pRg st="4" end="4"/>
                                            </p:txEl>
                                          </p:spTgt>
                                        </p:tgtEl>
                                        <p:attrNameLst>
                                          <p:attrName>style.visibility</p:attrName>
                                        </p:attrNameLst>
                                      </p:cBhvr>
                                      <p:to>
                                        <p:strVal val="visible"/>
                                      </p:to>
                                    </p:set>
                                    <p:animEffect transition="in" filter="wipe(down)">
                                      <p:cBhvr>
                                        <p:cTn id="91" dur="580">
                                          <p:stCondLst>
                                            <p:cond delay="0"/>
                                          </p:stCondLst>
                                        </p:cTn>
                                        <p:tgtEl>
                                          <p:spTgt spid="3">
                                            <p:txEl>
                                              <p:pRg st="4" end="4"/>
                                            </p:txEl>
                                          </p:spTgt>
                                        </p:tgtEl>
                                      </p:cBhvr>
                                    </p:animEffect>
                                    <p:anim calcmode="lin" valueType="num">
                                      <p:cBhvr>
                                        <p:cTn id="9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97" dur="26">
                                          <p:stCondLst>
                                            <p:cond delay="650"/>
                                          </p:stCondLst>
                                        </p:cTn>
                                        <p:tgtEl>
                                          <p:spTgt spid="3">
                                            <p:txEl>
                                              <p:pRg st="4" end="4"/>
                                            </p:txEl>
                                          </p:spTgt>
                                        </p:tgtEl>
                                      </p:cBhvr>
                                      <p:to x="100000" y="60000"/>
                                    </p:animScale>
                                    <p:animScale>
                                      <p:cBhvr>
                                        <p:cTn id="98" dur="166" decel="50000">
                                          <p:stCondLst>
                                            <p:cond delay="676"/>
                                          </p:stCondLst>
                                        </p:cTn>
                                        <p:tgtEl>
                                          <p:spTgt spid="3">
                                            <p:txEl>
                                              <p:pRg st="4" end="4"/>
                                            </p:txEl>
                                          </p:spTgt>
                                        </p:tgtEl>
                                      </p:cBhvr>
                                      <p:to x="100000" y="100000"/>
                                    </p:animScale>
                                    <p:animScale>
                                      <p:cBhvr>
                                        <p:cTn id="99" dur="26">
                                          <p:stCondLst>
                                            <p:cond delay="1312"/>
                                          </p:stCondLst>
                                        </p:cTn>
                                        <p:tgtEl>
                                          <p:spTgt spid="3">
                                            <p:txEl>
                                              <p:pRg st="4" end="4"/>
                                            </p:txEl>
                                          </p:spTgt>
                                        </p:tgtEl>
                                      </p:cBhvr>
                                      <p:to x="100000" y="80000"/>
                                    </p:animScale>
                                    <p:animScale>
                                      <p:cBhvr>
                                        <p:cTn id="100" dur="166" decel="50000">
                                          <p:stCondLst>
                                            <p:cond delay="1338"/>
                                          </p:stCondLst>
                                        </p:cTn>
                                        <p:tgtEl>
                                          <p:spTgt spid="3">
                                            <p:txEl>
                                              <p:pRg st="4" end="4"/>
                                            </p:txEl>
                                          </p:spTgt>
                                        </p:tgtEl>
                                      </p:cBhvr>
                                      <p:to x="100000" y="100000"/>
                                    </p:animScale>
                                    <p:animScale>
                                      <p:cBhvr>
                                        <p:cTn id="101" dur="26">
                                          <p:stCondLst>
                                            <p:cond delay="1642"/>
                                          </p:stCondLst>
                                        </p:cTn>
                                        <p:tgtEl>
                                          <p:spTgt spid="3">
                                            <p:txEl>
                                              <p:pRg st="4" end="4"/>
                                            </p:txEl>
                                          </p:spTgt>
                                        </p:tgtEl>
                                      </p:cBhvr>
                                      <p:to x="100000" y="90000"/>
                                    </p:animScale>
                                    <p:animScale>
                                      <p:cBhvr>
                                        <p:cTn id="102" dur="166" decel="50000">
                                          <p:stCondLst>
                                            <p:cond delay="1668"/>
                                          </p:stCondLst>
                                        </p:cTn>
                                        <p:tgtEl>
                                          <p:spTgt spid="3">
                                            <p:txEl>
                                              <p:pRg st="4" end="4"/>
                                            </p:txEl>
                                          </p:spTgt>
                                        </p:tgtEl>
                                      </p:cBhvr>
                                      <p:to x="100000" y="100000"/>
                                    </p:animScale>
                                    <p:animScale>
                                      <p:cBhvr>
                                        <p:cTn id="103" dur="26">
                                          <p:stCondLst>
                                            <p:cond delay="1808"/>
                                          </p:stCondLst>
                                        </p:cTn>
                                        <p:tgtEl>
                                          <p:spTgt spid="3">
                                            <p:txEl>
                                              <p:pRg st="4" end="4"/>
                                            </p:txEl>
                                          </p:spTgt>
                                        </p:tgtEl>
                                      </p:cBhvr>
                                      <p:to x="100000" y="95000"/>
                                    </p:animScale>
                                    <p:animScale>
                                      <p:cBhvr>
                                        <p:cTn id="104" dur="166" decel="50000">
                                          <p:stCondLst>
                                            <p:cond delay="1834"/>
                                          </p:stCondLst>
                                        </p:cTn>
                                        <p:tgtEl>
                                          <p:spTgt spid="3">
                                            <p:txEl>
                                              <p:pRg st="4" end="4"/>
                                            </p:txEl>
                                          </p:spTgt>
                                        </p:tgtEl>
                                      </p:cBhvr>
                                      <p:to x="100000" y="100000"/>
                                    </p:animScale>
                                  </p:childTnLst>
                                </p:cTn>
                              </p:par>
                            </p:childTnLst>
                          </p:cTn>
                        </p:par>
                      </p:childTnLst>
                    </p:cTn>
                  </p:par>
                  <p:par>
                    <p:cTn id="105" fill="hold">
                      <p:stCondLst>
                        <p:cond delay="indefinite"/>
                      </p:stCondLst>
                      <p:childTnLst>
                        <p:par>
                          <p:cTn id="106" fill="hold">
                            <p:stCondLst>
                              <p:cond delay="0"/>
                            </p:stCondLst>
                            <p:childTnLst>
                              <p:par>
                                <p:cTn id="107" presetID="26" presetClass="entr" presetSubtype="0" fill="hold" grpId="0" nodeType="clickEffect">
                                  <p:stCondLst>
                                    <p:cond delay="0"/>
                                  </p:stCondLst>
                                  <p:childTnLst>
                                    <p:set>
                                      <p:cBhvr>
                                        <p:cTn id="108" dur="1" fill="hold">
                                          <p:stCondLst>
                                            <p:cond delay="0"/>
                                          </p:stCondLst>
                                        </p:cTn>
                                        <p:tgtEl>
                                          <p:spTgt spid="3">
                                            <p:txEl>
                                              <p:pRg st="5" end="5"/>
                                            </p:txEl>
                                          </p:spTgt>
                                        </p:tgtEl>
                                        <p:attrNameLst>
                                          <p:attrName>style.visibility</p:attrName>
                                        </p:attrNameLst>
                                      </p:cBhvr>
                                      <p:to>
                                        <p:strVal val="visible"/>
                                      </p:to>
                                    </p:set>
                                    <p:animEffect transition="in" filter="wipe(down)">
                                      <p:cBhvr>
                                        <p:cTn id="109" dur="580">
                                          <p:stCondLst>
                                            <p:cond delay="0"/>
                                          </p:stCondLst>
                                        </p:cTn>
                                        <p:tgtEl>
                                          <p:spTgt spid="3">
                                            <p:txEl>
                                              <p:pRg st="5" end="5"/>
                                            </p:txEl>
                                          </p:spTgt>
                                        </p:tgtEl>
                                      </p:cBhvr>
                                    </p:animEffect>
                                    <p:anim calcmode="lin" valueType="num">
                                      <p:cBhvr>
                                        <p:cTn id="110"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15" dur="26">
                                          <p:stCondLst>
                                            <p:cond delay="650"/>
                                          </p:stCondLst>
                                        </p:cTn>
                                        <p:tgtEl>
                                          <p:spTgt spid="3">
                                            <p:txEl>
                                              <p:pRg st="5" end="5"/>
                                            </p:txEl>
                                          </p:spTgt>
                                        </p:tgtEl>
                                      </p:cBhvr>
                                      <p:to x="100000" y="60000"/>
                                    </p:animScale>
                                    <p:animScale>
                                      <p:cBhvr>
                                        <p:cTn id="116" dur="166" decel="50000">
                                          <p:stCondLst>
                                            <p:cond delay="676"/>
                                          </p:stCondLst>
                                        </p:cTn>
                                        <p:tgtEl>
                                          <p:spTgt spid="3">
                                            <p:txEl>
                                              <p:pRg st="5" end="5"/>
                                            </p:txEl>
                                          </p:spTgt>
                                        </p:tgtEl>
                                      </p:cBhvr>
                                      <p:to x="100000" y="100000"/>
                                    </p:animScale>
                                    <p:animScale>
                                      <p:cBhvr>
                                        <p:cTn id="117" dur="26">
                                          <p:stCondLst>
                                            <p:cond delay="1312"/>
                                          </p:stCondLst>
                                        </p:cTn>
                                        <p:tgtEl>
                                          <p:spTgt spid="3">
                                            <p:txEl>
                                              <p:pRg st="5" end="5"/>
                                            </p:txEl>
                                          </p:spTgt>
                                        </p:tgtEl>
                                      </p:cBhvr>
                                      <p:to x="100000" y="80000"/>
                                    </p:animScale>
                                    <p:animScale>
                                      <p:cBhvr>
                                        <p:cTn id="118" dur="166" decel="50000">
                                          <p:stCondLst>
                                            <p:cond delay="1338"/>
                                          </p:stCondLst>
                                        </p:cTn>
                                        <p:tgtEl>
                                          <p:spTgt spid="3">
                                            <p:txEl>
                                              <p:pRg st="5" end="5"/>
                                            </p:txEl>
                                          </p:spTgt>
                                        </p:tgtEl>
                                      </p:cBhvr>
                                      <p:to x="100000" y="100000"/>
                                    </p:animScale>
                                    <p:animScale>
                                      <p:cBhvr>
                                        <p:cTn id="119" dur="26">
                                          <p:stCondLst>
                                            <p:cond delay="1642"/>
                                          </p:stCondLst>
                                        </p:cTn>
                                        <p:tgtEl>
                                          <p:spTgt spid="3">
                                            <p:txEl>
                                              <p:pRg st="5" end="5"/>
                                            </p:txEl>
                                          </p:spTgt>
                                        </p:tgtEl>
                                      </p:cBhvr>
                                      <p:to x="100000" y="90000"/>
                                    </p:animScale>
                                    <p:animScale>
                                      <p:cBhvr>
                                        <p:cTn id="120" dur="166" decel="50000">
                                          <p:stCondLst>
                                            <p:cond delay="1668"/>
                                          </p:stCondLst>
                                        </p:cTn>
                                        <p:tgtEl>
                                          <p:spTgt spid="3">
                                            <p:txEl>
                                              <p:pRg st="5" end="5"/>
                                            </p:txEl>
                                          </p:spTgt>
                                        </p:tgtEl>
                                      </p:cBhvr>
                                      <p:to x="100000" y="100000"/>
                                    </p:animScale>
                                    <p:animScale>
                                      <p:cBhvr>
                                        <p:cTn id="121" dur="26">
                                          <p:stCondLst>
                                            <p:cond delay="1808"/>
                                          </p:stCondLst>
                                        </p:cTn>
                                        <p:tgtEl>
                                          <p:spTgt spid="3">
                                            <p:txEl>
                                              <p:pRg st="5" end="5"/>
                                            </p:txEl>
                                          </p:spTgt>
                                        </p:tgtEl>
                                      </p:cBhvr>
                                      <p:to x="100000" y="95000"/>
                                    </p:animScale>
                                    <p:animScale>
                                      <p:cBhvr>
                                        <p:cTn id="122" dur="166" decel="50000">
                                          <p:stCondLst>
                                            <p:cond delay="1834"/>
                                          </p:stCondLst>
                                        </p:cTn>
                                        <p:tgtEl>
                                          <p:spTgt spid="3">
                                            <p:txEl>
                                              <p:pRg st="5" end="5"/>
                                            </p:txEl>
                                          </p:spTgt>
                                        </p:tgtEl>
                                      </p:cBhvr>
                                      <p:to x="100000" y="100000"/>
                                    </p:animScale>
                                  </p:childTnLst>
                                </p:cTn>
                              </p:par>
                            </p:childTnLst>
                          </p:cTn>
                        </p:par>
                      </p:childTnLst>
                    </p:cTn>
                  </p:par>
                  <p:par>
                    <p:cTn id="123" fill="hold">
                      <p:stCondLst>
                        <p:cond delay="indefinite"/>
                      </p:stCondLst>
                      <p:childTnLst>
                        <p:par>
                          <p:cTn id="124" fill="hold">
                            <p:stCondLst>
                              <p:cond delay="0"/>
                            </p:stCondLst>
                            <p:childTnLst>
                              <p:par>
                                <p:cTn id="125" presetID="26" presetClass="entr" presetSubtype="0" fill="hold" grpId="0" nodeType="clickEffect">
                                  <p:stCondLst>
                                    <p:cond delay="0"/>
                                  </p:stCondLst>
                                  <p:childTnLst>
                                    <p:set>
                                      <p:cBhvr>
                                        <p:cTn id="126" dur="1" fill="hold">
                                          <p:stCondLst>
                                            <p:cond delay="0"/>
                                          </p:stCondLst>
                                        </p:cTn>
                                        <p:tgtEl>
                                          <p:spTgt spid="3">
                                            <p:txEl>
                                              <p:pRg st="6" end="6"/>
                                            </p:txEl>
                                          </p:spTgt>
                                        </p:tgtEl>
                                        <p:attrNameLst>
                                          <p:attrName>style.visibility</p:attrName>
                                        </p:attrNameLst>
                                      </p:cBhvr>
                                      <p:to>
                                        <p:strVal val="visible"/>
                                      </p:to>
                                    </p:set>
                                    <p:animEffect transition="in" filter="wipe(down)">
                                      <p:cBhvr>
                                        <p:cTn id="127" dur="580">
                                          <p:stCondLst>
                                            <p:cond delay="0"/>
                                          </p:stCondLst>
                                        </p:cTn>
                                        <p:tgtEl>
                                          <p:spTgt spid="3">
                                            <p:txEl>
                                              <p:pRg st="6" end="6"/>
                                            </p:txEl>
                                          </p:spTgt>
                                        </p:tgtEl>
                                      </p:cBhvr>
                                    </p:animEffect>
                                    <p:anim calcmode="lin" valueType="num">
                                      <p:cBhvr>
                                        <p:cTn id="128"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29"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30"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31"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32"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33" dur="26">
                                          <p:stCondLst>
                                            <p:cond delay="650"/>
                                          </p:stCondLst>
                                        </p:cTn>
                                        <p:tgtEl>
                                          <p:spTgt spid="3">
                                            <p:txEl>
                                              <p:pRg st="6" end="6"/>
                                            </p:txEl>
                                          </p:spTgt>
                                        </p:tgtEl>
                                      </p:cBhvr>
                                      <p:to x="100000" y="60000"/>
                                    </p:animScale>
                                    <p:animScale>
                                      <p:cBhvr>
                                        <p:cTn id="134" dur="166" decel="50000">
                                          <p:stCondLst>
                                            <p:cond delay="676"/>
                                          </p:stCondLst>
                                        </p:cTn>
                                        <p:tgtEl>
                                          <p:spTgt spid="3">
                                            <p:txEl>
                                              <p:pRg st="6" end="6"/>
                                            </p:txEl>
                                          </p:spTgt>
                                        </p:tgtEl>
                                      </p:cBhvr>
                                      <p:to x="100000" y="100000"/>
                                    </p:animScale>
                                    <p:animScale>
                                      <p:cBhvr>
                                        <p:cTn id="135" dur="26">
                                          <p:stCondLst>
                                            <p:cond delay="1312"/>
                                          </p:stCondLst>
                                        </p:cTn>
                                        <p:tgtEl>
                                          <p:spTgt spid="3">
                                            <p:txEl>
                                              <p:pRg st="6" end="6"/>
                                            </p:txEl>
                                          </p:spTgt>
                                        </p:tgtEl>
                                      </p:cBhvr>
                                      <p:to x="100000" y="80000"/>
                                    </p:animScale>
                                    <p:animScale>
                                      <p:cBhvr>
                                        <p:cTn id="136" dur="166" decel="50000">
                                          <p:stCondLst>
                                            <p:cond delay="1338"/>
                                          </p:stCondLst>
                                        </p:cTn>
                                        <p:tgtEl>
                                          <p:spTgt spid="3">
                                            <p:txEl>
                                              <p:pRg st="6" end="6"/>
                                            </p:txEl>
                                          </p:spTgt>
                                        </p:tgtEl>
                                      </p:cBhvr>
                                      <p:to x="100000" y="100000"/>
                                    </p:animScale>
                                    <p:animScale>
                                      <p:cBhvr>
                                        <p:cTn id="137" dur="26">
                                          <p:stCondLst>
                                            <p:cond delay="1642"/>
                                          </p:stCondLst>
                                        </p:cTn>
                                        <p:tgtEl>
                                          <p:spTgt spid="3">
                                            <p:txEl>
                                              <p:pRg st="6" end="6"/>
                                            </p:txEl>
                                          </p:spTgt>
                                        </p:tgtEl>
                                      </p:cBhvr>
                                      <p:to x="100000" y="90000"/>
                                    </p:animScale>
                                    <p:animScale>
                                      <p:cBhvr>
                                        <p:cTn id="138" dur="166" decel="50000">
                                          <p:stCondLst>
                                            <p:cond delay="1668"/>
                                          </p:stCondLst>
                                        </p:cTn>
                                        <p:tgtEl>
                                          <p:spTgt spid="3">
                                            <p:txEl>
                                              <p:pRg st="6" end="6"/>
                                            </p:txEl>
                                          </p:spTgt>
                                        </p:tgtEl>
                                      </p:cBhvr>
                                      <p:to x="100000" y="100000"/>
                                    </p:animScale>
                                    <p:animScale>
                                      <p:cBhvr>
                                        <p:cTn id="139" dur="26">
                                          <p:stCondLst>
                                            <p:cond delay="1808"/>
                                          </p:stCondLst>
                                        </p:cTn>
                                        <p:tgtEl>
                                          <p:spTgt spid="3">
                                            <p:txEl>
                                              <p:pRg st="6" end="6"/>
                                            </p:txEl>
                                          </p:spTgt>
                                        </p:tgtEl>
                                      </p:cBhvr>
                                      <p:to x="100000" y="95000"/>
                                    </p:animScale>
                                    <p:animScale>
                                      <p:cBhvr>
                                        <p:cTn id="140" dur="166" decel="50000">
                                          <p:stCondLst>
                                            <p:cond delay="1834"/>
                                          </p:stCondLst>
                                        </p:cTn>
                                        <p:tgtEl>
                                          <p:spTgt spid="3">
                                            <p:txEl>
                                              <p:pRg st="6" end="6"/>
                                            </p:txEl>
                                          </p:spTgt>
                                        </p:tgtEl>
                                      </p:cBhvr>
                                      <p:to x="100000" y="100000"/>
                                    </p:animScale>
                                  </p:childTnLst>
                                </p:cTn>
                              </p:par>
                            </p:childTnLst>
                          </p:cTn>
                        </p:par>
                      </p:childTnLst>
                    </p:cTn>
                  </p:par>
                  <p:par>
                    <p:cTn id="141" fill="hold">
                      <p:stCondLst>
                        <p:cond delay="indefinite"/>
                      </p:stCondLst>
                      <p:childTnLst>
                        <p:par>
                          <p:cTn id="142" fill="hold">
                            <p:stCondLst>
                              <p:cond delay="0"/>
                            </p:stCondLst>
                            <p:childTnLst>
                              <p:par>
                                <p:cTn id="143" presetID="26" presetClass="entr" presetSubtype="0" fill="hold" grpId="0" nodeType="clickEffect">
                                  <p:stCondLst>
                                    <p:cond delay="0"/>
                                  </p:stCondLst>
                                  <p:childTnLst>
                                    <p:set>
                                      <p:cBhvr>
                                        <p:cTn id="144" dur="1" fill="hold">
                                          <p:stCondLst>
                                            <p:cond delay="0"/>
                                          </p:stCondLst>
                                        </p:cTn>
                                        <p:tgtEl>
                                          <p:spTgt spid="3">
                                            <p:txEl>
                                              <p:pRg st="7" end="7"/>
                                            </p:txEl>
                                          </p:spTgt>
                                        </p:tgtEl>
                                        <p:attrNameLst>
                                          <p:attrName>style.visibility</p:attrName>
                                        </p:attrNameLst>
                                      </p:cBhvr>
                                      <p:to>
                                        <p:strVal val="visible"/>
                                      </p:to>
                                    </p:set>
                                    <p:animEffect transition="in" filter="wipe(down)">
                                      <p:cBhvr>
                                        <p:cTn id="145" dur="580">
                                          <p:stCondLst>
                                            <p:cond delay="0"/>
                                          </p:stCondLst>
                                        </p:cTn>
                                        <p:tgtEl>
                                          <p:spTgt spid="3">
                                            <p:txEl>
                                              <p:pRg st="7" end="7"/>
                                            </p:txEl>
                                          </p:spTgt>
                                        </p:tgtEl>
                                      </p:cBhvr>
                                    </p:animEffect>
                                    <p:anim calcmode="lin" valueType="num">
                                      <p:cBhvr>
                                        <p:cTn id="146"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47"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48"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49"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50"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51" dur="26">
                                          <p:stCondLst>
                                            <p:cond delay="650"/>
                                          </p:stCondLst>
                                        </p:cTn>
                                        <p:tgtEl>
                                          <p:spTgt spid="3">
                                            <p:txEl>
                                              <p:pRg st="7" end="7"/>
                                            </p:txEl>
                                          </p:spTgt>
                                        </p:tgtEl>
                                      </p:cBhvr>
                                      <p:to x="100000" y="60000"/>
                                    </p:animScale>
                                    <p:animScale>
                                      <p:cBhvr>
                                        <p:cTn id="152" dur="166" decel="50000">
                                          <p:stCondLst>
                                            <p:cond delay="676"/>
                                          </p:stCondLst>
                                        </p:cTn>
                                        <p:tgtEl>
                                          <p:spTgt spid="3">
                                            <p:txEl>
                                              <p:pRg st="7" end="7"/>
                                            </p:txEl>
                                          </p:spTgt>
                                        </p:tgtEl>
                                      </p:cBhvr>
                                      <p:to x="100000" y="100000"/>
                                    </p:animScale>
                                    <p:animScale>
                                      <p:cBhvr>
                                        <p:cTn id="153" dur="26">
                                          <p:stCondLst>
                                            <p:cond delay="1312"/>
                                          </p:stCondLst>
                                        </p:cTn>
                                        <p:tgtEl>
                                          <p:spTgt spid="3">
                                            <p:txEl>
                                              <p:pRg st="7" end="7"/>
                                            </p:txEl>
                                          </p:spTgt>
                                        </p:tgtEl>
                                      </p:cBhvr>
                                      <p:to x="100000" y="80000"/>
                                    </p:animScale>
                                    <p:animScale>
                                      <p:cBhvr>
                                        <p:cTn id="154" dur="166" decel="50000">
                                          <p:stCondLst>
                                            <p:cond delay="1338"/>
                                          </p:stCondLst>
                                        </p:cTn>
                                        <p:tgtEl>
                                          <p:spTgt spid="3">
                                            <p:txEl>
                                              <p:pRg st="7" end="7"/>
                                            </p:txEl>
                                          </p:spTgt>
                                        </p:tgtEl>
                                      </p:cBhvr>
                                      <p:to x="100000" y="100000"/>
                                    </p:animScale>
                                    <p:animScale>
                                      <p:cBhvr>
                                        <p:cTn id="155" dur="26">
                                          <p:stCondLst>
                                            <p:cond delay="1642"/>
                                          </p:stCondLst>
                                        </p:cTn>
                                        <p:tgtEl>
                                          <p:spTgt spid="3">
                                            <p:txEl>
                                              <p:pRg st="7" end="7"/>
                                            </p:txEl>
                                          </p:spTgt>
                                        </p:tgtEl>
                                      </p:cBhvr>
                                      <p:to x="100000" y="90000"/>
                                    </p:animScale>
                                    <p:animScale>
                                      <p:cBhvr>
                                        <p:cTn id="156" dur="166" decel="50000">
                                          <p:stCondLst>
                                            <p:cond delay="1668"/>
                                          </p:stCondLst>
                                        </p:cTn>
                                        <p:tgtEl>
                                          <p:spTgt spid="3">
                                            <p:txEl>
                                              <p:pRg st="7" end="7"/>
                                            </p:txEl>
                                          </p:spTgt>
                                        </p:tgtEl>
                                      </p:cBhvr>
                                      <p:to x="100000" y="100000"/>
                                    </p:animScale>
                                    <p:animScale>
                                      <p:cBhvr>
                                        <p:cTn id="157" dur="26">
                                          <p:stCondLst>
                                            <p:cond delay="1808"/>
                                          </p:stCondLst>
                                        </p:cTn>
                                        <p:tgtEl>
                                          <p:spTgt spid="3">
                                            <p:txEl>
                                              <p:pRg st="7" end="7"/>
                                            </p:txEl>
                                          </p:spTgt>
                                        </p:tgtEl>
                                      </p:cBhvr>
                                      <p:to x="100000" y="95000"/>
                                    </p:animScale>
                                    <p:animScale>
                                      <p:cBhvr>
                                        <p:cTn id="158" dur="166" decel="50000">
                                          <p:stCondLst>
                                            <p:cond delay="1834"/>
                                          </p:stCondLst>
                                        </p:cTn>
                                        <p:tgtEl>
                                          <p:spTgt spid="3">
                                            <p:txEl>
                                              <p:pRg st="7" end="7"/>
                                            </p:txEl>
                                          </p:spTgt>
                                        </p:tgtEl>
                                      </p:cBhvr>
                                      <p:to x="100000" y="100000"/>
                                    </p:animScale>
                                  </p:childTnLst>
                                </p:cTn>
                              </p:par>
                            </p:childTnLst>
                          </p:cTn>
                        </p:par>
                      </p:childTnLst>
                    </p:cTn>
                  </p:par>
                  <p:par>
                    <p:cTn id="159" fill="hold">
                      <p:stCondLst>
                        <p:cond delay="indefinite"/>
                      </p:stCondLst>
                      <p:childTnLst>
                        <p:par>
                          <p:cTn id="160" fill="hold">
                            <p:stCondLst>
                              <p:cond delay="0"/>
                            </p:stCondLst>
                            <p:childTnLst>
                              <p:par>
                                <p:cTn id="161" presetID="26" presetClass="entr" presetSubtype="0" fill="hold" grpId="0" nodeType="clickEffect">
                                  <p:stCondLst>
                                    <p:cond delay="0"/>
                                  </p:stCondLst>
                                  <p:childTnLst>
                                    <p:set>
                                      <p:cBhvr>
                                        <p:cTn id="162" dur="1" fill="hold">
                                          <p:stCondLst>
                                            <p:cond delay="0"/>
                                          </p:stCondLst>
                                        </p:cTn>
                                        <p:tgtEl>
                                          <p:spTgt spid="3">
                                            <p:txEl>
                                              <p:pRg st="8" end="8"/>
                                            </p:txEl>
                                          </p:spTgt>
                                        </p:tgtEl>
                                        <p:attrNameLst>
                                          <p:attrName>style.visibility</p:attrName>
                                        </p:attrNameLst>
                                      </p:cBhvr>
                                      <p:to>
                                        <p:strVal val="visible"/>
                                      </p:to>
                                    </p:set>
                                    <p:animEffect transition="in" filter="wipe(down)">
                                      <p:cBhvr>
                                        <p:cTn id="163" dur="580">
                                          <p:stCondLst>
                                            <p:cond delay="0"/>
                                          </p:stCondLst>
                                        </p:cTn>
                                        <p:tgtEl>
                                          <p:spTgt spid="3">
                                            <p:txEl>
                                              <p:pRg st="8" end="8"/>
                                            </p:txEl>
                                          </p:spTgt>
                                        </p:tgtEl>
                                      </p:cBhvr>
                                    </p:animEffect>
                                    <p:anim calcmode="lin" valueType="num">
                                      <p:cBhvr>
                                        <p:cTn id="164"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65"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66"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67"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68"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69" dur="26">
                                          <p:stCondLst>
                                            <p:cond delay="650"/>
                                          </p:stCondLst>
                                        </p:cTn>
                                        <p:tgtEl>
                                          <p:spTgt spid="3">
                                            <p:txEl>
                                              <p:pRg st="8" end="8"/>
                                            </p:txEl>
                                          </p:spTgt>
                                        </p:tgtEl>
                                      </p:cBhvr>
                                      <p:to x="100000" y="60000"/>
                                    </p:animScale>
                                    <p:animScale>
                                      <p:cBhvr>
                                        <p:cTn id="170" dur="166" decel="50000">
                                          <p:stCondLst>
                                            <p:cond delay="676"/>
                                          </p:stCondLst>
                                        </p:cTn>
                                        <p:tgtEl>
                                          <p:spTgt spid="3">
                                            <p:txEl>
                                              <p:pRg st="8" end="8"/>
                                            </p:txEl>
                                          </p:spTgt>
                                        </p:tgtEl>
                                      </p:cBhvr>
                                      <p:to x="100000" y="100000"/>
                                    </p:animScale>
                                    <p:animScale>
                                      <p:cBhvr>
                                        <p:cTn id="171" dur="26">
                                          <p:stCondLst>
                                            <p:cond delay="1312"/>
                                          </p:stCondLst>
                                        </p:cTn>
                                        <p:tgtEl>
                                          <p:spTgt spid="3">
                                            <p:txEl>
                                              <p:pRg st="8" end="8"/>
                                            </p:txEl>
                                          </p:spTgt>
                                        </p:tgtEl>
                                      </p:cBhvr>
                                      <p:to x="100000" y="80000"/>
                                    </p:animScale>
                                    <p:animScale>
                                      <p:cBhvr>
                                        <p:cTn id="172" dur="166" decel="50000">
                                          <p:stCondLst>
                                            <p:cond delay="1338"/>
                                          </p:stCondLst>
                                        </p:cTn>
                                        <p:tgtEl>
                                          <p:spTgt spid="3">
                                            <p:txEl>
                                              <p:pRg st="8" end="8"/>
                                            </p:txEl>
                                          </p:spTgt>
                                        </p:tgtEl>
                                      </p:cBhvr>
                                      <p:to x="100000" y="100000"/>
                                    </p:animScale>
                                    <p:animScale>
                                      <p:cBhvr>
                                        <p:cTn id="173" dur="26">
                                          <p:stCondLst>
                                            <p:cond delay="1642"/>
                                          </p:stCondLst>
                                        </p:cTn>
                                        <p:tgtEl>
                                          <p:spTgt spid="3">
                                            <p:txEl>
                                              <p:pRg st="8" end="8"/>
                                            </p:txEl>
                                          </p:spTgt>
                                        </p:tgtEl>
                                      </p:cBhvr>
                                      <p:to x="100000" y="90000"/>
                                    </p:animScale>
                                    <p:animScale>
                                      <p:cBhvr>
                                        <p:cTn id="174" dur="166" decel="50000">
                                          <p:stCondLst>
                                            <p:cond delay="1668"/>
                                          </p:stCondLst>
                                        </p:cTn>
                                        <p:tgtEl>
                                          <p:spTgt spid="3">
                                            <p:txEl>
                                              <p:pRg st="8" end="8"/>
                                            </p:txEl>
                                          </p:spTgt>
                                        </p:tgtEl>
                                      </p:cBhvr>
                                      <p:to x="100000" y="100000"/>
                                    </p:animScale>
                                    <p:animScale>
                                      <p:cBhvr>
                                        <p:cTn id="175" dur="26">
                                          <p:stCondLst>
                                            <p:cond delay="1808"/>
                                          </p:stCondLst>
                                        </p:cTn>
                                        <p:tgtEl>
                                          <p:spTgt spid="3">
                                            <p:txEl>
                                              <p:pRg st="8" end="8"/>
                                            </p:txEl>
                                          </p:spTgt>
                                        </p:tgtEl>
                                      </p:cBhvr>
                                      <p:to x="100000" y="95000"/>
                                    </p:animScale>
                                    <p:animScale>
                                      <p:cBhvr>
                                        <p:cTn id="176" dur="166" decel="50000">
                                          <p:stCondLst>
                                            <p:cond delay="1834"/>
                                          </p:stCondLst>
                                        </p:cTn>
                                        <p:tgtEl>
                                          <p:spTgt spid="3">
                                            <p:txEl>
                                              <p:pRg st="8" end="8"/>
                                            </p:txEl>
                                          </p:spTgt>
                                        </p:tgtEl>
                                      </p:cBhvr>
                                      <p:to x="100000" y="100000"/>
                                    </p:animScale>
                                  </p:childTnLst>
                                </p:cTn>
                              </p:par>
                            </p:childTnLst>
                          </p:cTn>
                        </p:par>
                      </p:childTnLst>
                    </p:cTn>
                  </p:par>
                  <p:par>
                    <p:cTn id="177" fill="hold">
                      <p:stCondLst>
                        <p:cond delay="indefinite"/>
                      </p:stCondLst>
                      <p:childTnLst>
                        <p:par>
                          <p:cTn id="178" fill="hold">
                            <p:stCondLst>
                              <p:cond delay="0"/>
                            </p:stCondLst>
                            <p:childTnLst>
                              <p:par>
                                <p:cTn id="179" presetID="26" presetClass="entr" presetSubtype="0" fill="hold" grpId="0" nodeType="clickEffect">
                                  <p:stCondLst>
                                    <p:cond delay="0"/>
                                  </p:stCondLst>
                                  <p:childTnLst>
                                    <p:set>
                                      <p:cBhvr>
                                        <p:cTn id="180" dur="1" fill="hold">
                                          <p:stCondLst>
                                            <p:cond delay="0"/>
                                          </p:stCondLst>
                                        </p:cTn>
                                        <p:tgtEl>
                                          <p:spTgt spid="3">
                                            <p:txEl>
                                              <p:pRg st="9" end="9"/>
                                            </p:txEl>
                                          </p:spTgt>
                                        </p:tgtEl>
                                        <p:attrNameLst>
                                          <p:attrName>style.visibility</p:attrName>
                                        </p:attrNameLst>
                                      </p:cBhvr>
                                      <p:to>
                                        <p:strVal val="visible"/>
                                      </p:to>
                                    </p:set>
                                    <p:animEffect transition="in" filter="wipe(down)">
                                      <p:cBhvr>
                                        <p:cTn id="181" dur="580">
                                          <p:stCondLst>
                                            <p:cond delay="0"/>
                                          </p:stCondLst>
                                        </p:cTn>
                                        <p:tgtEl>
                                          <p:spTgt spid="3">
                                            <p:txEl>
                                              <p:pRg st="9" end="9"/>
                                            </p:txEl>
                                          </p:spTgt>
                                        </p:tgtEl>
                                      </p:cBhvr>
                                    </p:animEffect>
                                    <p:anim calcmode="lin" valueType="num">
                                      <p:cBhvr>
                                        <p:cTn id="182"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83"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84"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85"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86"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187" dur="26">
                                          <p:stCondLst>
                                            <p:cond delay="650"/>
                                          </p:stCondLst>
                                        </p:cTn>
                                        <p:tgtEl>
                                          <p:spTgt spid="3">
                                            <p:txEl>
                                              <p:pRg st="9" end="9"/>
                                            </p:txEl>
                                          </p:spTgt>
                                        </p:tgtEl>
                                      </p:cBhvr>
                                      <p:to x="100000" y="60000"/>
                                    </p:animScale>
                                    <p:animScale>
                                      <p:cBhvr>
                                        <p:cTn id="188" dur="166" decel="50000">
                                          <p:stCondLst>
                                            <p:cond delay="676"/>
                                          </p:stCondLst>
                                        </p:cTn>
                                        <p:tgtEl>
                                          <p:spTgt spid="3">
                                            <p:txEl>
                                              <p:pRg st="9" end="9"/>
                                            </p:txEl>
                                          </p:spTgt>
                                        </p:tgtEl>
                                      </p:cBhvr>
                                      <p:to x="100000" y="100000"/>
                                    </p:animScale>
                                    <p:animScale>
                                      <p:cBhvr>
                                        <p:cTn id="189" dur="26">
                                          <p:stCondLst>
                                            <p:cond delay="1312"/>
                                          </p:stCondLst>
                                        </p:cTn>
                                        <p:tgtEl>
                                          <p:spTgt spid="3">
                                            <p:txEl>
                                              <p:pRg st="9" end="9"/>
                                            </p:txEl>
                                          </p:spTgt>
                                        </p:tgtEl>
                                      </p:cBhvr>
                                      <p:to x="100000" y="80000"/>
                                    </p:animScale>
                                    <p:animScale>
                                      <p:cBhvr>
                                        <p:cTn id="190" dur="166" decel="50000">
                                          <p:stCondLst>
                                            <p:cond delay="1338"/>
                                          </p:stCondLst>
                                        </p:cTn>
                                        <p:tgtEl>
                                          <p:spTgt spid="3">
                                            <p:txEl>
                                              <p:pRg st="9" end="9"/>
                                            </p:txEl>
                                          </p:spTgt>
                                        </p:tgtEl>
                                      </p:cBhvr>
                                      <p:to x="100000" y="100000"/>
                                    </p:animScale>
                                    <p:animScale>
                                      <p:cBhvr>
                                        <p:cTn id="191" dur="26">
                                          <p:stCondLst>
                                            <p:cond delay="1642"/>
                                          </p:stCondLst>
                                        </p:cTn>
                                        <p:tgtEl>
                                          <p:spTgt spid="3">
                                            <p:txEl>
                                              <p:pRg st="9" end="9"/>
                                            </p:txEl>
                                          </p:spTgt>
                                        </p:tgtEl>
                                      </p:cBhvr>
                                      <p:to x="100000" y="90000"/>
                                    </p:animScale>
                                    <p:animScale>
                                      <p:cBhvr>
                                        <p:cTn id="192" dur="166" decel="50000">
                                          <p:stCondLst>
                                            <p:cond delay="1668"/>
                                          </p:stCondLst>
                                        </p:cTn>
                                        <p:tgtEl>
                                          <p:spTgt spid="3">
                                            <p:txEl>
                                              <p:pRg st="9" end="9"/>
                                            </p:txEl>
                                          </p:spTgt>
                                        </p:tgtEl>
                                      </p:cBhvr>
                                      <p:to x="100000" y="100000"/>
                                    </p:animScale>
                                    <p:animScale>
                                      <p:cBhvr>
                                        <p:cTn id="193" dur="26">
                                          <p:stCondLst>
                                            <p:cond delay="1808"/>
                                          </p:stCondLst>
                                        </p:cTn>
                                        <p:tgtEl>
                                          <p:spTgt spid="3">
                                            <p:txEl>
                                              <p:pRg st="9" end="9"/>
                                            </p:txEl>
                                          </p:spTgt>
                                        </p:tgtEl>
                                      </p:cBhvr>
                                      <p:to x="100000" y="95000"/>
                                    </p:animScale>
                                    <p:animScale>
                                      <p:cBhvr>
                                        <p:cTn id="194" dur="166" decel="50000">
                                          <p:stCondLst>
                                            <p:cond delay="1834"/>
                                          </p:stCondLst>
                                        </p:cTn>
                                        <p:tgtEl>
                                          <p:spTgt spid="3">
                                            <p:txEl>
                                              <p:pRg st="9" end="9"/>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024128" y="244699"/>
            <a:ext cx="9720071" cy="6064661"/>
          </a:xfrm>
        </p:spPr>
        <p:txBody>
          <a:bodyPr>
            <a:normAutofit/>
          </a:bodyPr>
          <a:lstStyle/>
          <a:p>
            <a:pPr marL="0" indent="0" algn="r">
              <a:buNone/>
            </a:pPr>
            <a:r>
              <a:rPr lang="en-US" sz="2800" b="1" dirty="0" smtClean="0">
                <a:cs typeface="B Kamran" pitchFamily="2" charset="-78"/>
              </a:rPr>
              <a:t>۱۱ـ </a:t>
            </a:r>
            <a:r>
              <a:rPr lang="en-US" sz="2800" b="1" dirty="0" err="1" smtClean="0">
                <a:cs typeface="B Kamran" pitchFamily="2" charset="-78"/>
              </a:rPr>
              <a:t>عنصرمعنوی</a:t>
            </a:r>
            <a:r>
              <a:rPr lang="en-US" sz="2800" b="1" dirty="0" smtClean="0">
                <a:cs typeface="B Kamran" pitchFamily="2" charset="-78"/>
              </a:rPr>
              <a:t> </a:t>
            </a:r>
            <a:r>
              <a:rPr lang="en-US" sz="2800" b="1" dirty="0" err="1" smtClean="0">
                <a:cs typeface="B Kamran" pitchFamily="2" charset="-78"/>
              </a:rPr>
              <a:t>اختلاس</a:t>
            </a:r>
            <a:endParaRPr lang="en-US" sz="2800" b="1" dirty="0" smtClean="0">
              <a:cs typeface="B Kamran" pitchFamily="2" charset="-78"/>
            </a:endParaRPr>
          </a:p>
          <a:p>
            <a:pPr marL="0" indent="0" algn="r">
              <a:buNone/>
            </a:pPr>
            <a:r>
              <a:rPr lang="en-US" sz="2800" b="1" dirty="0" smtClean="0">
                <a:cs typeface="B Kamran" pitchFamily="2" charset="-78"/>
              </a:rPr>
              <a:t>۱۲ـ </a:t>
            </a:r>
            <a:r>
              <a:rPr lang="en-US" sz="2800" b="1" dirty="0" err="1" smtClean="0">
                <a:cs typeface="B Kamran" pitchFamily="2" charset="-78"/>
              </a:rPr>
              <a:t>تعریف</a:t>
            </a:r>
            <a:r>
              <a:rPr lang="en-US" sz="2800" b="1" dirty="0" smtClean="0">
                <a:cs typeface="B Kamran" pitchFamily="2" charset="-78"/>
              </a:rPr>
              <a:t> </a:t>
            </a:r>
            <a:r>
              <a:rPr lang="en-US" sz="2800" b="1" dirty="0" err="1" smtClean="0">
                <a:cs typeface="B Kamran" pitchFamily="2" charset="-78"/>
              </a:rPr>
              <a:t>غیرقانونی</a:t>
            </a:r>
            <a:endParaRPr lang="en-US" sz="2800" b="1" dirty="0" smtClean="0">
              <a:cs typeface="B Kamran" pitchFamily="2" charset="-78"/>
            </a:endParaRPr>
          </a:p>
          <a:p>
            <a:pPr marL="0" indent="0" algn="r">
              <a:buNone/>
            </a:pPr>
            <a:r>
              <a:rPr lang="en-US" sz="2800" b="1" dirty="0" smtClean="0">
                <a:cs typeface="B Kamran" pitchFamily="2" charset="-78"/>
              </a:rPr>
              <a:t>۱۳ـ </a:t>
            </a:r>
            <a:r>
              <a:rPr lang="en-US" sz="2800" b="1" dirty="0" err="1" smtClean="0">
                <a:cs typeface="B Kamran" pitchFamily="2" charset="-78"/>
              </a:rPr>
              <a:t>عنصرمادی</a:t>
            </a:r>
            <a:r>
              <a:rPr lang="en-US" sz="2800" b="1" dirty="0" smtClean="0">
                <a:cs typeface="B Kamran" pitchFamily="2" charset="-78"/>
              </a:rPr>
              <a:t> </a:t>
            </a:r>
            <a:r>
              <a:rPr lang="en-US" sz="2800" b="1" dirty="0" err="1" smtClean="0">
                <a:cs typeface="B Kamran" pitchFamily="2" charset="-78"/>
              </a:rPr>
              <a:t>تصرف</a:t>
            </a:r>
            <a:r>
              <a:rPr lang="en-US" sz="2800" b="1" dirty="0" smtClean="0">
                <a:cs typeface="B Kamran" pitchFamily="2" charset="-78"/>
              </a:rPr>
              <a:t> </a:t>
            </a:r>
            <a:r>
              <a:rPr lang="en-US" sz="2800" b="1" dirty="0" err="1" smtClean="0">
                <a:cs typeface="B Kamran" pitchFamily="2" charset="-78"/>
              </a:rPr>
              <a:t>غیرقانونی</a:t>
            </a:r>
            <a:endParaRPr lang="en-US" sz="2800" b="1" dirty="0" smtClean="0">
              <a:cs typeface="B Kamran" pitchFamily="2" charset="-78"/>
            </a:endParaRPr>
          </a:p>
          <a:p>
            <a:pPr marL="0" indent="0" algn="r">
              <a:buNone/>
            </a:pPr>
            <a:r>
              <a:rPr lang="en-US" sz="2800" b="1" dirty="0" smtClean="0">
                <a:cs typeface="B Kamran" pitchFamily="2" charset="-78"/>
              </a:rPr>
              <a:t>۱۴ـ </a:t>
            </a:r>
            <a:r>
              <a:rPr lang="en-US" sz="2800" b="1" dirty="0" err="1" smtClean="0">
                <a:cs typeface="B Kamran" pitchFamily="2" charset="-78"/>
              </a:rPr>
              <a:t>تدلیس</a:t>
            </a:r>
            <a:r>
              <a:rPr lang="en-US" sz="2800" b="1" dirty="0" smtClean="0">
                <a:cs typeface="B Kamran" pitchFamily="2" charset="-78"/>
              </a:rPr>
              <a:t> </a:t>
            </a:r>
            <a:r>
              <a:rPr lang="en-US" sz="2800" b="1" dirty="0" err="1" smtClean="0">
                <a:cs typeface="B Kamran" pitchFamily="2" charset="-78"/>
              </a:rPr>
              <a:t>جزایی</a:t>
            </a:r>
            <a:endParaRPr lang="en-US" sz="2800" b="1" dirty="0" smtClean="0">
              <a:cs typeface="B Kamran" pitchFamily="2" charset="-78"/>
            </a:endParaRPr>
          </a:p>
          <a:p>
            <a:pPr marL="0" indent="0" algn="r">
              <a:buNone/>
            </a:pPr>
            <a:r>
              <a:rPr lang="en-US" sz="2800" b="1" dirty="0" smtClean="0">
                <a:cs typeface="B Kamran" pitchFamily="2" charset="-78"/>
              </a:rPr>
              <a:t>۱</a:t>
            </a:r>
            <a:r>
              <a:rPr lang="fa-IR" sz="2800" b="1" dirty="0" smtClean="0">
                <a:cs typeface="B Kamran" pitchFamily="2" charset="-78"/>
              </a:rPr>
              <a:t>5</a:t>
            </a:r>
            <a:r>
              <a:rPr lang="en-US" sz="2800" b="1" dirty="0" smtClean="0">
                <a:cs typeface="B Kamran" pitchFamily="2" charset="-78"/>
              </a:rPr>
              <a:t>ـ </a:t>
            </a:r>
            <a:r>
              <a:rPr lang="en-US" sz="2800" b="1" dirty="0" err="1" smtClean="0">
                <a:cs typeface="B Kamran" pitchFamily="2" charset="-78"/>
              </a:rPr>
              <a:t>اخذپورسانت</a:t>
            </a:r>
            <a:endParaRPr lang="en-US" sz="2800" b="1" dirty="0" smtClean="0">
              <a:cs typeface="B Kamran" pitchFamily="2" charset="-78"/>
            </a:endParaRPr>
          </a:p>
          <a:p>
            <a:pPr marL="0" indent="0" algn="r">
              <a:buNone/>
            </a:pPr>
            <a:r>
              <a:rPr lang="en-US" sz="2800" b="1" dirty="0" smtClean="0">
                <a:cs typeface="B Kamran" pitchFamily="2" charset="-78"/>
              </a:rPr>
              <a:t>۱</a:t>
            </a:r>
            <a:r>
              <a:rPr lang="fa-IR" sz="2800" b="1" dirty="0" smtClean="0">
                <a:cs typeface="B Kamran" pitchFamily="2" charset="-78"/>
              </a:rPr>
              <a:t>6</a:t>
            </a:r>
            <a:r>
              <a:rPr lang="en-US" sz="2800" b="1" dirty="0" smtClean="0">
                <a:cs typeface="B Kamran" pitchFamily="2" charset="-78"/>
              </a:rPr>
              <a:t>ـ </a:t>
            </a:r>
            <a:r>
              <a:rPr lang="en-US" sz="2800" b="1" dirty="0" err="1" smtClean="0">
                <a:cs typeface="B Kamran" pitchFamily="2" charset="-78"/>
              </a:rPr>
              <a:t>تعریف</a:t>
            </a:r>
            <a:r>
              <a:rPr lang="en-US" sz="2800" b="1" dirty="0">
                <a:cs typeface="B Kamran" pitchFamily="2" charset="-78"/>
              </a:rPr>
              <a:t> </a:t>
            </a:r>
            <a:r>
              <a:rPr lang="en-US" sz="2800" b="1" dirty="0" err="1" smtClean="0">
                <a:cs typeface="B Kamran" pitchFamily="2" charset="-78"/>
              </a:rPr>
              <a:t>پورسانت</a:t>
            </a:r>
            <a:endParaRPr lang="en-US" sz="2800" b="1" dirty="0" smtClean="0">
              <a:cs typeface="B Kamran" pitchFamily="2" charset="-78"/>
            </a:endParaRPr>
          </a:p>
          <a:p>
            <a:pPr marL="0" indent="0" algn="r">
              <a:buNone/>
            </a:pPr>
            <a:r>
              <a:rPr lang="en-US" sz="2800" b="1" dirty="0" smtClean="0">
                <a:cs typeface="B Kamran" pitchFamily="2" charset="-78"/>
              </a:rPr>
              <a:t>۱</a:t>
            </a:r>
            <a:r>
              <a:rPr lang="fa-IR" sz="2800" b="1" dirty="0" smtClean="0">
                <a:cs typeface="B Kamran" pitchFamily="2" charset="-78"/>
              </a:rPr>
              <a:t>7</a:t>
            </a:r>
            <a:r>
              <a:rPr lang="en-US" sz="2800" b="1" dirty="0" smtClean="0">
                <a:cs typeface="B Kamran" pitchFamily="2" charset="-78"/>
              </a:rPr>
              <a:t>ـ </a:t>
            </a:r>
            <a:r>
              <a:rPr lang="en-US" sz="2800" b="1" dirty="0" err="1" smtClean="0">
                <a:cs typeface="B Kamran" pitchFamily="2" charset="-78"/>
              </a:rPr>
              <a:t>مجازات</a:t>
            </a:r>
            <a:endParaRPr lang="en-US" sz="2800" b="1" dirty="0" smtClean="0">
              <a:cs typeface="B Kamran" pitchFamily="2" charset="-78"/>
            </a:endParaRPr>
          </a:p>
          <a:p>
            <a:pPr marL="0" indent="0" algn="r">
              <a:buNone/>
            </a:pPr>
            <a:r>
              <a:rPr lang="en-US" sz="2800" b="1" dirty="0" smtClean="0">
                <a:cs typeface="B Kamran" pitchFamily="2" charset="-78"/>
              </a:rPr>
              <a:t>۱</a:t>
            </a:r>
            <a:r>
              <a:rPr lang="fa-IR" sz="2800" b="1" dirty="0" smtClean="0">
                <a:cs typeface="B Kamran" pitchFamily="2" charset="-78"/>
              </a:rPr>
              <a:t>8</a:t>
            </a:r>
            <a:r>
              <a:rPr lang="en-US" sz="2800" b="1" dirty="0" smtClean="0">
                <a:cs typeface="B Kamran" pitchFamily="2" charset="-78"/>
              </a:rPr>
              <a:t>ـ </a:t>
            </a:r>
            <a:r>
              <a:rPr lang="en-US" sz="2800" b="1" dirty="0" err="1" smtClean="0">
                <a:cs typeface="B Kamran" pitchFamily="2" charset="-78"/>
              </a:rPr>
              <a:t>کلاهبرداری</a:t>
            </a:r>
            <a:endParaRPr lang="en-US" sz="2800" b="1" dirty="0" smtClean="0">
              <a:cs typeface="B Kamran" pitchFamily="2" charset="-78"/>
            </a:endParaRPr>
          </a:p>
          <a:p>
            <a:pPr marL="0" indent="0" algn="r">
              <a:buNone/>
            </a:pPr>
            <a:r>
              <a:rPr lang="fa-IR" sz="2800" b="1" dirty="0" smtClean="0">
                <a:cs typeface="B Kamran" pitchFamily="2" charset="-78"/>
              </a:rPr>
              <a:t>19</a:t>
            </a:r>
            <a:r>
              <a:rPr lang="en-US" sz="2800" b="1" dirty="0" smtClean="0">
                <a:cs typeface="B Kamran" pitchFamily="2" charset="-78"/>
              </a:rPr>
              <a:t>ـ </a:t>
            </a:r>
            <a:r>
              <a:rPr lang="en-US" sz="2800" b="1" dirty="0" err="1" smtClean="0">
                <a:cs typeface="B Kamran" pitchFamily="2" charset="-78"/>
              </a:rPr>
              <a:t>صدورچک</a:t>
            </a:r>
            <a:r>
              <a:rPr lang="en-US" sz="2800" b="1" dirty="0" smtClean="0">
                <a:cs typeface="B Kamran" pitchFamily="2" charset="-78"/>
              </a:rPr>
              <a:t> </a:t>
            </a:r>
            <a:r>
              <a:rPr lang="en-US" sz="2800" b="1" dirty="0" err="1" smtClean="0">
                <a:cs typeface="B Kamran" pitchFamily="2" charset="-78"/>
              </a:rPr>
              <a:t>بلامحل</a:t>
            </a:r>
            <a:endParaRPr lang="en-US" sz="2800" b="1" dirty="0" smtClean="0">
              <a:cs typeface="B Kamran" pitchFamily="2" charset="-78"/>
            </a:endParaRPr>
          </a:p>
          <a:p>
            <a:pPr marL="0" indent="0" algn="r">
              <a:buNone/>
            </a:pPr>
            <a:r>
              <a:rPr lang="en-US" sz="2800" b="1" dirty="0" smtClean="0">
                <a:cs typeface="B Kamran" pitchFamily="2" charset="-78"/>
              </a:rPr>
              <a:t>۲</a:t>
            </a:r>
            <a:r>
              <a:rPr lang="fa-IR" sz="2800" b="1" dirty="0" smtClean="0">
                <a:cs typeface="B Kamran" pitchFamily="2" charset="-78"/>
              </a:rPr>
              <a:t>0</a:t>
            </a:r>
            <a:r>
              <a:rPr lang="en-US" sz="2800" b="1" dirty="0" smtClean="0">
                <a:cs typeface="B Kamran" pitchFamily="2" charset="-78"/>
              </a:rPr>
              <a:t>ـ </a:t>
            </a:r>
            <a:r>
              <a:rPr lang="en-US" sz="2800" b="1" dirty="0" err="1" smtClean="0">
                <a:cs typeface="B Kamran" pitchFamily="2" charset="-78"/>
              </a:rPr>
              <a:t>قاچاق</a:t>
            </a:r>
            <a:endParaRPr lang="en-US" sz="2800" b="1" dirty="0" smtClean="0">
              <a:cs typeface="B Kamran" pitchFamily="2" charset="-78"/>
            </a:endParaRPr>
          </a:p>
          <a:p>
            <a:pPr marL="0" indent="0" algn="r">
              <a:buNone/>
            </a:pPr>
            <a:endParaRPr lang="en-US" dirty="0"/>
          </a:p>
        </p:txBody>
      </p:sp>
    </p:spTree>
    <p:extLst>
      <p:ext uri="{BB962C8B-B14F-4D97-AF65-F5344CB8AC3E}">
        <p14:creationId xmlns:p14="http://schemas.microsoft.com/office/powerpoint/2010/main" xmlns="" val="2943651050"/>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5" end="5"/>
                                            </p:txEl>
                                          </p:spTgt>
                                        </p:tgtEl>
                                        <p:attrNameLst>
                                          <p:attrName>style.visibility</p:attrName>
                                        </p:attrNameLst>
                                      </p:cBhvr>
                                      <p:to>
                                        <p:strVal val="visible"/>
                                      </p:to>
                                    </p:set>
                                    <p:animEffect transition="in" filter="wipe(down)">
                                      <p:cBhvr>
                                        <p:cTn id="97" dur="580">
                                          <p:stCondLst>
                                            <p:cond delay="0"/>
                                          </p:stCondLst>
                                        </p:cTn>
                                        <p:tgtEl>
                                          <p:spTgt spid="3">
                                            <p:txEl>
                                              <p:pRg st="5" end="5"/>
                                            </p:txEl>
                                          </p:spTgt>
                                        </p:tgtEl>
                                      </p:cBhvr>
                                    </p:animEffect>
                                    <p:anim calcmode="lin" valueType="num">
                                      <p:cBhvr>
                                        <p:cTn id="9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5" end="5"/>
                                            </p:txEl>
                                          </p:spTgt>
                                        </p:tgtEl>
                                      </p:cBhvr>
                                      <p:to x="100000" y="60000"/>
                                    </p:animScale>
                                    <p:animScale>
                                      <p:cBhvr>
                                        <p:cTn id="104" dur="166" decel="50000">
                                          <p:stCondLst>
                                            <p:cond delay="676"/>
                                          </p:stCondLst>
                                        </p:cTn>
                                        <p:tgtEl>
                                          <p:spTgt spid="3">
                                            <p:txEl>
                                              <p:pRg st="5" end="5"/>
                                            </p:txEl>
                                          </p:spTgt>
                                        </p:tgtEl>
                                      </p:cBhvr>
                                      <p:to x="100000" y="100000"/>
                                    </p:animScale>
                                    <p:animScale>
                                      <p:cBhvr>
                                        <p:cTn id="105" dur="26">
                                          <p:stCondLst>
                                            <p:cond delay="1312"/>
                                          </p:stCondLst>
                                        </p:cTn>
                                        <p:tgtEl>
                                          <p:spTgt spid="3">
                                            <p:txEl>
                                              <p:pRg st="5" end="5"/>
                                            </p:txEl>
                                          </p:spTgt>
                                        </p:tgtEl>
                                      </p:cBhvr>
                                      <p:to x="100000" y="80000"/>
                                    </p:animScale>
                                    <p:animScale>
                                      <p:cBhvr>
                                        <p:cTn id="106" dur="166" decel="50000">
                                          <p:stCondLst>
                                            <p:cond delay="1338"/>
                                          </p:stCondLst>
                                        </p:cTn>
                                        <p:tgtEl>
                                          <p:spTgt spid="3">
                                            <p:txEl>
                                              <p:pRg st="5" end="5"/>
                                            </p:txEl>
                                          </p:spTgt>
                                        </p:tgtEl>
                                      </p:cBhvr>
                                      <p:to x="100000" y="100000"/>
                                    </p:animScale>
                                    <p:animScale>
                                      <p:cBhvr>
                                        <p:cTn id="107" dur="26">
                                          <p:stCondLst>
                                            <p:cond delay="1642"/>
                                          </p:stCondLst>
                                        </p:cTn>
                                        <p:tgtEl>
                                          <p:spTgt spid="3">
                                            <p:txEl>
                                              <p:pRg st="5" end="5"/>
                                            </p:txEl>
                                          </p:spTgt>
                                        </p:tgtEl>
                                      </p:cBhvr>
                                      <p:to x="100000" y="90000"/>
                                    </p:animScale>
                                    <p:animScale>
                                      <p:cBhvr>
                                        <p:cTn id="108" dur="166" decel="50000">
                                          <p:stCondLst>
                                            <p:cond delay="1668"/>
                                          </p:stCondLst>
                                        </p:cTn>
                                        <p:tgtEl>
                                          <p:spTgt spid="3">
                                            <p:txEl>
                                              <p:pRg st="5" end="5"/>
                                            </p:txEl>
                                          </p:spTgt>
                                        </p:tgtEl>
                                      </p:cBhvr>
                                      <p:to x="100000" y="100000"/>
                                    </p:animScale>
                                    <p:animScale>
                                      <p:cBhvr>
                                        <p:cTn id="109" dur="26">
                                          <p:stCondLst>
                                            <p:cond delay="1808"/>
                                          </p:stCondLst>
                                        </p:cTn>
                                        <p:tgtEl>
                                          <p:spTgt spid="3">
                                            <p:txEl>
                                              <p:pRg st="5" end="5"/>
                                            </p:txEl>
                                          </p:spTgt>
                                        </p:tgtEl>
                                      </p:cBhvr>
                                      <p:to x="100000" y="95000"/>
                                    </p:animScale>
                                    <p:animScale>
                                      <p:cBhvr>
                                        <p:cTn id="110" dur="166" decel="50000">
                                          <p:stCondLst>
                                            <p:cond delay="1834"/>
                                          </p:stCondLst>
                                        </p:cTn>
                                        <p:tgtEl>
                                          <p:spTgt spid="3">
                                            <p:txEl>
                                              <p:pRg st="5" end="5"/>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3">
                                            <p:txEl>
                                              <p:pRg st="6" end="6"/>
                                            </p:txEl>
                                          </p:spTgt>
                                        </p:tgtEl>
                                        <p:attrNameLst>
                                          <p:attrName>style.visibility</p:attrName>
                                        </p:attrNameLst>
                                      </p:cBhvr>
                                      <p:to>
                                        <p:strVal val="visible"/>
                                      </p:to>
                                    </p:set>
                                    <p:animEffect transition="in" filter="wipe(down)">
                                      <p:cBhvr>
                                        <p:cTn id="115" dur="580">
                                          <p:stCondLst>
                                            <p:cond delay="0"/>
                                          </p:stCondLst>
                                        </p:cTn>
                                        <p:tgtEl>
                                          <p:spTgt spid="3">
                                            <p:txEl>
                                              <p:pRg st="6" end="6"/>
                                            </p:txEl>
                                          </p:spTgt>
                                        </p:tgtEl>
                                      </p:cBhvr>
                                    </p:animEffect>
                                    <p:anim calcmode="lin" valueType="num">
                                      <p:cBhvr>
                                        <p:cTn id="116"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3">
                                            <p:txEl>
                                              <p:pRg st="6" end="6"/>
                                            </p:txEl>
                                          </p:spTgt>
                                        </p:tgtEl>
                                      </p:cBhvr>
                                      <p:to x="100000" y="60000"/>
                                    </p:animScale>
                                    <p:animScale>
                                      <p:cBhvr>
                                        <p:cTn id="122" dur="166" decel="50000">
                                          <p:stCondLst>
                                            <p:cond delay="676"/>
                                          </p:stCondLst>
                                        </p:cTn>
                                        <p:tgtEl>
                                          <p:spTgt spid="3">
                                            <p:txEl>
                                              <p:pRg st="6" end="6"/>
                                            </p:txEl>
                                          </p:spTgt>
                                        </p:tgtEl>
                                      </p:cBhvr>
                                      <p:to x="100000" y="100000"/>
                                    </p:animScale>
                                    <p:animScale>
                                      <p:cBhvr>
                                        <p:cTn id="123" dur="26">
                                          <p:stCondLst>
                                            <p:cond delay="1312"/>
                                          </p:stCondLst>
                                        </p:cTn>
                                        <p:tgtEl>
                                          <p:spTgt spid="3">
                                            <p:txEl>
                                              <p:pRg st="6" end="6"/>
                                            </p:txEl>
                                          </p:spTgt>
                                        </p:tgtEl>
                                      </p:cBhvr>
                                      <p:to x="100000" y="80000"/>
                                    </p:animScale>
                                    <p:animScale>
                                      <p:cBhvr>
                                        <p:cTn id="124" dur="166" decel="50000">
                                          <p:stCondLst>
                                            <p:cond delay="1338"/>
                                          </p:stCondLst>
                                        </p:cTn>
                                        <p:tgtEl>
                                          <p:spTgt spid="3">
                                            <p:txEl>
                                              <p:pRg st="6" end="6"/>
                                            </p:txEl>
                                          </p:spTgt>
                                        </p:tgtEl>
                                      </p:cBhvr>
                                      <p:to x="100000" y="100000"/>
                                    </p:animScale>
                                    <p:animScale>
                                      <p:cBhvr>
                                        <p:cTn id="125" dur="26">
                                          <p:stCondLst>
                                            <p:cond delay="1642"/>
                                          </p:stCondLst>
                                        </p:cTn>
                                        <p:tgtEl>
                                          <p:spTgt spid="3">
                                            <p:txEl>
                                              <p:pRg st="6" end="6"/>
                                            </p:txEl>
                                          </p:spTgt>
                                        </p:tgtEl>
                                      </p:cBhvr>
                                      <p:to x="100000" y="90000"/>
                                    </p:animScale>
                                    <p:animScale>
                                      <p:cBhvr>
                                        <p:cTn id="126" dur="166" decel="50000">
                                          <p:stCondLst>
                                            <p:cond delay="1668"/>
                                          </p:stCondLst>
                                        </p:cTn>
                                        <p:tgtEl>
                                          <p:spTgt spid="3">
                                            <p:txEl>
                                              <p:pRg st="6" end="6"/>
                                            </p:txEl>
                                          </p:spTgt>
                                        </p:tgtEl>
                                      </p:cBhvr>
                                      <p:to x="100000" y="100000"/>
                                    </p:animScale>
                                    <p:animScale>
                                      <p:cBhvr>
                                        <p:cTn id="127" dur="26">
                                          <p:stCondLst>
                                            <p:cond delay="1808"/>
                                          </p:stCondLst>
                                        </p:cTn>
                                        <p:tgtEl>
                                          <p:spTgt spid="3">
                                            <p:txEl>
                                              <p:pRg st="6" end="6"/>
                                            </p:txEl>
                                          </p:spTgt>
                                        </p:tgtEl>
                                      </p:cBhvr>
                                      <p:to x="100000" y="95000"/>
                                    </p:animScale>
                                    <p:animScale>
                                      <p:cBhvr>
                                        <p:cTn id="128" dur="166" decel="50000">
                                          <p:stCondLst>
                                            <p:cond delay="1834"/>
                                          </p:stCondLst>
                                        </p:cTn>
                                        <p:tgtEl>
                                          <p:spTgt spid="3">
                                            <p:txEl>
                                              <p:pRg st="6" end="6"/>
                                            </p:tx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3">
                                            <p:txEl>
                                              <p:pRg st="7" end="7"/>
                                            </p:txEl>
                                          </p:spTgt>
                                        </p:tgtEl>
                                        <p:attrNameLst>
                                          <p:attrName>style.visibility</p:attrName>
                                        </p:attrNameLst>
                                      </p:cBhvr>
                                      <p:to>
                                        <p:strVal val="visible"/>
                                      </p:to>
                                    </p:set>
                                    <p:animEffect transition="in" filter="wipe(down)">
                                      <p:cBhvr>
                                        <p:cTn id="133" dur="580">
                                          <p:stCondLst>
                                            <p:cond delay="0"/>
                                          </p:stCondLst>
                                        </p:cTn>
                                        <p:tgtEl>
                                          <p:spTgt spid="3">
                                            <p:txEl>
                                              <p:pRg st="7" end="7"/>
                                            </p:txEl>
                                          </p:spTgt>
                                        </p:tgtEl>
                                      </p:cBhvr>
                                    </p:animEffect>
                                    <p:anim calcmode="lin" valueType="num">
                                      <p:cBhvr>
                                        <p:cTn id="134"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3">
                                            <p:txEl>
                                              <p:pRg st="7" end="7"/>
                                            </p:txEl>
                                          </p:spTgt>
                                        </p:tgtEl>
                                      </p:cBhvr>
                                      <p:to x="100000" y="60000"/>
                                    </p:animScale>
                                    <p:animScale>
                                      <p:cBhvr>
                                        <p:cTn id="140" dur="166" decel="50000">
                                          <p:stCondLst>
                                            <p:cond delay="676"/>
                                          </p:stCondLst>
                                        </p:cTn>
                                        <p:tgtEl>
                                          <p:spTgt spid="3">
                                            <p:txEl>
                                              <p:pRg st="7" end="7"/>
                                            </p:txEl>
                                          </p:spTgt>
                                        </p:tgtEl>
                                      </p:cBhvr>
                                      <p:to x="100000" y="100000"/>
                                    </p:animScale>
                                    <p:animScale>
                                      <p:cBhvr>
                                        <p:cTn id="141" dur="26">
                                          <p:stCondLst>
                                            <p:cond delay="1312"/>
                                          </p:stCondLst>
                                        </p:cTn>
                                        <p:tgtEl>
                                          <p:spTgt spid="3">
                                            <p:txEl>
                                              <p:pRg st="7" end="7"/>
                                            </p:txEl>
                                          </p:spTgt>
                                        </p:tgtEl>
                                      </p:cBhvr>
                                      <p:to x="100000" y="80000"/>
                                    </p:animScale>
                                    <p:animScale>
                                      <p:cBhvr>
                                        <p:cTn id="142" dur="166" decel="50000">
                                          <p:stCondLst>
                                            <p:cond delay="1338"/>
                                          </p:stCondLst>
                                        </p:cTn>
                                        <p:tgtEl>
                                          <p:spTgt spid="3">
                                            <p:txEl>
                                              <p:pRg st="7" end="7"/>
                                            </p:txEl>
                                          </p:spTgt>
                                        </p:tgtEl>
                                      </p:cBhvr>
                                      <p:to x="100000" y="100000"/>
                                    </p:animScale>
                                    <p:animScale>
                                      <p:cBhvr>
                                        <p:cTn id="143" dur="26">
                                          <p:stCondLst>
                                            <p:cond delay="1642"/>
                                          </p:stCondLst>
                                        </p:cTn>
                                        <p:tgtEl>
                                          <p:spTgt spid="3">
                                            <p:txEl>
                                              <p:pRg st="7" end="7"/>
                                            </p:txEl>
                                          </p:spTgt>
                                        </p:tgtEl>
                                      </p:cBhvr>
                                      <p:to x="100000" y="90000"/>
                                    </p:animScale>
                                    <p:animScale>
                                      <p:cBhvr>
                                        <p:cTn id="144" dur="166" decel="50000">
                                          <p:stCondLst>
                                            <p:cond delay="1668"/>
                                          </p:stCondLst>
                                        </p:cTn>
                                        <p:tgtEl>
                                          <p:spTgt spid="3">
                                            <p:txEl>
                                              <p:pRg st="7" end="7"/>
                                            </p:txEl>
                                          </p:spTgt>
                                        </p:tgtEl>
                                      </p:cBhvr>
                                      <p:to x="100000" y="100000"/>
                                    </p:animScale>
                                    <p:animScale>
                                      <p:cBhvr>
                                        <p:cTn id="145" dur="26">
                                          <p:stCondLst>
                                            <p:cond delay="1808"/>
                                          </p:stCondLst>
                                        </p:cTn>
                                        <p:tgtEl>
                                          <p:spTgt spid="3">
                                            <p:txEl>
                                              <p:pRg st="7" end="7"/>
                                            </p:txEl>
                                          </p:spTgt>
                                        </p:tgtEl>
                                      </p:cBhvr>
                                      <p:to x="100000" y="95000"/>
                                    </p:animScale>
                                    <p:animScale>
                                      <p:cBhvr>
                                        <p:cTn id="146" dur="166" decel="50000">
                                          <p:stCondLst>
                                            <p:cond delay="1834"/>
                                          </p:stCondLst>
                                        </p:cTn>
                                        <p:tgtEl>
                                          <p:spTgt spid="3">
                                            <p:txEl>
                                              <p:pRg st="7" end="7"/>
                                            </p:txEl>
                                          </p:spTgt>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grpId="0" nodeType="clickEffect">
                                  <p:stCondLst>
                                    <p:cond delay="0"/>
                                  </p:stCondLst>
                                  <p:childTnLst>
                                    <p:set>
                                      <p:cBhvr>
                                        <p:cTn id="150" dur="1" fill="hold">
                                          <p:stCondLst>
                                            <p:cond delay="0"/>
                                          </p:stCondLst>
                                        </p:cTn>
                                        <p:tgtEl>
                                          <p:spTgt spid="3">
                                            <p:txEl>
                                              <p:pRg st="8" end="8"/>
                                            </p:txEl>
                                          </p:spTgt>
                                        </p:tgtEl>
                                        <p:attrNameLst>
                                          <p:attrName>style.visibility</p:attrName>
                                        </p:attrNameLst>
                                      </p:cBhvr>
                                      <p:to>
                                        <p:strVal val="visible"/>
                                      </p:to>
                                    </p:set>
                                    <p:animEffect transition="in" filter="wipe(down)">
                                      <p:cBhvr>
                                        <p:cTn id="151" dur="580">
                                          <p:stCondLst>
                                            <p:cond delay="0"/>
                                          </p:stCondLst>
                                        </p:cTn>
                                        <p:tgtEl>
                                          <p:spTgt spid="3">
                                            <p:txEl>
                                              <p:pRg st="8" end="8"/>
                                            </p:txEl>
                                          </p:spTgt>
                                        </p:tgtEl>
                                      </p:cBhvr>
                                    </p:animEffect>
                                    <p:anim calcmode="lin" valueType="num">
                                      <p:cBhvr>
                                        <p:cTn id="152"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3">
                                            <p:txEl>
                                              <p:pRg st="8" end="8"/>
                                            </p:txEl>
                                          </p:spTgt>
                                        </p:tgtEl>
                                      </p:cBhvr>
                                      <p:to x="100000" y="60000"/>
                                    </p:animScale>
                                    <p:animScale>
                                      <p:cBhvr>
                                        <p:cTn id="158" dur="166" decel="50000">
                                          <p:stCondLst>
                                            <p:cond delay="676"/>
                                          </p:stCondLst>
                                        </p:cTn>
                                        <p:tgtEl>
                                          <p:spTgt spid="3">
                                            <p:txEl>
                                              <p:pRg st="8" end="8"/>
                                            </p:txEl>
                                          </p:spTgt>
                                        </p:tgtEl>
                                      </p:cBhvr>
                                      <p:to x="100000" y="100000"/>
                                    </p:animScale>
                                    <p:animScale>
                                      <p:cBhvr>
                                        <p:cTn id="159" dur="26">
                                          <p:stCondLst>
                                            <p:cond delay="1312"/>
                                          </p:stCondLst>
                                        </p:cTn>
                                        <p:tgtEl>
                                          <p:spTgt spid="3">
                                            <p:txEl>
                                              <p:pRg st="8" end="8"/>
                                            </p:txEl>
                                          </p:spTgt>
                                        </p:tgtEl>
                                      </p:cBhvr>
                                      <p:to x="100000" y="80000"/>
                                    </p:animScale>
                                    <p:animScale>
                                      <p:cBhvr>
                                        <p:cTn id="160" dur="166" decel="50000">
                                          <p:stCondLst>
                                            <p:cond delay="1338"/>
                                          </p:stCondLst>
                                        </p:cTn>
                                        <p:tgtEl>
                                          <p:spTgt spid="3">
                                            <p:txEl>
                                              <p:pRg st="8" end="8"/>
                                            </p:txEl>
                                          </p:spTgt>
                                        </p:tgtEl>
                                      </p:cBhvr>
                                      <p:to x="100000" y="100000"/>
                                    </p:animScale>
                                    <p:animScale>
                                      <p:cBhvr>
                                        <p:cTn id="161" dur="26">
                                          <p:stCondLst>
                                            <p:cond delay="1642"/>
                                          </p:stCondLst>
                                        </p:cTn>
                                        <p:tgtEl>
                                          <p:spTgt spid="3">
                                            <p:txEl>
                                              <p:pRg st="8" end="8"/>
                                            </p:txEl>
                                          </p:spTgt>
                                        </p:tgtEl>
                                      </p:cBhvr>
                                      <p:to x="100000" y="90000"/>
                                    </p:animScale>
                                    <p:animScale>
                                      <p:cBhvr>
                                        <p:cTn id="162" dur="166" decel="50000">
                                          <p:stCondLst>
                                            <p:cond delay="1668"/>
                                          </p:stCondLst>
                                        </p:cTn>
                                        <p:tgtEl>
                                          <p:spTgt spid="3">
                                            <p:txEl>
                                              <p:pRg st="8" end="8"/>
                                            </p:txEl>
                                          </p:spTgt>
                                        </p:tgtEl>
                                      </p:cBhvr>
                                      <p:to x="100000" y="100000"/>
                                    </p:animScale>
                                    <p:animScale>
                                      <p:cBhvr>
                                        <p:cTn id="163" dur="26">
                                          <p:stCondLst>
                                            <p:cond delay="1808"/>
                                          </p:stCondLst>
                                        </p:cTn>
                                        <p:tgtEl>
                                          <p:spTgt spid="3">
                                            <p:txEl>
                                              <p:pRg st="8" end="8"/>
                                            </p:txEl>
                                          </p:spTgt>
                                        </p:tgtEl>
                                      </p:cBhvr>
                                      <p:to x="100000" y="95000"/>
                                    </p:animScale>
                                    <p:animScale>
                                      <p:cBhvr>
                                        <p:cTn id="164" dur="166" decel="50000">
                                          <p:stCondLst>
                                            <p:cond delay="1834"/>
                                          </p:stCondLst>
                                        </p:cTn>
                                        <p:tgtEl>
                                          <p:spTgt spid="3">
                                            <p:txEl>
                                              <p:pRg st="8" end="8"/>
                                            </p:txEl>
                                          </p:spTgt>
                                        </p:tgtEl>
                                      </p:cBhvr>
                                      <p:to x="100000" y="100000"/>
                                    </p:animScale>
                                  </p:childTnLst>
                                </p:cTn>
                              </p:par>
                            </p:childTnLst>
                          </p:cTn>
                        </p:par>
                      </p:childTnLst>
                    </p:cTn>
                  </p:par>
                  <p:par>
                    <p:cTn id="165" fill="hold">
                      <p:stCondLst>
                        <p:cond delay="indefinite"/>
                      </p:stCondLst>
                      <p:childTnLst>
                        <p:par>
                          <p:cTn id="166" fill="hold">
                            <p:stCondLst>
                              <p:cond delay="0"/>
                            </p:stCondLst>
                            <p:childTnLst>
                              <p:par>
                                <p:cTn id="167" presetID="26" presetClass="entr" presetSubtype="0" fill="hold" grpId="0" nodeType="clickEffect">
                                  <p:stCondLst>
                                    <p:cond delay="0"/>
                                  </p:stCondLst>
                                  <p:childTnLst>
                                    <p:set>
                                      <p:cBhvr>
                                        <p:cTn id="168" dur="1" fill="hold">
                                          <p:stCondLst>
                                            <p:cond delay="0"/>
                                          </p:stCondLst>
                                        </p:cTn>
                                        <p:tgtEl>
                                          <p:spTgt spid="3">
                                            <p:txEl>
                                              <p:pRg st="9" end="9"/>
                                            </p:txEl>
                                          </p:spTgt>
                                        </p:tgtEl>
                                        <p:attrNameLst>
                                          <p:attrName>style.visibility</p:attrName>
                                        </p:attrNameLst>
                                      </p:cBhvr>
                                      <p:to>
                                        <p:strVal val="visible"/>
                                      </p:to>
                                    </p:set>
                                    <p:animEffect transition="in" filter="wipe(down)">
                                      <p:cBhvr>
                                        <p:cTn id="169" dur="580">
                                          <p:stCondLst>
                                            <p:cond delay="0"/>
                                          </p:stCondLst>
                                        </p:cTn>
                                        <p:tgtEl>
                                          <p:spTgt spid="3">
                                            <p:txEl>
                                              <p:pRg st="9" end="9"/>
                                            </p:txEl>
                                          </p:spTgt>
                                        </p:tgtEl>
                                      </p:cBhvr>
                                    </p:animEffect>
                                    <p:anim calcmode="lin" valueType="num">
                                      <p:cBhvr>
                                        <p:cTn id="170"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71"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72"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73"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74"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175" dur="26">
                                          <p:stCondLst>
                                            <p:cond delay="650"/>
                                          </p:stCondLst>
                                        </p:cTn>
                                        <p:tgtEl>
                                          <p:spTgt spid="3">
                                            <p:txEl>
                                              <p:pRg st="9" end="9"/>
                                            </p:txEl>
                                          </p:spTgt>
                                        </p:tgtEl>
                                      </p:cBhvr>
                                      <p:to x="100000" y="60000"/>
                                    </p:animScale>
                                    <p:animScale>
                                      <p:cBhvr>
                                        <p:cTn id="176" dur="166" decel="50000">
                                          <p:stCondLst>
                                            <p:cond delay="676"/>
                                          </p:stCondLst>
                                        </p:cTn>
                                        <p:tgtEl>
                                          <p:spTgt spid="3">
                                            <p:txEl>
                                              <p:pRg st="9" end="9"/>
                                            </p:txEl>
                                          </p:spTgt>
                                        </p:tgtEl>
                                      </p:cBhvr>
                                      <p:to x="100000" y="100000"/>
                                    </p:animScale>
                                    <p:animScale>
                                      <p:cBhvr>
                                        <p:cTn id="177" dur="26">
                                          <p:stCondLst>
                                            <p:cond delay="1312"/>
                                          </p:stCondLst>
                                        </p:cTn>
                                        <p:tgtEl>
                                          <p:spTgt spid="3">
                                            <p:txEl>
                                              <p:pRg st="9" end="9"/>
                                            </p:txEl>
                                          </p:spTgt>
                                        </p:tgtEl>
                                      </p:cBhvr>
                                      <p:to x="100000" y="80000"/>
                                    </p:animScale>
                                    <p:animScale>
                                      <p:cBhvr>
                                        <p:cTn id="178" dur="166" decel="50000">
                                          <p:stCondLst>
                                            <p:cond delay="1338"/>
                                          </p:stCondLst>
                                        </p:cTn>
                                        <p:tgtEl>
                                          <p:spTgt spid="3">
                                            <p:txEl>
                                              <p:pRg st="9" end="9"/>
                                            </p:txEl>
                                          </p:spTgt>
                                        </p:tgtEl>
                                      </p:cBhvr>
                                      <p:to x="100000" y="100000"/>
                                    </p:animScale>
                                    <p:animScale>
                                      <p:cBhvr>
                                        <p:cTn id="179" dur="26">
                                          <p:stCondLst>
                                            <p:cond delay="1642"/>
                                          </p:stCondLst>
                                        </p:cTn>
                                        <p:tgtEl>
                                          <p:spTgt spid="3">
                                            <p:txEl>
                                              <p:pRg st="9" end="9"/>
                                            </p:txEl>
                                          </p:spTgt>
                                        </p:tgtEl>
                                      </p:cBhvr>
                                      <p:to x="100000" y="90000"/>
                                    </p:animScale>
                                    <p:animScale>
                                      <p:cBhvr>
                                        <p:cTn id="180" dur="166" decel="50000">
                                          <p:stCondLst>
                                            <p:cond delay="1668"/>
                                          </p:stCondLst>
                                        </p:cTn>
                                        <p:tgtEl>
                                          <p:spTgt spid="3">
                                            <p:txEl>
                                              <p:pRg st="9" end="9"/>
                                            </p:txEl>
                                          </p:spTgt>
                                        </p:tgtEl>
                                      </p:cBhvr>
                                      <p:to x="100000" y="100000"/>
                                    </p:animScale>
                                    <p:animScale>
                                      <p:cBhvr>
                                        <p:cTn id="181" dur="26">
                                          <p:stCondLst>
                                            <p:cond delay="1808"/>
                                          </p:stCondLst>
                                        </p:cTn>
                                        <p:tgtEl>
                                          <p:spTgt spid="3">
                                            <p:txEl>
                                              <p:pRg st="9" end="9"/>
                                            </p:txEl>
                                          </p:spTgt>
                                        </p:tgtEl>
                                      </p:cBhvr>
                                      <p:to x="100000" y="95000"/>
                                    </p:animScale>
                                    <p:animScale>
                                      <p:cBhvr>
                                        <p:cTn id="182" dur="166" decel="50000">
                                          <p:stCondLst>
                                            <p:cond delay="1834"/>
                                          </p:stCondLst>
                                        </p:cTn>
                                        <p:tgtEl>
                                          <p:spTgt spid="3">
                                            <p:txEl>
                                              <p:pRg st="9" end="9"/>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024128" y="585216"/>
            <a:ext cx="9720072" cy="535246"/>
          </a:xfrm>
        </p:spPr>
        <p:txBody>
          <a:bodyPr>
            <a:noAutofit/>
          </a:bodyPr>
          <a:lstStyle/>
          <a:p>
            <a:pPr algn="r"/>
            <a:r>
              <a:rPr lang="fa-IR" sz="48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rPr>
              <a:t>مقدمه:</a:t>
            </a:r>
            <a:endParaRPr lang="en-US" sz="48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endParaRPr>
          </a:p>
        </p:txBody>
      </p:sp>
      <p:sp>
        <p:nvSpPr>
          <p:cNvPr id="3" name="Content Placeholder 2"/>
          <p:cNvSpPr>
            <a:spLocks noGrp="1"/>
          </p:cNvSpPr>
          <p:nvPr>
            <p:ph idx="1"/>
          </p:nvPr>
        </p:nvSpPr>
        <p:spPr>
          <a:xfrm>
            <a:off x="1024128" y="1352282"/>
            <a:ext cx="9720071" cy="4957078"/>
          </a:xfrm>
        </p:spPr>
        <p:txBody>
          <a:bodyPr>
            <a:noAutofit/>
          </a:bodyPr>
          <a:lstStyle/>
          <a:p>
            <a:pPr algn="r"/>
            <a:r>
              <a:rPr lang="fa-IR" sz="2600" b="1" dirty="0" smtClean="0">
                <a:cs typeface="B Kamran" pitchFamily="2" charset="-78"/>
              </a:rPr>
              <a:t>در عصري </a:t>
            </a:r>
            <a:r>
              <a:rPr lang="fa-IR" sz="2600" b="1" dirty="0">
                <a:cs typeface="B Kamran" pitchFamily="2" charset="-78"/>
              </a:rPr>
              <a:t>كه زندگي مي كنيم و از آن بعنوان </a:t>
            </a:r>
            <a:r>
              <a:rPr lang="ar-SA" sz="2600" b="1" dirty="0">
                <a:cs typeface="B Kamran" pitchFamily="2" charset="-78"/>
              </a:rPr>
              <a:t>عصر </a:t>
            </a:r>
            <a:r>
              <a:rPr lang="fa-IR" sz="2600" b="1" dirty="0">
                <a:cs typeface="B Kamran" pitchFamily="2" charset="-78"/>
              </a:rPr>
              <a:t>اطلاعات و فناوري ياد مي شود سازمان ها نقش </a:t>
            </a:r>
            <a:r>
              <a:rPr lang="fa-IR" sz="2600" b="1" dirty="0" smtClean="0">
                <a:cs typeface="B Kamran" pitchFamily="2" charset="-78"/>
              </a:rPr>
              <a:t>مهمّي </a:t>
            </a:r>
            <a:r>
              <a:rPr lang="fa-IR" sz="2600" b="1" dirty="0">
                <a:cs typeface="B Kamran" pitchFamily="2" charset="-78"/>
              </a:rPr>
              <a:t>را ايفا مي </a:t>
            </a:r>
            <a:r>
              <a:rPr lang="fa-IR" sz="2600" b="1" dirty="0" smtClean="0">
                <a:cs typeface="B Kamran" pitchFamily="2" charset="-78"/>
              </a:rPr>
              <a:t>نمايندو </a:t>
            </a:r>
            <a:r>
              <a:rPr lang="fa-IR" sz="2600" b="1" dirty="0">
                <a:cs typeface="B Kamran" pitchFamily="2" charset="-78"/>
              </a:rPr>
              <a:t>انسانها در هر سازمان از اصلي ترين و پايدارترين منابع ارزيابي ميشوند و رازداري از ويژگيهاي يك كارشناس يا مدير و يا عضو يك سازمان و رهبران كارآمد بشمار مي‌رود</a:t>
            </a:r>
            <a:r>
              <a:rPr lang="ar-SA" sz="2600" b="1" dirty="0">
                <a:cs typeface="B Kamran" pitchFamily="2" charset="-78"/>
              </a:rPr>
              <a:t> . </a:t>
            </a:r>
            <a:r>
              <a:rPr lang="fa-IR" sz="2600" b="1" dirty="0">
                <a:cs typeface="B Kamran" pitchFamily="2" charset="-78"/>
              </a:rPr>
              <a:t>هر سازماني به فراخور اهداف و وظايف تأسيسي و ايجادي خود رازهائي دارد كه كليه كاركنان در سطوح افقي و عمومي در آن دخالت دارند و بر اسرار سازمان در محدوده ضوابط حاكم بر آن واقفند </a:t>
            </a:r>
            <a:r>
              <a:rPr lang="fa-IR" sz="2600" b="1" dirty="0" smtClean="0">
                <a:cs typeface="B Kamran" pitchFamily="2" charset="-78"/>
              </a:rPr>
              <a:t>.در </a:t>
            </a:r>
            <a:r>
              <a:rPr lang="fa-IR" sz="2600" b="1" dirty="0">
                <a:cs typeface="B Kamran" pitchFamily="2" charset="-78"/>
              </a:rPr>
              <a:t>سازمانهاي نظارتي بالاخص ديوان محاسبات كشور وظايف مديران (برنامه‌ريزي، سازماندهي ، هماهنگي ، هدايت و رهبري ، كنترل ) نيز به مفهوم رايج در دستگاههاي اجرائي نميباشد . زيرا اقتضاي رسيدگي و حسابرسي اعضاء ديوان محاسبات از كليه دستگاهها كسب اطلاعات و مستندات و مداركي است كه بلحاظ طبقه بندي از عادي تا سرّي را در بر مي‌گيرد و در مرحله مستندسازي گزارشات فني و تخصصي خود پي به مسائلي مي برد كه اخلاقي ترين و ارزشي ترين صفت را همانند رازداري ميتواند به اوصاف تعالي او بيفزايد و او را در برابر آثار نفس امّاره ياريگر  باشد تا افشاي اسرار نكند و در اصول حرفة حسابرسي پايبندي نمايد . </a:t>
            </a:r>
            <a:endParaRPr lang="en-US" sz="2600" b="1" dirty="0" smtClean="0">
              <a:cs typeface="B Kamran" pitchFamily="2" charset="-78"/>
            </a:endParaRPr>
          </a:p>
          <a:p>
            <a:pPr algn="r"/>
            <a:r>
              <a:rPr lang="fa-IR" sz="2600" b="1" dirty="0" smtClean="0">
                <a:cs typeface="B Kamran" pitchFamily="2" charset="-78"/>
              </a:rPr>
              <a:t> </a:t>
            </a:r>
            <a:endParaRPr lang="en-US" sz="2600" b="1" dirty="0">
              <a:cs typeface="B Kamran" pitchFamily="2" charset="-78"/>
            </a:endParaRPr>
          </a:p>
        </p:txBody>
      </p:sp>
    </p:spTree>
    <p:extLst>
      <p:ext uri="{BB962C8B-B14F-4D97-AF65-F5344CB8AC3E}">
        <p14:creationId xmlns:p14="http://schemas.microsoft.com/office/powerpoint/2010/main" xmlns="" val="1210407256"/>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down)">
                                      <p:cBhvr>
                                        <p:cTn id="19" dur="580">
                                          <p:stCondLst>
                                            <p:cond delay="0"/>
                                          </p:stCondLst>
                                        </p:cTn>
                                        <p:tgtEl>
                                          <p:spTgt spid="3">
                                            <p:txEl>
                                              <p:pRg st="0" end="0"/>
                                            </p:txEl>
                                          </p:spTgt>
                                        </p:tgtEl>
                                      </p:cBhvr>
                                    </p:animEffect>
                                    <p:anim calcmode="lin" valueType="num">
                                      <p:cBhvr>
                                        <p:cTn id="20"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xEl>
                                              <p:pRg st="0" end="0"/>
                                            </p:txEl>
                                          </p:spTgt>
                                        </p:tgtEl>
                                      </p:cBhvr>
                                      <p:to x="100000" y="60000"/>
                                    </p:animScale>
                                    <p:animScale>
                                      <p:cBhvr>
                                        <p:cTn id="26" dur="166" decel="50000">
                                          <p:stCondLst>
                                            <p:cond delay="676"/>
                                          </p:stCondLst>
                                        </p:cTn>
                                        <p:tgtEl>
                                          <p:spTgt spid="3">
                                            <p:txEl>
                                              <p:pRg st="0" end="0"/>
                                            </p:txEl>
                                          </p:spTgt>
                                        </p:tgtEl>
                                      </p:cBhvr>
                                      <p:to x="100000" y="100000"/>
                                    </p:animScale>
                                    <p:animScale>
                                      <p:cBhvr>
                                        <p:cTn id="27" dur="26">
                                          <p:stCondLst>
                                            <p:cond delay="1312"/>
                                          </p:stCondLst>
                                        </p:cTn>
                                        <p:tgtEl>
                                          <p:spTgt spid="3">
                                            <p:txEl>
                                              <p:pRg st="0" end="0"/>
                                            </p:txEl>
                                          </p:spTgt>
                                        </p:tgtEl>
                                      </p:cBhvr>
                                      <p:to x="100000" y="80000"/>
                                    </p:animScale>
                                    <p:animScale>
                                      <p:cBhvr>
                                        <p:cTn id="28" dur="166" decel="50000">
                                          <p:stCondLst>
                                            <p:cond delay="1338"/>
                                          </p:stCondLst>
                                        </p:cTn>
                                        <p:tgtEl>
                                          <p:spTgt spid="3">
                                            <p:txEl>
                                              <p:pRg st="0" end="0"/>
                                            </p:txEl>
                                          </p:spTgt>
                                        </p:tgtEl>
                                      </p:cBhvr>
                                      <p:to x="100000" y="100000"/>
                                    </p:animScale>
                                    <p:animScale>
                                      <p:cBhvr>
                                        <p:cTn id="29" dur="26">
                                          <p:stCondLst>
                                            <p:cond delay="1642"/>
                                          </p:stCondLst>
                                        </p:cTn>
                                        <p:tgtEl>
                                          <p:spTgt spid="3">
                                            <p:txEl>
                                              <p:pRg st="0" end="0"/>
                                            </p:txEl>
                                          </p:spTgt>
                                        </p:tgtEl>
                                      </p:cBhvr>
                                      <p:to x="100000" y="90000"/>
                                    </p:animScale>
                                    <p:animScale>
                                      <p:cBhvr>
                                        <p:cTn id="30" dur="166" decel="50000">
                                          <p:stCondLst>
                                            <p:cond delay="1668"/>
                                          </p:stCondLst>
                                        </p:cTn>
                                        <p:tgtEl>
                                          <p:spTgt spid="3">
                                            <p:txEl>
                                              <p:pRg st="0" end="0"/>
                                            </p:txEl>
                                          </p:spTgt>
                                        </p:tgtEl>
                                      </p:cBhvr>
                                      <p:to x="100000" y="100000"/>
                                    </p:animScale>
                                    <p:animScale>
                                      <p:cBhvr>
                                        <p:cTn id="31" dur="26">
                                          <p:stCondLst>
                                            <p:cond delay="1808"/>
                                          </p:stCondLst>
                                        </p:cTn>
                                        <p:tgtEl>
                                          <p:spTgt spid="3">
                                            <p:txEl>
                                              <p:pRg st="0" end="0"/>
                                            </p:txEl>
                                          </p:spTgt>
                                        </p:tgtEl>
                                      </p:cBhvr>
                                      <p:to x="100000" y="95000"/>
                                    </p:animScale>
                                    <p:animScale>
                                      <p:cBhvr>
                                        <p:cTn id="32" dur="166" decel="50000">
                                          <p:stCondLst>
                                            <p:cond delay="1834"/>
                                          </p:stCondLst>
                                        </p:cTn>
                                        <p:tgtEl>
                                          <p:spTgt spid="3">
                                            <p:txEl>
                                              <p:pRg st="0" end="0"/>
                                            </p:txEl>
                                          </p:spTgt>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wipe(down)">
                                      <p:cBhvr>
                                        <p:cTn id="37" dur="580">
                                          <p:stCondLst>
                                            <p:cond delay="0"/>
                                          </p:stCondLst>
                                        </p:cTn>
                                        <p:tgtEl>
                                          <p:spTgt spid="3">
                                            <p:txEl>
                                              <p:pRg st="1" end="1"/>
                                            </p:txEl>
                                          </p:spTgt>
                                        </p:tgtEl>
                                      </p:cBhvr>
                                    </p:animEffect>
                                    <p:anim calcmode="lin" valueType="num">
                                      <p:cBhvr>
                                        <p:cTn id="3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3" dur="26">
                                          <p:stCondLst>
                                            <p:cond delay="650"/>
                                          </p:stCondLst>
                                        </p:cTn>
                                        <p:tgtEl>
                                          <p:spTgt spid="3">
                                            <p:txEl>
                                              <p:pRg st="1" end="1"/>
                                            </p:txEl>
                                          </p:spTgt>
                                        </p:tgtEl>
                                      </p:cBhvr>
                                      <p:to x="100000" y="60000"/>
                                    </p:animScale>
                                    <p:animScale>
                                      <p:cBhvr>
                                        <p:cTn id="44" dur="166" decel="50000">
                                          <p:stCondLst>
                                            <p:cond delay="676"/>
                                          </p:stCondLst>
                                        </p:cTn>
                                        <p:tgtEl>
                                          <p:spTgt spid="3">
                                            <p:txEl>
                                              <p:pRg st="1" end="1"/>
                                            </p:txEl>
                                          </p:spTgt>
                                        </p:tgtEl>
                                      </p:cBhvr>
                                      <p:to x="100000" y="100000"/>
                                    </p:animScale>
                                    <p:animScale>
                                      <p:cBhvr>
                                        <p:cTn id="45" dur="26">
                                          <p:stCondLst>
                                            <p:cond delay="1312"/>
                                          </p:stCondLst>
                                        </p:cTn>
                                        <p:tgtEl>
                                          <p:spTgt spid="3">
                                            <p:txEl>
                                              <p:pRg st="1" end="1"/>
                                            </p:txEl>
                                          </p:spTgt>
                                        </p:tgtEl>
                                      </p:cBhvr>
                                      <p:to x="100000" y="80000"/>
                                    </p:animScale>
                                    <p:animScale>
                                      <p:cBhvr>
                                        <p:cTn id="46" dur="166" decel="50000">
                                          <p:stCondLst>
                                            <p:cond delay="1338"/>
                                          </p:stCondLst>
                                        </p:cTn>
                                        <p:tgtEl>
                                          <p:spTgt spid="3">
                                            <p:txEl>
                                              <p:pRg st="1" end="1"/>
                                            </p:txEl>
                                          </p:spTgt>
                                        </p:tgtEl>
                                      </p:cBhvr>
                                      <p:to x="100000" y="100000"/>
                                    </p:animScale>
                                    <p:animScale>
                                      <p:cBhvr>
                                        <p:cTn id="47" dur="26">
                                          <p:stCondLst>
                                            <p:cond delay="1642"/>
                                          </p:stCondLst>
                                        </p:cTn>
                                        <p:tgtEl>
                                          <p:spTgt spid="3">
                                            <p:txEl>
                                              <p:pRg st="1" end="1"/>
                                            </p:txEl>
                                          </p:spTgt>
                                        </p:tgtEl>
                                      </p:cBhvr>
                                      <p:to x="100000" y="90000"/>
                                    </p:animScale>
                                    <p:animScale>
                                      <p:cBhvr>
                                        <p:cTn id="48" dur="166" decel="50000">
                                          <p:stCondLst>
                                            <p:cond delay="1668"/>
                                          </p:stCondLst>
                                        </p:cTn>
                                        <p:tgtEl>
                                          <p:spTgt spid="3">
                                            <p:txEl>
                                              <p:pRg st="1" end="1"/>
                                            </p:txEl>
                                          </p:spTgt>
                                        </p:tgtEl>
                                      </p:cBhvr>
                                      <p:to x="100000" y="100000"/>
                                    </p:animScale>
                                    <p:animScale>
                                      <p:cBhvr>
                                        <p:cTn id="49" dur="26">
                                          <p:stCondLst>
                                            <p:cond delay="1808"/>
                                          </p:stCondLst>
                                        </p:cTn>
                                        <p:tgtEl>
                                          <p:spTgt spid="3">
                                            <p:txEl>
                                              <p:pRg st="1" end="1"/>
                                            </p:txEl>
                                          </p:spTgt>
                                        </p:tgtEl>
                                      </p:cBhvr>
                                      <p:to x="100000" y="95000"/>
                                    </p:animScale>
                                    <p:animScale>
                                      <p:cBhvr>
                                        <p:cTn id="50"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4172754" y="218941"/>
            <a:ext cx="7237928" cy="6284890"/>
          </a:xfrm>
        </p:spPr>
        <p:txBody>
          <a:bodyPr>
            <a:normAutofit fontScale="90000"/>
          </a:bodyPr>
          <a:lstStyle/>
          <a:p>
            <a:pPr algn="r" rtl="1"/>
            <a:r>
              <a:rPr lang="fa-IR" sz="2900" b="1" dirty="0">
                <a:cs typeface="B Kamran" pitchFamily="2" charset="-78"/>
              </a:rPr>
              <a:t>اعضاء سازمان متبوع بدون استثناء از اسرار كليه سازمانها اطلاع دارند و اين امر نه بلحاظ شخصيت فردي آنها بلكه بدليل سازماني و وظيفه‌اي ديوان محاسبات كشور است حيثيتي كه اهداف و اختيارات قانوني ديوان محاسبات به آنها اعطا كرده و بر اين امر استوارشان ساخته است . بنابراين بر كليه اعضاء چنين سازماني فرض واجبي است كه علاوه بر شرافت و اصالت و ديانت شخصي و خانوادگي به حيثيت سازماني نيز عنايت نموده و در حفظ رازهاي ناشي از مديريت نظارتي و حقوق مالي و محاسباتي خود و سازمان متبوعشان پاسداري نمايند .</a:t>
            </a:r>
            <a:r>
              <a:rPr lang="en-US" sz="2900" b="1" dirty="0">
                <a:cs typeface="B Kamran" pitchFamily="2" charset="-78"/>
              </a:rPr>
              <a:t/>
            </a:r>
            <a:br>
              <a:rPr lang="en-US" sz="2900" b="1" dirty="0">
                <a:cs typeface="B Kamran" pitchFamily="2" charset="-78"/>
              </a:rPr>
            </a:br>
            <a:r>
              <a:rPr lang="fa-IR" sz="2900" b="1" dirty="0">
                <a:cs typeface="B Kamran" pitchFamily="2" charset="-78"/>
              </a:rPr>
              <a:t>( امانتداري و رازداري ) را زيور اوصاف انساني خود كنيم و تا لحظات پاياني حيات اداري بلحاظ وظيفه و تا خاتمة عمر طبيعي بدليل انسانيت خويش بر آن مفتخر باشيم و انساني كه مدعي است پيامبرش حضرت محمد (ص) و جانشينان راستين حضرتش نظير امام علي (ع) و فرزندان معصومش مي باشد بايد كه براي رسيدن به اين قلة بندگي خداوند حكيم در دامنه باشد و استواري </a:t>
            </a:r>
            <a:r>
              <a:rPr lang="fa-IR" sz="2900" b="1" dirty="0" smtClean="0">
                <a:cs typeface="B Kamran" pitchFamily="2" charset="-78"/>
              </a:rPr>
              <a:t>درطريق</a:t>
            </a:r>
            <a:r>
              <a:rPr lang="en-US" sz="2900" b="1" dirty="0" smtClean="0">
                <a:cs typeface="B Kamran" pitchFamily="2" charset="-78"/>
              </a:rPr>
              <a:t> </a:t>
            </a:r>
            <a:r>
              <a:rPr lang="fa-IR" sz="2900" b="1" dirty="0" smtClean="0">
                <a:cs typeface="B Kamran" pitchFamily="2" charset="-78"/>
              </a:rPr>
              <a:t>قرآن </a:t>
            </a:r>
            <a:r>
              <a:rPr lang="fa-IR" sz="2900" b="1" dirty="0">
                <a:cs typeface="B Kamran" pitchFamily="2" charset="-78"/>
              </a:rPr>
              <a:t>و عترت پيشه كند .                   </a:t>
            </a:r>
            <a:r>
              <a:rPr lang="en-US" sz="2900" b="1" dirty="0">
                <a:cs typeface="B Kamran" pitchFamily="2" charset="-78"/>
              </a:rPr>
              <a:t/>
            </a:r>
            <a:br>
              <a:rPr lang="en-US" sz="2900" b="1" dirty="0">
                <a:cs typeface="B Kamran" pitchFamily="2" charset="-78"/>
              </a:rPr>
            </a:br>
            <a:r>
              <a:rPr lang="fa-IR" sz="2900" b="1" dirty="0">
                <a:cs typeface="B Kamran" pitchFamily="2" charset="-78"/>
              </a:rPr>
              <a:t> </a:t>
            </a:r>
            <a:r>
              <a:rPr lang="en-US" sz="2900" b="1" dirty="0">
                <a:cs typeface="B Kamran" pitchFamily="2" charset="-78"/>
              </a:rPr>
              <a:t/>
            </a:r>
            <a:br>
              <a:rPr lang="en-US" sz="2900" b="1" dirty="0">
                <a:cs typeface="B Kamran" pitchFamily="2" charset="-78"/>
              </a:rPr>
            </a:br>
            <a:r>
              <a:rPr lang="fa-IR" sz="2900" b="1" dirty="0">
                <a:cs typeface="B Kamran" pitchFamily="2" charset="-78"/>
              </a:rPr>
              <a:t> </a:t>
            </a:r>
            <a:r>
              <a:rPr lang="en-US" sz="2900" b="1" dirty="0">
                <a:cs typeface="B Kamran" pitchFamily="2" charset="-78"/>
              </a:rPr>
              <a:t/>
            </a:r>
            <a:br>
              <a:rPr lang="en-US" sz="2900" b="1" dirty="0">
                <a:cs typeface="B Kamran" pitchFamily="2" charset="-78"/>
              </a:rPr>
            </a:br>
            <a:r>
              <a:rPr lang="fa-IR" sz="2400" dirty="0"/>
              <a:t/>
            </a:r>
            <a:br>
              <a:rPr lang="fa-IR" sz="2400" dirty="0"/>
            </a:br>
            <a:endParaRPr lang="en-US" sz="24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283336" y="1803042"/>
            <a:ext cx="3734628" cy="2781837"/>
          </a:xfrm>
        </p:spPr>
      </p:pic>
    </p:spTree>
    <p:extLst>
      <p:ext uri="{BB962C8B-B14F-4D97-AF65-F5344CB8AC3E}">
        <p14:creationId xmlns:p14="http://schemas.microsoft.com/office/powerpoint/2010/main" xmlns="" val="201585863"/>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iterate type="lt">
                                    <p:tmPct val="5000"/>
                                  </p:iterate>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024128" y="334852"/>
            <a:ext cx="9720072" cy="656822"/>
          </a:xfrm>
        </p:spPr>
        <p:txBody>
          <a:bodyPr>
            <a:normAutofit fontScale="90000"/>
          </a:bodyPr>
          <a:lstStyle/>
          <a:p>
            <a:pPr algn="r"/>
            <a:r>
              <a:rPr lang="en-US" sz="3200" b="1" dirty="0" smtClean="0"/>
              <a:t/>
            </a:r>
            <a:br>
              <a:rPr lang="en-US" sz="3200" b="1" dirty="0" smtClean="0"/>
            </a:br>
            <a:r>
              <a:rPr lang="en-US" sz="3200" b="1" dirty="0" smtClean="0"/>
              <a:t/>
            </a:r>
            <a:br>
              <a:rPr lang="en-US" sz="3200" b="1" dirty="0" smtClean="0"/>
            </a:br>
            <a:r>
              <a:rPr lang="en-US" sz="53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t>
            </a:r>
            <a:r>
              <a:rPr lang="fa-IR" sz="53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rPr>
              <a:t>نقدی </a:t>
            </a:r>
            <a:r>
              <a:rPr lang="fa-IR" sz="53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rPr>
              <a:t>بر رابطه </a:t>
            </a:r>
            <a:r>
              <a:rPr lang="fa-IR" sz="53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rPr>
              <a:t>جهان </a:t>
            </a:r>
            <a:r>
              <a:rPr lang="fa-IR" sz="53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rPr>
              <a:t>بینی و </a:t>
            </a:r>
            <a:r>
              <a:rPr lang="fa-IR" sz="53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rPr>
              <a:t>حسابداری</a:t>
            </a:r>
            <a:r>
              <a:rPr lang="en-US" sz="53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rPr>
              <a:t> </a:t>
            </a:r>
            <a:r>
              <a:rPr lang="en-US" dirty="0"/>
              <a:t/>
            </a:r>
            <a:br>
              <a:rPr lang="en-US" dirty="0"/>
            </a:br>
            <a:endParaRPr lang="en-US" dirty="0"/>
          </a:p>
        </p:txBody>
      </p:sp>
      <p:sp>
        <p:nvSpPr>
          <p:cNvPr id="3" name="Content Placeholder 2"/>
          <p:cNvSpPr>
            <a:spLocks noGrp="1"/>
          </p:cNvSpPr>
          <p:nvPr>
            <p:ph idx="1"/>
          </p:nvPr>
        </p:nvSpPr>
        <p:spPr>
          <a:xfrm>
            <a:off x="1024128" y="1171977"/>
            <a:ext cx="9720071" cy="5137383"/>
          </a:xfrm>
        </p:spPr>
        <p:txBody>
          <a:bodyPr/>
          <a:lstStyle/>
          <a:p>
            <a:pPr algn="r" rtl="1"/>
            <a:r>
              <a:rPr lang="fa-IR" sz="2600" b="1" dirty="0" smtClean="0">
                <a:cs typeface="B Kamran" pitchFamily="2" charset="-78"/>
              </a:rPr>
              <a:t>به نظر می رسد آنچه که از مفهوم و عملیات حسابداری متعارف استنباط می شود این است که حسابداری یک سری عملیات فنی است و نمی توان ارزش ، ارزشها و یا کلمات خاصی را که بار ارزشی دارند برای آن پیشوند یا پسوند </a:t>
            </a:r>
            <a:endParaRPr lang="en-US" sz="2600" b="1" dirty="0" smtClean="0">
              <a:cs typeface="B Kamran" pitchFamily="2" charset="-78"/>
            </a:endParaRPr>
          </a:p>
          <a:p>
            <a:pPr algn="r" rtl="1"/>
            <a:r>
              <a:rPr lang="fa-IR" sz="4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rPr>
              <a:t>رابطه جهان بینی و حسابداری</a:t>
            </a:r>
            <a:r>
              <a:rPr lang="en-US" sz="4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rPr>
              <a:t>:</a:t>
            </a:r>
            <a:r>
              <a:rPr lang="fa-IR" sz="4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rPr>
              <a:t> </a:t>
            </a:r>
            <a:endParaRPr lang="en-US" sz="4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cs typeface="B Kamran" pitchFamily="2" charset="-78"/>
            </a:endParaRPr>
          </a:p>
          <a:p>
            <a:pPr algn="r"/>
            <a:r>
              <a:rPr lang="fa-IR" sz="2600" b="1" dirty="0" smtClean="0">
                <a:cs typeface="B Kamran" pitchFamily="2" charset="-78"/>
              </a:rPr>
              <a:t>یک </a:t>
            </a:r>
            <a:r>
              <a:rPr lang="fa-IR" sz="2600" b="1" dirty="0">
                <a:cs typeface="B Kamran" pitchFamily="2" charset="-78"/>
              </a:rPr>
              <a:t>سوال آیا اصلا جهان بینی های متفاوت می تواند بر حسابداری تاثیر بگذارد یا حسابداری یک فن و حرفه عاری از ارزشها </a:t>
            </a:r>
            <a:r>
              <a:rPr lang="en-US" sz="2600" b="1" dirty="0" smtClean="0">
                <a:cs typeface="B Kamran" pitchFamily="2" charset="-78"/>
              </a:rPr>
              <a:t>value-free</a:t>
            </a:r>
            <a:r>
              <a:rPr lang="fa-IR" sz="2600" b="1" dirty="0" smtClean="0">
                <a:cs typeface="B Kamran" pitchFamily="2" charset="-78"/>
              </a:rPr>
              <a:t> </a:t>
            </a:r>
            <a:r>
              <a:rPr lang="fa-IR" sz="2600" b="1" dirty="0">
                <a:cs typeface="B Kamran" pitchFamily="2" charset="-78"/>
              </a:rPr>
              <a:t>است.سالها قبل در کشورهای کمونیستی صورت مالی به نام سود و </a:t>
            </a:r>
            <a:r>
              <a:rPr lang="fa-IR" sz="2600" b="1" dirty="0" smtClean="0">
                <a:cs typeface="B Kamran" pitchFamily="2" charset="-78"/>
              </a:rPr>
              <a:t>زیان </a:t>
            </a:r>
            <a:r>
              <a:rPr lang="en-US" sz="2600" b="1" dirty="0" smtClean="0">
                <a:cs typeface="B Kamran" pitchFamily="2" charset="-78"/>
              </a:rPr>
              <a:t> </a:t>
            </a:r>
            <a:r>
              <a:rPr lang="fa-IR" sz="2600" b="1" dirty="0" smtClean="0">
                <a:cs typeface="B Kamran" pitchFamily="2" charset="-78"/>
              </a:rPr>
              <a:t>وجود </a:t>
            </a:r>
            <a:r>
              <a:rPr lang="fa-IR" sz="2600" b="1" dirty="0">
                <a:cs typeface="B Kamran" pitchFamily="2" charset="-78"/>
              </a:rPr>
              <a:t>نداشت . چرا ؟ چون جهان بینی مبتنی بر کمونیست چنین صورت مالی را بی ارزش و بی ضرورت می دانست و لزومی هم به تهیه آن نمی دید . سایر صورتهای مالی هم آنچنان محلی از اعراب نداشتند و اصلا حرفه حسابداری در آن کشورها توسعه نمی یافت تا اینکه جهان بینی سرمایه داری به آن کشورها نفوذ پیدا کرد و با فوت و فن حسابداری سرمایه داری آشنا </a:t>
            </a:r>
            <a:r>
              <a:rPr lang="fa-IR" sz="2600" b="1" dirty="0" smtClean="0">
                <a:cs typeface="B Kamran" pitchFamily="2" charset="-78"/>
              </a:rPr>
              <a:t>شدند.حسابداری </a:t>
            </a:r>
            <a:r>
              <a:rPr lang="fa-IR" sz="2600" b="1" dirty="0">
                <a:cs typeface="B Kamran" pitchFamily="2" charset="-78"/>
              </a:rPr>
              <a:t>یا حسابداری سرمایه داری ؟ بله با حسابداری سرمایه داری</a:t>
            </a:r>
            <a:r>
              <a:rPr lang="fa-IR" b="1" dirty="0">
                <a:cs typeface="B Kamran" pitchFamily="2" charset="-78"/>
              </a:rPr>
              <a:t>.</a:t>
            </a:r>
            <a:endParaRPr lang="en-US" b="1" dirty="0">
              <a:cs typeface="B Kamran" pitchFamily="2" charset="-78"/>
            </a:endParaRPr>
          </a:p>
        </p:txBody>
      </p:sp>
    </p:spTree>
    <p:extLst>
      <p:ext uri="{BB962C8B-B14F-4D97-AF65-F5344CB8AC3E}">
        <p14:creationId xmlns:p14="http://schemas.microsoft.com/office/powerpoint/2010/main" xmlns="" val="3786622035"/>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allpaper (43).jpg"/>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1024128" y="585216"/>
            <a:ext cx="5910072" cy="5866384"/>
          </a:xfrm>
        </p:spPr>
        <p:txBody>
          <a:bodyPr>
            <a:normAutofit/>
          </a:bodyPr>
          <a:lstStyle/>
          <a:p>
            <a:pPr algn="r" rtl="1"/>
            <a:r>
              <a:rPr lang="fa-IR" sz="2600" b="1" dirty="0">
                <a:cs typeface="B Kamran" pitchFamily="2" charset="-78"/>
              </a:rPr>
              <a:t>داستانی معروف در مورد استخدام حسابداران در دنیای سرمایه داری وجود دارد.از میان گروهی که برای استخدام در شرکتی دعوت به مصاحبه شده اند سوال می شد که دو بعلاوه دو چند می شود .جوابهایی متعددی از طرف مصاحبه شوندگان مطرح می شد اما مدیریت گزینش نهایی را از میان کسانی انجام داد که جوابهایشان با این مضمون همخوانی داشت که دو بعلاوه دو همان می شود که مدیریت بخواهد </a:t>
            </a:r>
            <a:r>
              <a:rPr lang="fa-IR" sz="2600" b="1" dirty="0" smtClean="0">
                <a:cs typeface="B Kamran" pitchFamily="2" charset="-78"/>
              </a:rPr>
              <a:t>حسابداری </a:t>
            </a:r>
            <a:r>
              <a:rPr lang="fa-IR" sz="2600" b="1" dirty="0">
                <a:cs typeface="B Kamran" pitchFamily="2" charset="-78"/>
              </a:rPr>
              <a:t>سرمایه داری هرگز تحمل شنیدن چنین حرفی از حسابدار خود را ندارد که بگوید این کار حرام است ، گناه است ،غش در معامله است ، مشروع نیست ، بیت المال است و یا عباراتی از این قبیل که مذاهب به پیروان </a:t>
            </a:r>
            <a:r>
              <a:rPr lang="fa-IR" sz="2600" b="1" dirty="0" smtClean="0">
                <a:cs typeface="B Kamran" pitchFamily="2" charset="-78"/>
              </a:rPr>
              <a:t>خود و </a:t>
            </a:r>
            <a:r>
              <a:rPr lang="fa-IR" sz="2600" b="1" dirty="0">
                <a:cs typeface="B Kamran" pitchFamily="2" charset="-78"/>
              </a:rPr>
              <a:t>به عبارتهای مختلف یاد می دهند . </a:t>
            </a:r>
            <a:endParaRPr lang="en-US" sz="2600" b="1" dirty="0">
              <a:cs typeface="B Kamran" pitchFamily="2" charset="-78"/>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7634114" y="1507045"/>
            <a:ext cx="3198986" cy="4022725"/>
          </a:xfrm>
        </p:spPr>
      </p:pic>
    </p:spTree>
    <p:extLst>
      <p:ext uri="{BB962C8B-B14F-4D97-AF65-F5344CB8AC3E}">
        <p14:creationId xmlns:p14="http://schemas.microsoft.com/office/powerpoint/2010/main" xmlns="" val="3888990562"/>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iterate type="lt">
                                    <p:tmPct val="5000"/>
                                  </p:iterate>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090DCB5F-146D-478A-852A-34B16FE9F3A8}"/>
    </a:ext>
  </a:extLst>
</a:theme>
</file>

<file path=docProps/app.xml><?xml version="1.0" encoding="utf-8"?>
<Properties xmlns="http://schemas.openxmlformats.org/officeDocument/2006/extended-properties" xmlns:vt="http://schemas.openxmlformats.org/officeDocument/2006/docPropsVTypes">
  <Template>Integral</Template>
  <TotalTime>283</TotalTime>
  <Words>3121</Words>
  <Application>Microsoft Office PowerPoint</Application>
  <PresentationFormat>Custom</PresentationFormat>
  <Paragraphs>139</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Integral</vt:lpstr>
      <vt:lpstr>بسم الله الرحمن الرحیم</vt:lpstr>
      <vt:lpstr>Slide 2</vt:lpstr>
      <vt:lpstr>تقدیروتشکر:</vt:lpstr>
      <vt:lpstr>فهرست:</vt:lpstr>
      <vt:lpstr>Slide 5</vt:lpstr>
      <vt:lpstr>مقدمه:</vt:lpstr>
      <vt:lpstr>اعضاء سازمان متبوع بدون استثناء از اسرار كليه سازمانها اطلاع دارند و اين امر نه بلحاظ شخصيت فردي آنها بلكه بدليل سازماني و وظيفه‌اي ديوان محاسبات كشور است حيثيتي كه اهداف و اختيارات قانوني ديوان محاسبات به آنها اعطا كرده و بر اين امر استوارشان ساخته است . بنابراين بر كليه اعضاء چنين سازماني فرض واجبي است كه علاوه بر شرافت و اصالت و ديانت شخصي و خانوادگي به حيثيت سازماني نيز عنايت نموده و در حفظ رازهاي ناشي از مديريت نظارتي و حقوق مالي و محاسباتي خود و سازمان متبوعشان پاسداري نمايند . ( امانتداري و رازداري ) را زيور اوصاف انساني خود كنيم و تا لحظات پاياني حيات اداري بلحاظ وظيفه و تا خاتمة عمر طبيعي بدليل انسانيت خويش بر آن مفتخر باشيم و انساني كه مدعي است پيامبرش حضرت محمد (ص) و جانشينان راستين حضرتش نظير امام علي (ع) و فرزندان معصومش مي باشد بايد كه براي رسيدن به اين قلة بندگي خداوند حكيم در دامنه باشد و استواري درطريق قرآن و عترت پيشه كند .                         </vt:lpstr>
      <vt:lpstr>  :نقدی بر رابطه جهان بینی و حسابداری  </vt:lpstr>
      <vt:lpstr>داستانی معروف در مورد استخدام حسابداران در دنیای سرمایه داری وجود دارد.از میان گروهی که برای استخدام در شرکتی دعوت به مصاحبه شده اند سوال می شد که دو بعلاوه دو چند می شود .جوابهایی متعددی از طرف مصاحبه شوندگان مطرح می شد اما مدیریت گزینش نهایی را از میان کسانی انجام داد که جوابهایشان با این مضمون همخوانی داشت که دو بعلاوه دو همان می شود که مدیریت بخواهد حسابداری سرمایه داری هرگز تحمل شنیدن چنین حرفی از حسابدار خود را ندارد که بگوید این کار حرام است ، گناه است ،غش در معامله است ، مشروع نیست ، بیت المال است و یا عباراتی از این قبیل که مذاهب به پیروان خود و به عبارتهای مختلف یاد می دهند . </vt:lpstr>
      <vt:lpstr>حسابدار و حسابرسی که با این آموزه ها آشنا و به آنها معتقد باشد به همین راحتی ها نمی شود مقاومتش را شکست .  به نظر شما چرا افرادی که قیمت سهامی را بصورت مصنوعی و با لطایف الحیلی مثل دستکاری در ارقام صورتهای مالی ، گزارشگری مالی نادرست ، شایعه پراکنی و غیره بالا می برند و با ضرر زدن به دیگران و یا دولت ، به سودهای نامتعارفی دست می یابند هیچ احساس گناهی نمی کنند .همین است در مورد بازدهی های نامتعارفی که افراد با جو سازی در بازار قراردادهای آتی و به زیان دیگران بدست می آورند . </vt:lpstr>
      <vt:lpstr>  عنصر قانوني ارتشاء: </vt:lpstr>
      <vt:lpstr>عنصر معنوي جرم رشا و ارتشا :</vt:lpstr>
      <vt:lpstr>عنصر مادي جرم ارتشا:</vt:lpstr>
      <vt:lpstr>مجازات واسطة رشاء و ارتشا :</vt:lpstr>
      <vt:lpstr> هدف از پرداخت رشوه:  </vt:lpstr>
      <vt:lpstr> مهمترين زمينه‌هاي كاربرد رشوه عبارتند از:   </vt:lpstr>
      <vt:lpstr>2)مزايده :‌  در اين گونه موارد نيز مانند مناقصه، پرداخت ها به منظور دسترسي به اطلاعاتي از قبيل علايق واقعي مزايده كننده و پيشنهادات ارائه شده از طرف رقبا صورت مي‌گيرد. در اين موارد ( و همچنين در مناقصه‌ها ) گاهي روش هاي خاصي به كار گرفته مي شود به طوري كه پيمانكار بدون پرداخت مستقيم رشوه به كارفرما به اهداف خود دست مي يابد. در اين روش پيمانكار با توجه به اطلاع از محدود بودن برد تبليغاتي آگهي مناقصه يا مزايده با ايجاد چند رقيب ساختگي به اعلام قيمت هايي مي پردازد كه در قبال قيمت و شرايط خود از وضعيت نامناسبي برخوردار باشند و در واقع كارفرما را ناچار به پذيرش شرايط خاص مورد نظر خود مي كند.    </vt:lpstr>
      <vt:lpstr>3)خريدهاي دولتي :  دستگاه هاي وابسته به دولت و يا عمومي ( مانند وزارتخانه‌ها، شركت‌ها و سازمان هاي وابسته دولتي، شهرداري ها و … ) معمولاً جهت تهيه اقلام مورد نياز خود، پس از اخذ مجوزهاي لازم به وسيله مامورين خريد و هماهنگي بخش مربوطه از بازارهاي داخلي و يا خارجي اقدام مي كنند. در اين موارد فروشندگان كالاهاو خدمات با در اختيار گذاشتن تسهيلاتي از قبيل وجه نقد، هداياي جنسي، ارائه خدمات رايگان، پورسانت ، صدور فاكتورهايي با قيمت هاي غير واقعي تلاش مي نمايند تا مشتري هميشگي براي خود جذب كنند. از نتايج اين كار پرداخت هاي بالاتر سيستم دولتي، خريد اقلامي با استانداردهاي پايين تر از مشخصات اعلام شده ، وخريد اقلام غير ضروري به منظور كسب منفعت شخصي مي باشد. و...... . </vt:lpstr>
      <vt:lpstr>اختلاس : </vt:lpstr>
      <vt:lpstr>:عنصر قانوني اختلاس</vt:lpstr>
      <vt:lpstr>عنصر مادی اختلاس: اين است كه اموال متعلق به دولت بوده و يا به حسب وظيفه در اختيار آنان قرار گرفته باشد .      عنصر معنوی اختلاس: ، تصرف غيرقانوني و برداشت وجوه و اموال بنفع خود من غير حق مي‌باشد.  در صورتي كه سه عنصر فوق جمع گردد يعني طرف كارمند باشد و اموال دولت يا اشخاص به حسب وظيفه به او سپرده شده باشد و آن كارمند بنفع خود و خلاف قانون برداشت نمايد جرم اختلاس تحقق يافته و كارمند مجرم مختلس ناميده مي‌شود .  </vt:lpstr>
      <vt:lpstr>:تصرف غيرقانوني</vt:lpstr>
      <vt:lpstr>عنصر مادي تصرف غیرقانونی:</vt:lpstr>
      <vt:lpstr>عنصر مادي تصرف غیرقانونی:</vt:lpstr>
      <vt:lpstr>    2)موضوع جرم: موضوع جرم تصرف غيرقانوني مانند اختلاس ممكن است به صورت وجه نقد يا مطالباتي كه به منزله نقدينه مي‌باشد مانند چك‌هاي درگردش بانكي يا اوراق و حواله‌هاي بهادار بانكي يا اشياء و لوازم منقول اداري كه عموماً از بودجه عمومي كشور تهيه و در اختيار اداره يا مؤسسه دولتي قرار مي‌گيرد باشد اما بايد دانست كه موضوع تصرف غيرقانوني بر خلاف اختلاس شامل اموال يا وجوه يا اسناد و اوراق بهاردار متعلق به اشخاص كه بر حسب وظيفه به مأمورين دولتي سپرده مي‌شود نخواهد شد .     3)وجوه يا اموال دولتي بايد در اختيار مأمور قرار گرفته باشد: يكي ديگر از شرايط تحقق عنصر مادي جرم تصرف غيرقانوني اين است كه وجوه يا اسناد يا اموال يا ساير اشياء متعلق به دولت ، بر اساس روش جاري ناشي از رابطه استخدامي در اختيار كارمند قرار گرفته باشد و يا اين كه به او سپرده شده باشد و كارمند دولت آن را به طور غيرمجاز مورد استفاده قرار داده باشد تا بتوان آن را مشمول حكم ماده 598 شناخت.    </vt:lpstr>
      <vt:lpstr>تدلیس جزائی:</vt:lpstr>
      <vt:lpstr> اخذ پورسانت:  </vt:lpstr>
      <vt:lpstr>   تعريف پورسانت :  </vt:lpstr>
      <vt:lpstr> مجازات : </vt:lpstr>
      <vt:lpstr> كلاهبرداري:</vt:lpstr>
      <vt:lpstr>  د )رمالي که ديگري را به عنوان رمل انداختن جهت پيدا كردن اموال گمشده‌اش سركيسه كند كلاهبردار است .    هـ ) افرادي كه خود را خلاف واقع مامور دولت معرفي و از اين طريق وجوهي من غير حق از آنها ببرد كلاهبردار مي‌باشد.   و ) هر كس كه مال غير را به عوض مال خود به خريدار معرفي نموده و بفروشد و از اين طريق وجهي تحصيل نمايد كلاهبردار است .    ز ) هر كس با حيله و تقلب اموال ديگران را به ديگري انتقال دهد و از اين راه مالي يا وجوهي را ببرد از مصاديق كلاهبردار است .  </vt:lpstr>
      <vt:lpstr>صدور چك بلامحل:</vt:lpstr>
      <vt:lpstr> قاچاق : </vt:lpstr>
      <vt:lpstr>      the end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الرحیم</dc:title>
  <dc:creator>omid pc</dc:creator>
  <cp:lastModifiedBy>Arezo</cp:lastModifiedBy>
  <cp:revision>30</cp:revision>
  <dcterms:created xsi:type="dcterms:W3CDTF">2015-12-11T09:30:35Z</dcterms:created>
  <dcterms:modified xsi:type="dcterms:W3CDTF">2015-12-19T12:29:47Z</dcterms:modified>
</cp:coreProperties>
</file>