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91" r:id="rId8"/>
    <p:sldId id="262" r:id="rId9"/>
    <p:sldId id="264" r:id="rId10"/>
    <p:sldId id="265" r:id="rId11"/>
    <p:sldId id="266" r:id="rId12"/>
    <p:sldId id="267" r:id="rId13"/>
    <p:sldId id="276" r:id="rId14"/>
    <p:sldId id="268" r:id="rId15"/>
    <p:sldId id="277" r:id="rId16"/>
    <p:sldId id="269" r:id="rId17"/>
    <p:sldId id="270" r:id="rId18"/>
    <p:sldId id="278" r:id="rId19"/>
    <p:sldId id="271" r:id="rId20"/>
    <p:sldId id="292" r:id="rId21"/>
    <p:sldId id="289" r:id="rId22"/>
    <p:sldId id="279" r:id="rId23"/>
    <p:sldId id="272" r:id="rId24"/>
    <p:sldId id="290" r:id="rId25"/>
    <p:sldId id="280" r:id="rId26"/>
    <p:sldId id="273" r:id="rId27"/>
    <p:sldId id="274" r:id="rId28"/>
    <p:sldId id="296" r:id="rId29"/>
    <p:sldId id="275" r:id="rId30"/>
    <p:sldId id="295" r:id="rId31"/>
    <p:sldId id="281" r:id="rId32"/>
    <p:sldId id="282" r:id="rId33"/>
    <p:sldId id="294" r:id="rId34"/>
    <p:sldId id="283" r:id="rId35"/>
    <p:sldId id="284" r:id="rId36"/>
    <p:sldId id="285" r:id="rId37"/>
    <p:sldId id="286" r:id="rId38"/>
    <p:sldId id="293" r:id="rId39"/>
    <p:sldId id="288" r:id="rId40"/>
    <p:sldId id="287" r:id="rId41"/>
  </p:sldIdLst>
  <p:sldSz cx="9144000" cy="6858000" type="screen4x3"/>
  <p:notesSz cx="7315200" cy="96012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1" d="100"/>
          <a:sy n="61" d="100"/>
        </p:scale>
        <p:origin x="-1404"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2A75D60F-BA45-4920-A3E7-0C1999CAB89D}" type="datetimeFigureOut">
              <a:rPr lang="fa-IR" smtClean="0"/>
              <a:pPr/>
              <a:t>1441/07/09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F10724D-0383-407E-8B4A-0E058E4AB9CC}" type="slidenum">
              <a:rPr lang="fa-IR" smtClean="0"/>
              <a:pPr/>
              <a:t>‹#›</a:t>
            </a:fld>
            <a:endParaRPr lang="fa-IR"/>
          </a:p>
        </p:txBody>
      </p:sp>
    </p:spTree>
    <p:extLst>
      <p:ext uri="{BB962C8B-B14F-4D97-AF65-F5344CB8AC3E}">
        <p14:creationId xmlns="" xmlns:p14="http://schemas.microsoft.com/office/powerpoint/2010/main" val="1669268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A75D60F-BA45-4920-A3E7-0C1999CAB89D}" type="datetimeFigureOut">
              <a:rPr lang="fa-IR" smtClean="0"/>
              <a:pPr/>
              <a:t>1441/07/09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F10724D-0383-407E-8B4A-0E058E4AB9CC}" type="slidenum">
              <a:rPr lang="fa-IR" smtClean="0"/>
              <a:pPr/>
              <a:t>‹#›</a:t>
            </a:fld>
            <a:endParaRPr lang="fa-IR"/>
          </a:p>
        </p:txBody>
      </p:sp>
    </p:spTree>
    <p:extLst>
      <p:ext uri="{BB962C8B-B14F-4D97-AF65-F5344CB8AC3E}">
        <p14:creationId xmlns="" xmlns:p14="http://schemas.microsoft.com/office/powerpoint/2010/main" val="699007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A75D60F-BA45-4920-A3E7-0C1999CAB89D}" type="datetimeFigureOut">
              <a:rPr lang="fa-IR" smtClean="0"/>
              <a:pPr/>
              <a:t>1441/07/09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F10724D-0383-407E-8B4A-0E058E4AB9CC}" type="slidenum">
              <a:rPr lang="fa-IR" smtClean="0"/>
              <a:pPr/>
              <a:t>‹#›</a:t>
            </a:fld>
            <a:endParaRPr lang="fa-IR"/>
          </a:p>
        </p:txBody>
      </p:sp>
    </p:spTree>
    <p:extLst>
      <p:ext uri="{BB962C8B-B14F-4D97-AF65-F5344CB8AC3E}">
        <p14:creationId xmlns="" xmlns:p14="http://schemas.microsoft.com/office/powerpoint/2010/main" val="1247013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A75D60F-BA45-4920-A3E7-0C1999CAB89D}" type="datetimeFigureOut">
              <a:rPr lang="fa-IR" smtClean="0"/>
              <a:pPr/>
              <a:t>1441/07/09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F10724D-0383-407E-8B4A-0E058E4AB9CC}" type="slidenum">
              <a:rPr lang="fa-IR" smtClean="0"/>
              <a:pPr/>
              <a:t>‹#›</a:t>
            </a:fld>
            <a:endParaRPr lang="fa-IR"/>
          </a:p>
        </p:txBody>
      </p:sp>
    </p:spTree>
    <p:extLst>
      <p:ext uri="{BB962C8B-B14F-4D97-AF65-F5344CB8AC3E}">
        <p14:creationId xmlns="" xmlns:p14="http://schemas.microsoft.com/office/powerpoint/2010/main" val="3087381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75D60F-BA45-4920-A3E7-0C1999CAB89D}" type="datetimeFigureOut">
              <a:rPr lang="fa-IR" smtClean="0"/>
              <a:pPr/>
              <a:t>1441/07/09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F10724D-0383-407E-8B4A-0E058E4AB9CC}" type="slidenum">
              <a:rPr lang="fa-IR" smtClean="0"/>
              <a:pPr/>
              <a:t>‹#›</a:t>
            </a:fld>
            <a:endParaRPr lang="fa-IR"/>
          </a:p>
        </p:txBody>
      </p:sp>
    </p:spTree>
    <p:extLst>
      <p:ext uri="{BB962C8B-B14F-4D97-AF65-F5344CB8AC3E}">
        <p14:creationId xmlns="" xmlns:p14="http://schemas.microsoft.com/office/powerpoint/2010/main" val="253135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2A75D60F-BA45-4920-A3E7-0C1999CAB89D}" type="datetimeFigureOut">
              <a:rPr lang="fa-IR" smtClean="0"/>
              <a:pPr/>
              <a:t>1441/07/09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F10724D-0383-407E-8B4A-0E058E4AB9CC}" type="slidenum">
              <a:rPr lang="fa-IR" smtClean="0"/>
              <a:pPr/>
              <a:t>‹#›</a:t>
            </a:fld>
            <a:endParaRPr lang="fa-IR"/>
          </a:p>
        </p:txBody>
      </p:sp>
    </p:spTree>
    <p:extLst>
      <p:ext uri="{BB962C8B-B14F-4D97-AF65-F5344CB8AC3E}">
        <p14:creationId xmlns="" xmlns:p14="http://schemas.microsoft.com/office/powerpoint/2010/main" val="3351210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2A75D60F-BA45-4920-A3E7-0C1999CAB89D}" type="datetimeFigureOut">
              <a:rPr lang="fa-IR" smtClean="0"/>
              <a:pPr/>
              <a:t>1441/07/09</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F10724D-0383-407E-8B4A-0E058E4AB9CC}" type="slidenum">
              <a:rPr lang="fa-IR" smtClean="0"/>
              <a:pPr/>
              <a:t>‹#›</a:t>
            </a:fld>
            <a:endParaRPr lang="fa-IR"/>
          </a:p>
        </p:txBody>
      </p:sp>
    </p:spTree>
    <p:extLst>
      <p:ext uri="{BB962C8B-B14F-4D97-AF65-F5344CB8AC3E}">
        <p14:creationId xmlns="" xmlns:p14="http://schemas.microsoft.com/office/powerpoint/2010/main" val="3023439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2A75D60F-BA45-4920-A3E7-0C1999CAB89D}" type="datetimeFigureOut">
              <a:rPr lang="fa-IR" smtClean="0"/>
              <a:pPr/>
              <a:t>1441/07/09</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F10724D-0383-407E-8B4A-0E058E4AB9CC}" type="slidenum">
              <a:rPr lang="fa-IR" smtClean="0"/>
              <a:pPr/>
              <a:t>‹#›</a:t>
            </a:fld>
            <a:endParaRPr lang="fa-IR"/>
          </a:p>
        </p:txBody>
      </p:sp>
    </p:spTree>
    <p:extLst>
      <p:ext uri="{BB962C8B-B14F-4D97-AF65-F5344CB8AC3E}">
        <p14:creationId xmlns="" xmlns:p14="http://schemas.microsoft.com/office/powerpoint/2010/main" val="651898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75D60F-BA45-4920-A3E7-0C1999CAB89D}" type="datetimeFigureOut">
              <a:rPr lang="fa-IR" smtClean="0"/>
              <a:pPr/>
              <a:t>1441/07/09</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F10724D-0383-407E-8B4A-0E058E4AB9CC}" type="slidenum">
              <a:rPr lang="fa-IR" smtClean="0"/>
              <a:pPr/>
              <a:t>‹#›</a:t>
            </a:fld>
            <a:endParaRPr lang="fa-IR"/>
          </a:p>
        </p:txBody>
      </p:sp>
    </p:spTree>
    <p:extLst>
      <p:ext uri="{BB962C8B-B14F-4D97-AF65-F5344CB8AC3E}">
        <p14:creationId xmlns="" xmlns:p14="http://schemas.microsoft.com/office/powerpoint/2010/main" val="664426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75D60F-BA45-4920-A3E7-0C1999CAB89D}" type="datetimeFigureOut">
              <a:rPr lang="fa-IR" smtClean="0"/>
              <a:pPr/>
              <a:t>1441/07/09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F10724D-0383-407E-8B4A-0E058E4AB9CC}" type="slidenum">
              <a:rPr lang="fa-IR" smtClean="0"/>
              <a:pPr/>
              <a:t>‹#›</a:t>
            </a:fld>
            <a:endParaRPr lang="fa-IR"/>
          </a:p>
        </p:txBody>
      </p:sp>
    </p:spTree>
    <p:extLst>
      <p:ext uri="{BB962C8B-B14F-4D97-AF65-F5344CB8AC3E}">
        <p14:creationId xmlns="" xmlns:p14="http://schemas.microsoft.com/office/powerpoint/2010/main" val="3314725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75D60F-BA45-4920-A3E7-0C1999CAB89D}" type="datetimeFigureOut">
              <a:rPr lang="fa-IR" smtClean="0"/>
              <a:pPr/>
              <a:t>1441/07/09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F10724D-0383-407E-8B4A-0E058E4AB9CC}" type="slidenum">
              <a:rPr lang="fa-IR" smtClean="0"/>
              <a:pPr/>
              <a:t>‹#›</a:t>
            </a:fld>
            <a:endParaRPr lang="fa-IR"/>
          </a:p>
        </p:txBody>
      </p:sp>
    </p:spTree>
    <p:extLst>
      <p:ext uri="{BB962C8B-B14F-4D97-AF65-F5344CB8AC3E}">
        <p14:creationId xmlns="" xmlns:p14="http://schemas.microsoft.com/office/powerpoint/2010/main" val="2234904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A75D60F-BA45-4920-A3E7-0C1999CAB89D}" type="datetimeFigureOut">
              <a:rPr lang="fa-IR" smtClean="0"/>
              <a:pPr/>
              <a:t>1441/07/09</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F10724D-0383-407E-8B4A-0E058E4AB9CC}" type="slidenum">
              <a:rPr lang="fa-IR" smtClean="0"/>
              <a:pPr/>
              <a:t>‹#›</a:t>
            </a:fld>
            <a:endParaRPr lang="fa-IR"/>
          </a:p>
        </p:txBody>
      </p:sp>
    </p:spTree>
    <p:extLst>
      <p:ext uri="{BB962C8B-B14F-4D97-AF65-F5344CB8AC3E}">
        <p14:creationId xmlns="" xmlns:p14="http://schemas.microsoft.com/office/powerpoint/2010/main" val="2396147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rot="18699275">
            <a:off x="-144764" y="1159677"/>
            <a:ext cx="5136433" cy="3017839"/>
          </a:xfrm>
        </p:spPr>
        <p:txBody>
          <a:bodyPr/>
          <a:lstStyle/>
          <a:p>
            <a:endParaRPr lang="fa-IR" dirty="0"/>
          </a:p>
        </p:txBody>
      </p:sp>
      <p:sp>
        <p:nvSpPr>
          <p:cNvPr id="3" name="Subtitle 2"/>
          <p:cNvSpPr>
            <a:spLocks noGrp="1"/>
          </p:cNvSpPr>
          <p:nvPr>
            <p:ph type="subTitle" idx="1"/>
          </p:nvPr>
        </p:nvSpPr>
        <p:spPr>
          <a:xfrm>
            <a:off x="4419600" y="2133600"/>
            <a:ext cx="4191000" cy="2133600"/>
          </a:xfrm>
        </p:spPr>
        <p:txBody>
          <a:bodyPr>
            <a:normAutofit/>
          </a:bodyPr>
          <a:lstStyle/>
          <a:p>
            <a:pPr algn="r"/>
            <a:r>
              <a:rPr lang="fa-IR" sz="2800" b="1" dirty="0" smtClean="0">
                <a:solidFill>
                  <a:schemeClr val="tx1"/>
                </a:solidFill>
                <a:latin typeface="Aharoni" pitchFamily="2" charset="-79"/>
              </a:rPr>
              <a:t>موضوع:آموزش پیش ازدبستان</a:t>
            </a:r>
          </a:p>
        </p:txBody>
      </p:sp>
      <p:pic>
        <p:nvPicPr>
          <p:cNvPr id="1026" name="Picture 2" descr="C:\Users\azim\Desktop\008.jpg"/>
          <p:cNvPicPr>
            <a:picLocks noChangeAspect="1" noChangeArrowheads="1"/>
          </p:cNvPicPr>
          <p:nvPr/>
        </p:nvPicPr>
        <p:blipFill>
          <a:blip r:embed="rId3" cstate="print">
            <a:clrChange>
              <a:clrFrom>
                <a:srgbClr val="FFFFFF"/>
              </a:clrFrom>
              <a:clrTo>
                <a:srgbClr val="FFFFFF">
                  <a:alpha val="0"/>
                </a:srgbClr>
              </a:clrTo>
            </a:clrChange>
            <a:duotone>
              <a:prstClr val="black"/>
              <a:srgbClr val="FFC000">
                <a:tint val="45000"/>
                <a:satMod val="400000"/>
              </a:srgbClr>
            </a:duotone>
            <a:extLst>
              <a:ext uri="{BEBA8EAE-BF5A-486C-A8C5-ECC9F3942E4B}">
                <a14:imgProps xmlns="" xmlns:a14="http://schemas.microsoft.com/office/drawing/2010/main">
                  <a14:imgLayer r:embed="rId4">
                    <a14:imgEffect>
                      <a14:colorTemperature colorTemp="5300"/>
                    </a14:imgEffect>
                    <a14:imgEffect>
                      <a14:saturation sat="0"/>
                    </a14:imgEffect>
                  </a14:imgLayer>
                </a14:imgProps>
              </a:ext>
              <a:ext uri="{28A0092B-C50C-407E-A947-70E740481C1C}">
                <a14:useLocalDpi xmlns="" xmlns:a14="http://schemas.microsoft.com/office/drawing/2010/main" val="0"/>
              </a:ext>
            </a:extLst>
          </a:blip>
          <a:srcRect/>
          <a:stretch>
            <a:fillRect/>
          </a:stretch>
        </p:blipFill>
        <p:spPr bwMode="auto">
          <a:xfrm rot="18976263">
            <a:off x="430257" y="1147656"/>
            <a:ext cx="3424706" cy="28264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 xmlns:p14="http://schemas.microsoft.com/office/powerpoint/2010/main" val="730415362"/>
      </p:ext>
    </p:extLst>
  </p:cSld>
  <p:clrMapOvr>
    <a:masterClrMapping/>
  </p:clrMapOvr>
  <mc:AlternateContent xmlns:mc="http://schemas.openxmlformats.org/markup-compatibility/2006">
    <mc:Choice xmlns=""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
            </a:r>
            <a:br>
              <a:rPr lang="fa-IR" dirty="0" smtClean="0"/>
            </a:br>
            <a:r>
              <a:rPr lang="fa-IR" sz="4900" b="1" dirty="0" smtClean="0"/>
              <a:t>جدول مصون سازی</a:t>
            </a:r>
            <a:r>
              <a:rPr lang="en-US" dirty="0" smtClean="0"/>
              <a:t/>
            </a:r>
            <a:br>
              <a:rPr lang="en-US" dirty="0" smtClean="0"/>
            </a:br>
            <a:endParaRPr lang="fa-IR" dirty="0"/>
          </a:p>
        </p:txBody>
      </p:sp>
      <p:sp>
        <p:nvSpPr>
          <p:cNvPr id="3" name="Content Placeholder 2"/>
          <p:cNvSpPr>
            <a:spLocks noGrp="1"/>
          </p:cNvSpPr>
          <p:nvPr>
            <p:ph idx="1"/>
          </p:nvPr>
        </p:nvSpPr>
        <p:spPr>
          <a:xfrm>
            <a:off x="457200" y="1295400"/>
            <a:ext cx="8229600" cy="5410200"/>
          </a:xfrm>
        </p:spPr>
        <p:txBody>
          <a:bodyPr>
            <a:normAutofit fontScale="40000" lnSpcReduction="20000"/>
          </a:bodyPr>
          <a:lstStyle/>
          <a:p>
            <a:r>
              <a:rPr lang="fa-IR" sz="5000" dirty="0" smtClean="0">
                <a:cs typeface="+mj-cs"/>
              </a:rPr>
              <a:t>3تا9ماهگی</a:t>
            </a:r>
            <a:endParaRPr lang="en-US" sz="5000" dirty="0" smtClean="0">
              <a:cs typeface="+mj-cs"/>
            </a:endParaRPr>
          </a:p>
          <a:p>
            <a:r>
              <a:rPr lang="fa-IR" sz="5000" dirty="0" smtClean="0">
                <a:cs typeface="+mj-cs"/>
              </a:rPr>
              <a:t>(الف)اولین تزریق سه گانه(دیفتری،کزاز،سیاه سرفه)</a:t>
            </a:r>
            <a:endParaRPr lang="en-US" sz="5000" dirty="0" smtClean="0">
              <a:cs typeface="+mj-cs"/>
            </a:endParaRPr>
          </a:p>
          <a:p>
            <a:r>
              <a:rPr lang="fa-IR" sz="5000" dirty="0" smtClean="0">
                <a:cs typeface="+mj-cs"/>
              </a:rPr>
              <a:t>-اولین قطره خوراکی فلج</a:t>
            </a:r>
            <a:endParaRPr lang="en-US" sz="5000" dirty="0" smtClean="0">
              <a:cs typeface="+mj-cs"/>
            </a:endParaRPr>
          </a:p>
          <a:p>
            <a:r>
              <a:rPr lang="fa-IR" sz="5000" dirty="0" smtClean="0">
                <a:cs typeface="+mj-cs"/>
              </a:rPr>
              <a:t>-ب،ث،ژ(تزریق)ونوبت اول</a:t>
            </a:r>
            <a:endParaRPr lang="en-US" sz="5000" dirty="0" smtClean="0">
              <a:cs typeface="+mj-cs"/>
            </a:endParaRPr>
          </a:p>
          <a:p>
            <a:r>
              <a:rPr lang="fa-IR" sz="5000" dirty="0" smtClean="0">
                <a:cs typeface="+mj-cs"/>
              </a:rPr>
              <a:t>(ب)پس از 1تا2ماه</a:t>
            </a:r>
            <a:endParaRPr lang="en-US" sz="5000" dirty="0" smtClean="0">
              <a:cs typeface="+mj-cs"/>
            </a:endParaRPr>
          </a:p>
          <a:p>
            <a:r>
              <a:rPr lang="fa-IR" sz="5000" dirty="0" smtClean="0">
                <a:cs typeface="+mj-cs"/>
              </a:rPr>
              <a:t>-دومین مرحله تزریق واکسنهای سه گانه</a:t>
            </a:r>
            <a:endParaRPr lang="en-US" sz="5000" dirty="0" smtClean="0">
              <a:cs typeface="+mj-cs"/>
            </a:endParaRPr>
          </a:p>
          <a:p>
            <a:r>
              <a:rPr lang="fa-IR" sz="5000" dirty="0" smtClean="0">
                <a:cs typeface="+mj-cs"/>
              </a:rPr>
              <a:t>-دومین مرحله قطره خوراکی فلج اطفال</a:t>
            </a:r>
            <a:endParaRPr lang="en-US" sz="5000" dirty="0" smtClean="0">
              <a:cs typeface="+mj-cs"/>
            </a:endParaRPr>
          </a:p>
          <a:p>
            <a:r>
              <a:rPr lang="fa-IR" sz="5000" dirty="0" smtClean="0">
                <a:cs typeface="+mj-cs"/>
              </a:rPr>
              <a:t>(ج)بعداز1تا2ماه </a:t>
            </a:r>
            <a:endParaRPr lang="en-US" sz="5000" dirty="0" smtClean="0">
              <a:cs typeface="+mj-cs"/>
            </a:endParaRPr>
          </a:p>
          <a:p>
            <a:r>
              <a:rPr lang="fa-IR" sz="5000" dirty="0" smtClean="0">
                <a:cs typeface="+mj-cs"/>
              </a:rPr>
              <a:t>-سومین دوره تزریقسه گانه</a:t>
            </a:r>
            <a:endParaRPr lang="en-US" sz="5000" dirty="0" smtClean="0">
              <a:cs typeface="+mj-cs"/>
            </a:endParaRPr>
          </a:p>
          <a:p>
            <a:r>
              <a:rPr lang="fa-IR" sz="5000" dirty="0" smtClean="0">
                <a:cs typeface="+mj-cs"/>
              </a:rPr>
              <a:t>-سومین مرحله قطره خوراکی فلج</a:t>
            </a:r>
            <a:endParaRPr lang="en-US" sz="5000" dirty="0" smtClean="0">
              <a:cs typeface="+mj-cs"/>
            </a:endParaRPr>
          </a:p>
          <a:p>
            <a:r>
              <a:rPr lang="fa-IR" sz="5000" dirty="0" smtClean="0">
                <a:cs typeface="+mj-cs"/>
              </a:rPr>
              <a:t>9تا12ماهگی                       تزریق سرخجه</a:t>
            </a:r>
            <a:endParaRPr lang="en-US" sz="5000" dirty="0" smtClean="0">
              <a:cs typeface="+mj-cs"/>
            </a:endParaRPr>
          </a:p>
          <a:p>
            <a:r>
              <a:rPr lang="fa-IR" sz="5000" dirty="0" smtClean="0">
                <a:cs typeface="+mj-cs"/>
              </a:rPr>
              <a:t>18تا24ماهگی                     تزریق سه گانه</a:t>
            </a:r>
            <a:endParaRPr lang="en-US" sz="5000" dirty="0" smtClean="0">
              <a:cs typeface="+mj-cs"/>
            </a:endParaRPr>
          </a:p>
          <a:p>
            <a:r>
              <a:rPr lang="fa-IR" sz="5000" dirty="0" smtClean="0">
                <a:cs typeface="+mj-cs"/>
              </a:rPr>
              <a:t>                                     - قطره خوراکی فلج اطفال</a:t>
            </a:r>
            <a:endParaRPr lang="en-US" sz="5000" dirty="0" smtClean="0">
              <a:cs typeface="+mj-cs"/>
            </a:endParaRPr>
          </a:p>
          <a:p>
            <a:r>
              <a:rPr lang="fa-IR" sz="5000" dirty="0" smtClean="0">
                <a:cs typeface="+mj-cs"/>
              </a:rPr>
              <a:t>5تا6سالگی                        تزریق سه گانه</a:t>
            </a:r>
            <a:endParaRPr lang="en-US" sz="5000" dirty="0" smtClean="0">
              <a:cs typeface="+mj-cs"/>
            </a:endParaRPr>
          </a:p>
          <a:p>
            <a:r>
              <a:rPr lang="fa-IR" sz="5000" dirty="0" smtClean="0">
                <a:cs typeface="+mj-cs"/>
              </a:rPr>
              <a:t>                                      تزریق تیفوئید(اولین نوبت)</a:t>
            </a:r>
            <a:endParaRPr lang="en-US" sz="5000" dirty="0" smtClean="0">
              <a:cs typeface="+mj-cs"/>
            </a:endParaRPr>
          </a:p>
          <a:p>
            <a:r>
              <a:rPr lang="fa-IR" sz="5000" dirty="0" smtClean="0">
                <a:cs typeface="+mj-cs"/>
              </a:rPr>
              <a:t>                                      بعداز1تا2ماه</a:t>
            </a:r>
            <a:endParaRPr lang="en-US" sz="5000" dirty="0" smtClean="0">
              <a:cs typeface="+mj-cs"/>
            </a:endParaRPr>
          </a:p>
          <a:p>
            <a:r>
              <a:rPr lang="fa-IR" sz="5000" dirty="0" smtClean="0">
                <a:cs typeface="+mj-cs"/>
              </a:rPr>
              <a:t>                                     تزریق تیفوئید(نوبت دوم)</a:t>
            </a:r>
            <a:endParaRPr lang="en-US" sz="5000" dirty="0" smtClean="0">
              <a:cs typeface="+mj-cs"/>
            </a:endParaRPr>
          </a:p>
          <a:p>
            <a:endParaRPr lang="fa-IR" dirty="0"/>
          </a:p>
        </p:txBody>
      </p:sp>
    </p:spTree>
    <p:extLst>
      <p:ext uri="{BB962C8B-B14F-4D97-AF65-F5344CB8AC3E}">
        <p14:creationId xmlns="" xmlns:p14="http://schemas.microsoft.com/office/powerpoint/2010/main" val="1623763324"/>
      </p:ext>
    </p:extLst>
  </p:cSld>
  <p:clrMapOvr>
    <a:masterClrMapping/>
  </p:clrMapOvr>
  <mc:AlternateContent xmlns:mc="http://schemas.openxmlformats.org/markup-compatibility/2006">
    <mc:Choice xmlns="" xmlns:p14="http://schemas.microsoft.com/office/powerpoint/2010/main"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z="4900" b="1" dirty="0" smtClean="0"/>
              <a:t>هماهنگی حرکتی دودسته هستند:</a:t>
            </a:r>
            <a:r>
              <a:rPr lang="en-US" b="1" dirty="0" smtClean="0"/>
              <a:t/>
            </a:r>
            <a:br>
              <a:rPr lang="en-US" b="1" dirty="0" smtClean="0"/>
            </a:br>
            <a:endParaRPr lang="fa-IR" dirty="0"/>
          </a:p>
        </p:txBody>
      </p:sp>
      <p:sp>
        <p:nvSpPr>
          <p:cNvPr id="3" name="Content Placeholder 2"/>
          <p:cNvSpPr>
            <a:spLocks noGrp="1"/>
          </p:cNvSpPr>
          <p:nvPr>
            <p:ph idx="1"/>
          </p:nvPr>
        </p:nvSpPr>
        <p:spPr>
          <a:xfrm>
            <a:off x="422639" y="1752601"/>
            <a:ext cx="8617126" cy="4343399"/>
          </a:xfrm>
        </p:spPr>
        <p:txBody>
          <a:bodyPr>
            <a:normAutofit fontScale="92500"/>
          </a:bodyPr>
          <a:lstStyle/>
          <a:p>
            <a:pPr>
              <a:buNone/>
            </a:pPr>
            <a:r>
              <a:rPr lang="fa-IR" sz="2800" dirty="0" smtClean="0"/>
              <a:t> </a:t>
            </a:r>
            <a:endParaRPr lang="en-US" sz="2800" dirty="0" smtClean="0"/>
          </a:p>
          <a:p>
            <a:r>
              <a:rPr lang="fa-IR" sz="3600" b="1" dirty="0" smtClean="0"/>
              <a:t>-مهارت های حرکتی درشت     -مهارت های حرکتی طریف</a:t>
            </a:r>
            <a:endParaRPr lang="en-US" sz="3600" b="1" dirty="0" smtClean="0"/>
          </a:p>
          <a:p>
            <a:r>
              <a:rPr lang="fa-IR" sz="3600" b="1" dirty="0" smtClean="0"/>
              <a:t>راه رفتن-پریدن                    نخ کردن-نقاشی</a:t>
            </a:r>
            <a:endParaRPr lang="en-US" sz="3600" b="1" dirty="0" smtClean="0"/>
          </a:p>
          <a:p>
            <a:r>
              <a:rPr lang="fa-IR" sz="3600" b="1" dirty="0" smtClean="0"/>
              <a:t>برقرارکردن تعادل                 پاره کردن-مرتب کردن</a:t>
            </a:r>
            <a:endParaRPr lang="en-US" sz="3600" b="1" dirty="0" smtClean="0"/>
          </a:p>
          <a:p>
            <a:r>
              <a:rPr lang="fa-IR" sz="3600" b="1" dirty="0" smtClean="0"/>
              <a:t>دویدن-لی لی کردن و..            نوشتن-بازی باخمیرو...... </a:t>
            </a:r>
            <a:endParaRPr lang="fa-IR" sz="3600" b="1" dirty="0"/>
          </a:p>
        </p:txBody>
      </p:sp>
    </p:spTree>
    <p:extLst>
      <p:ext uri="{BB962C8B-B14F-4D97-AF65-F5344CB8AC3E}">
        <p14:creationId xmlns="" xmlns:p14="http://schemas.microsoft.com/office/powerpoint/2010/main" val="2351931105"/>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z="4900" b="1" dirty="0" smtClean="0"/>
              <a:t>پرورش حرکات درشت راه رفتن</a:t>
            </a:r>
            <a:r>
              <a:rPr lang="en-US" dirty="0" smtClean="0"/>
              <a:t/>
            </a:r>
            <a:br>
              <a:rPr lang="en-US" dirty="0" smtClean="0"/>
            </a:br>
            <a:endParaRPr lang="fa-IR" dirty="0"/>
          </a:p>
        </p:txBody>
      </p:sp>
      <p:sp>
        <p:nvSpPr>
          <p:cNvPr id="3" name="Content Placeholder 2"/>
          <p:cNvSpPr>
            <a:spLocks noGrp="1"/>
          </p:cNvSpPr>
          <p:nvPr>
            <p:ph idx="1"/>
          </p:nvPr>
        </p:nvSpPr>
        <p:spPr>
          <a:xfrm>
            <a:off x="457200" y="1219200"/>
            <a:ext cx="8305800" cy="4724400"/>
          </a:xfrm>
        </p:spPr>
        <p:txBody>
          <a:bodyPr>
            <a:normAutofit fontScale="70000" lnSpcReduction="20000"/>
          </a:bodyPr>
          <a:lstStyle/>
          <a:p>
            <a:r>
              <a:rPr lang="fa-IR" sz="2800" dirty="0" smtClean="0"/>
              <a:t> </a:t>
            </a:r>
            <a:r>
              <a:rPr lang="fa-IR" sz="3600" dirty="0" smtClean="0">
                <a:cs typeface="+mj-cs"/>
              </a:rPr>
              <a:t>هدف های رفتاری</a:t>
            </a:r>
            <a:endParaRPr lang="en-US" sz="3600" dirty="0" smtClean="0">
              <a:cs typeface="+mj-cs"/>
            </a:endParaRPr>
          </a:p>
          <a:p>
            <a:r>
              <a:rPr lang="fa-IR" sz="3600" dirty="0" smtClean="0">
                <a:cs typeface="+mj-cs"/>
              </a:rPr>
              <a:t>3تا4ساله ها</a:t>
            </a:r>
            <a:endParaRPr lang="en-US" sz="3600" dirty="0" smtClean="0">
              <a:cs typeface="+mj-cs"/>
            </a:endParaRPr>
          </a:p>
          <a:p>
            <a:r>
              <a:rPr lang="fa-IR" sz="3600" dirty="0" smtClean="0">
                <a:cs typeface="+mj-cs"/>
              </a:rPr>
              <a:t>-بایدبتوانندبه آسانی راه بروند.</a:t>
            </a:r>
            <a:endParaRPr lang="en-US" sz="3600" dirty="0" smtClean="0">
              <a:cs typeface="+mj-cs"/>
            </a:endParaRPr>
          </a:p>
          <a:p>
            <a:r>
              <a:rPr lang="fa-IR" sz="3600" dirty="0" smtClean="0">
                <a:cs typeface="+mj-cs"/>
              </a:rPr>
              <a:t>-بایدبتوانندعقب عقب بروند.</a:t>
            </a:r>
            <a:endParaRPr lang="en-US" sz="3600" dirty="0" smtClean="0">
              <a:cs typeface="+mj-cs"/>
            </a:endParaRPr>
          </a:p>
          <a:p>
            <a:r>
              <a:rPr lang="fa-IR" sz="3600" dirty="0" smtClean="0">
                <a:cs typeface="+mj-cs"/>
              </a:rPr>
              <a:t>-بایدبتوانندبه سرعت های مختلف حرکتی پاسخ بدهند.</a:t>
            </a:r>
            <a:endParaRPr lang="en-US" sz="3600" dirty="0" smtClean="0">
              <a:cs typeface="+mj-cs"/>
            </a:endParaRPr>
          </a:p>
          <a:p>
            <a:r>
              <a:rPr lang="fa-IR" sz="3600" dirty="0" smtClean="0">
                <a:cs typeface="+mj-cs"/>
              </a:rPr>
              <a:t>4تا5ساله ها</a:t>
            </a:r>
            <a:endParaRPr lang="en-US" sz="3600" dirty="0" smtClean="0">
              <a:cs typeface="+mj-cs"/>
            </a:endParaRPr>
          </a:p>
          <a:p>
            <a:r>
              <a:rPr lang="fa-IR" sz="3600" dirty="0" smtClean="0">
                <a:cs typeface="+mj-cs"/>
              </a:rPr>
              <a:t>-بایدبتوانندب آسانی عقب وجلوبروند.</a:t>
            </a:r>
            <a:endParaRPr lang="en-US" sz="3600" dirty="0" smtClean="0">
              <a:cs typeface="+mj-cs"/>
            </a:endParaRPr>
          </a:p>
          <a:p>
            <a:r>
              <a:rPr lang="fa-IR" sz="3600" dirty="0" smtClean="0">
                <a:cs typeface="+mj-cs"/>
              </a:rPr>
              <a:t>-بایدیتوانندروی یک خط مستقیم حرکت کنند.</a:t>
            </a:r>
            <a:endParaRPr lang="en-US" sz="3600" dirty="0" smtClean="0">
              <a:cs typeface="+mj-cs"/>
            </a:endParaRPr>
          </a:p>
          <a:p>
            <a:r>
              <a:rPr lang="fa-IR" sz="3600" dirty="0" smtClean="0">
                <a:cs typeface="+mj-cs"/>
              </a:rPr>
              <a:t>-بایدیتوانندباتوانایی بیشتری درراه رفتن سرعت خودراکنترل کنند.</a:t>
            </a:r>
          </a:p>
          <a:p>
            <a:r>
              <a:rPr lang="fa-IR" sz="3600" dirty="0" smtClean="0">
                <a:cs typeface="+mj-cs"/>
              </a:rPr>
              <a:t>5تا6ساله ها</a:t>
            </a:r>
          </a:p>
          <a:p>
            <a:r>
              <a:rPr lang="fa-IR" sz="3600" dirty="0" smtClean="0"/>
              <a:t> بایدبتوانندبهآسانی باظرافت گام بردارند.</a:t>
            </a:r>
            <a:endParaRPr lang="en-US" sz="3600" dirty="0" smtClean="0"/>
          </a:p>
          <a:p>
            <a:r>
              <a:rPr lang="fa-IR" sz="3600" dirty="0" smtClean="0"/>
              <a:t>-بایدبتوانندبه آسانی به سرعت های مختلف حرکتی پاسخ دهند.</a:t>
            </a:r>
            <a:endParaRPr lang="en-US" sz="3600" dirty="0" smtClean="0"/>
          </a:p>
          <a:p>
            <a:endParaRPr lang="en-US" sz="3600" dirty="0" smtClean="0">
              <a:cs typeface="+mj-cs"/>
            </a:endParaRPr>
          </a:p>
          <a:p>
            <a:pPr algn="ctr"/>
            <a:endParaRPr lang="fa-IR" sz="3600" dirty="0">
              <a:cs typeface="+mj-cs"/>
            </a:endParaRPr>
          </a:p>
        </p:txBody>
      </p:sp>
    </p:spTree>
    <p:extLst>
      <p:ext uri="{BB962C8B-B14F-4D97-AF65-F5344CB8AC3E}">
        <p14:creationId xmlns="" xmlns:p14="http://schemas.microsoft.com/office/powerpoint/2010/main" val="2853588701"/>
      </p:ext>
    </p:extLst>
  </p:cSld>
  <p:clrMapOvr>
    <a:masterClrMapping/>
  </p:clrMapOvr>
  <mc:AlternateContent xmlns:mc="http://schemas.openxmlformats.org/markup-compatibility/2006">
    <mc:Choice xmlns="" xmlns:p14="http://schemas.microsoft.com/office/powerpoint/2010/main" Requires="p14">
      <p:transition spd="slow" p14:dur="1600">
        <p14:gallery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229600" cy="1828800"/>
          </a:xfrm>
        </p:spPr>
        <p:txBody>
          <a:bodyPr>
            <a:noAutofit/>
          </a:bodyPr>
          <a:lstStyle/>
          <a:p>
            <a:r>
              <a:rPr lang="en-US" dirty="0" smtClean="0"/>
              <a:t/>
            </a:r>
            <a:br>
              <a:rPr lang="en-US" dirty="0" smtClean="0"/>
            </a:br>
            <a:r>
              <a:rPr lang="fa-IR" dirty="0" smtClean="0"/>
              <a:t> </a:t>
            </a:r>
            <a:r>
              <a:rPr lang="fa-IR" b="1" dirty="0" smtClean="0"/>
              <a:t>فعالیت های مربوط به کسب مهارت درحرکات ماهیچه ای درشت:</a:t>
            </a:r>
            <a:endParaRPr lang="fa-IR" b="1" dirty="0"/>
          </a:p>
        </p:txBody>
      </p:sp>
      <p:sp>
        <p:nvSpPr>
          <p:cNvPr id="3" name="Content Placeholder 2"/>
          <p:cNvSpPr>
            <a:spLocks noGrp="1"/>
          </p:cNvSpPr>
          <p:nvPr>
            <p:ph idx="1"/>
          </p:nvPr>
        </p:nvSpPr>
        <p:spPr>
          <a:xfrm>
            <a:off x="457200" y="2438400"/>
            <a:ext cx="8305800" cy="4343400"/>
          </a:xfrm>
        </p:spPr>
        <p:txBody>
          <a:bodyPr>
            <a:normAutofit/>
          </a:bodyPr>
          <a:lstStyle/>
          <a:p>
            <a:r>
              <a:rPr lang="fa-IR" sz="2000" dirty="0" smtClean="0">
                <a:cs typeface="+mj-cs"/>
              </a:rPr>
              <a:t>رشداین نوع حرکات می تواندبه سه طریق صورت گیرد:</a:t>
            </a:r>
            <a:endParaRPr lang="en-US" sz="2000" dirty="0" smtClean="0">
              <a:cs typeface="+mj-cs"/>
            </a:endParaRPr>
          </a:p>
          <a:p>
            <a:r>
              <a:rPr lang="fa-IR" sz="2000" dirty="0" smtClean="0">
                <a:cs typeface="+mj-cs"/>
              </a:rPr>
              <a:t>الف)فعالیت های که مستلزم کنترل خوب تمام بدن است:مثل بالارفتن،لی لی کردن</a:t>
            </a:r>
            <a:endParaRPr lang="en-US" sz="2000" dirty="0" smtClean="0">
              <a:cs typeface="+mj-cs"/>
            </a:endParaRPr>
          </a:p>
          <a:p>
            <a:r>
              <a:rPr lang="fa-IR" sz="2000" dirty="0" smtClean="0">
                <a:cs typeface="+mj-cs"/>
              </a:rPr>
              <a:t>ب)فعالیت هایی که برای کسب قدرت وسرعت تأثیردارداین فعالیت شامل:گرفتن،پرتاب کردن که بعدهابه مهارت های ورزشی کمک میکند.</a:t>
            </a:r>
            <a:endParaRPr lang="en-US" sz="2000" dirty="0" smtClean="0">
              <a:cs typeface="+mj-cs"/>
            </a:endParaRPr>
          </a:p>
          <a:p>
            <a:r>
              <a:rPr lang="fa-IR" sz="2000" dirty="0" smtClean="0">
                <a:cs typeface="+mj-cs"/>
              </a:rPr>
              <a:t>ج)فعالیت های که باتواضن خاصی واغلب همراه باصداانجام می شودمثل:ضربات طبل که بعدهابه کسب مهارت درحرکات موزون کمک می کند.</a:t>
            </a:r>
            <a:endParaRPr lang="en-US" sz="2000" dirty="0" smtClean="0">
              <a:cs typeface="+mj-cs"/>
            </a:endParaRPr>
          </a:p>
          <a:p>
            <a:r>
              <a:rPr lang="fa-IR" sz="2000" dirty="0" smtClean="0">
                <a:cs typeface="+mj-cs"/>
              </a:rPr>
              <a:t>این سه مهارت حتمابایددربرنامه های آموزش وپرورش دوره پیش دبستانی گنجانده شوند.</a:t>
            </a:r>
            <a:endParaRPr lang="en-US" sz="2000" dirty="0" smtClean="0">
              <a:cs typeface="+mj-cs"/>
            </a:endParaRPr>
          </a:p>
          <a:p>
            <a:endParaRPr lang="fa-IR" sz="2000" dirty="0">
              <a:cs typeface="+mj-cs"/>
            </a:endParaRPr>
          </a:p>
        </p:txBody>
      </p:sp>
    </p:spTree>
    <p:extLst>
      <p:ext uri="{BB962C8B-B14F-4D97-AF65-F5344CB8AC3E}">
        <p14:creationId xmlns="" xmlns:p14="http://schemas.microsoft.com/office/powerpoint/2010/main" val="2853588701"/>
      </p:ext>
    </p:extLst>
  </p:cSld>
  <p:clrMapOvr>
    <a:masterClrMapping/>
  </p:clrMapOvr>
  <mc:AlternateContent xmlns:mc="http://schemas.openxmlformats.org/markup-compatibility/2006">
    <mc:Choice xmlns="" xmlns:p14="http://schemas.microsoft.com/office/powerpoint/2010/main" Requires="p14">
      <p:transition spd="slow" p14:dur="1600">
        <p14:gallery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229600" cy="1447800"/>
          </a:xfrm>
        </p:spPr>
        <p:txBody>
          <a:bodyPr>
            <a:noAutofit/>
          </a:bodyPr>
          <a:lstStyle/>
          <a:p>
            <a:r>
              <a:rPr lang="en-US" b="1" dirty="0" smtClean="0"/>
              <a:t/>
            </a:r>
            <a:br>
              <a:rPr lang="en-US" b="1" dirty="0" smtClean="0"/>
            </a:br>
            <a:r>
              <a:rPr lang="fa-IR" b="1" dirty="0" smtClean="0"/>
              <a:t>بازیهای آزاددرفضای بازبرای همه گروه های سنی:</a:t>
            </a:r>
            <a:r>
              <a:rPr lang="en-US" b="1" dirty="0" smtClean="0"/>
              <a:t/>
            </a:r>
            <a:br>
              <a:rPr lang="en-US" b="1" dirty="0" smtClean="0"/>
            </a:br>
            <a:r>
              <a:rPr lang="en-US" b="1" dirty="0" smtClean="0"/>
              <a:t/>
            </a:r>
            <a:br>
              <a:rPr lang="en-US" b="1" dirty="0" smtClean="0"/>
            </a:br>
            <a:endParaRPr lang="fa-IR" b="1" dirty="0"/>
          </a:p>
        </p:txBody>
      </p:sp>
      <p:sp>
        <p:nvSpPr>
          <p:cNvPr id="3" name="Content Placeholder 2"/>
          <p:cNvSpPr>
            <a:spLocks noGrp="1"/>
          </p:cNvSpPr>
          <p:nvPr>
            <p:ph idx="1"/>
          </p:nvPr>
        </p:nvSpPr>
        <p:spPr>
          <a:xfrm>
            <a:off x="457200" y="1371600"/>
            <a:ext cx="8458200" cy="4953000"/>
          </a:xfrm>
        </p:spPr>
        <p:txBody>
          <a:bodyPr>
            <a:noAutofit/>
          </a:bodyPr>
          <a:lstStyle/>
          <a:p>
            <a:r>
              <a:rPr lang="fa-IR" sz="2000" dirty="0" smtClean="0">
                <a:cs typeface="+mj-cs"/>
              </a:rPr>
              <a:t>3تا4سال ها</a:t>
            </a:r>
            <a:endParaRPr lang="en-US" sz="2000" dirty="0" smtClean="0">
              <a:cs typeface="+mj-cs"/>
            </a:endParaRPr>
          </a:p>
          <a:p>
            <a:r>
              <a:rPr lang="fa-IR" sz="2000" dirty="0" smtClean="0">
                <a:cs typeface="+mj-cs"/>
              </a:rPr>
              <a:t>-به هنگام رفتن وکودکان به توالت ازکودکان بخواهید برروی یک خط مستقیم راه بروند.</a:t>
            </a:r>
            <a:endParaRPr lang="en-US" sz="2000" dirty="0" smtClean="0">
              <a:cs typeface="+mj-cs"/>
            </a:endParaRPr>
          </a:p>
          <a:p>
            <a:r>
              <a:rPr lang="fa-IR" sz="2000" dirty="0" smtClean="0">
                <a:cs typeface="+mj-cs"/>
              </a:rPr>
              <a:t>-ازکودکان یخواهیم روی یک دایره بایستندبه آنهافرصت دهیدتاباحرکات متناسب سرودوآوار بخوانند.</a:t>
            </a:r>
            <a:endParaRPr lang="en-US" sz="2000" dirty="0" smtClean="0">
              <a:cs typeface="+mj-cs"/>
            </a:endParaRPr>
          </a:p>
          <a:p>
            <a:r>
              <a:rPr lang="fa-IR" sz="2000" dirty="0" smtClean="0">
                <a:cs typeface="+mj-cs"/>
              </a:rPr>
              <a:t>-ازکودکان بخواهیدتاباضرب های طبل راه بروندضربه هارامرتباتغییردهیدتاآنهاحرکات خودراتغییردهند.</a:t>
            </a:r>
            <a:endParaRPr lang="en-US" sz="2000" dirty="0" smtClean="0">
              <a:cs typeface="+mj-cs"/>
            </a:endParaRPr>
          </a:p>
          <a:p>
            <a:r>
              <a:rPr lang="fa-IR" sz="2000" dirty="0" smtClean="0">
                <a:cs typeface="+mj-cs"/>
              </a:rPr>
              <a:t>-از کودکان بخواهیدتادوری دایره راه بروندوسعی کنندازآن بیرون نیایند.</a:t>
            </a:r>
            <a:endParaRPr lang="en-US" sz="2000" dirty="0" smtClean="0">
              <a:cs typeface="+mj-cs"/>
            </a:endParaRPr>
          </a:p>
          <a:p>
            <a:r>
              <a:rPr lang="fa-IR" sz="2000" dirty="0" smtClean="0">
                <a:cs typeface="+mj-cs"/>
              </a:rPr>
              <a:t>از کودکان بخواهیدبرروی اشکالی که روی زمین کشیده ای راه برونداینگونه اشکال بایداز خطوط راست مثل:مربع،مستطیل،مثلث و.....تشکیل شده باشند</a:t>
            </a:r>
            <a:endParaRPr lang="en-US" sz="2000" dirty="0" smtClean="0">
              <a:cs typeface="+mj-cs"/>
            </a:endParaRPr>
          </a:p>
          <a:p>
            <a:r>
              <a:rPr lang="fa-IR" sz="2000" dirty="0" smtClean="0">
                <a:cs typeface="+mj-cs"/>
              </a:rPr>
              <a:t>4تا5سال ها</a:t>
            </a:r>
            <a:endParaRPr lang="en-US" sz="2000" dirty="0" smtClean="0">
              <a:cs typeface="+mj-cs"/>
            </a:endParaRPr>
          </a:p>
          <a:p>
            <a:r>
              <a:rPr lang="fa-IR" sz="2000" dirty="0" smtClean="0">
                <a:cs typeface="+mj-cs"/>
              </a:rPr>
              <a:t>-درحالی که کودکان اموری راانجام می دهندازآنهابخواهیدتاروی خط مستقیم حرت کنندخطوط مستقیم رامی توان بااستفاده ازگچ رنگی برروی زمین کشیده ازنهابخواهیدتابرروی خطوط عقب عقب راه بروند می توانید ازکودکان بخواهیدتادرحاشیه خطوط مستقیم آنهاراه بروند.</a:t>
            </a:r>
            <a:endParaRPr lang="en-US" sz="2000" dirty="0" smtClean="0">
              <a:cs typeface="+mj-cs"/>
            </a:endParaRPr>
          </a:p>
          <a:p>
            <a:r>
              <a:rPr lang="fa-IR" sz="2000" dirty="0" smtClean="0">
                <a:cs typeface="+mj-cs"/>
              </a:rPr>
              <a:t>-ازکودکان بخواهید تادرکنارخطوط کشیده شده روی زمین حرکت کنند این اشکال می تواندترکیبی از خطوط گردومنحنی باشد.</a:t>
            </a:r>
            <a:endParaRPr lang="en-US" sz="2000" dirty="0" smtClean="0">
              <a:cs typeface="+mj-cs"/>
            </a:endParaRPr>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447800"/>
          </a:xfrm>
        </p:spPr>
        <p:txBody>
          <a:bodyPr>
            <a:noAutofit/>
          </a:bodyPr>
          <a:lstStyle/>
          <a:p>
            <a:r>
              <a:rPr lang="en-US" b="1" dirty="0" smtClean="0"/>
              <a:t/>
            </a:r>
            <a:br>
              <a:rPr lang="en-US" b="1" dirty="0" smtClean="0"/>
            </a:br>
            <a:endParaRPr lang="fa-IR" b="1" dirty="0"/>
          </a:p>
        </p:txBody>
      </p:sp>
      <p:sp>
        <p:nvSpPr>
          <p:cNvPr id="3" name="Content Placeholder 2"/>
          <p:cNvSpPr>
            <a:spLocks noGrp="1"/>
          </p:cNvSpPr>
          <p:nvPr>
            <p:ph idx="1"/>
          </p:nvPr>
        </p:nvSpPr>
        <p:spPr>
          <a:xfrm>
            <a:off x="457200" y="2057400"/>
            <a:ext cx="8229600" cy="4495800"/>
          </a:xfrm>
        </p:spPr>
        <p:txBody>
          <a:bodyPr>
            <a:normAutofit/>
          </a:bodyPr>
          <a:lstStyle/>
          <a:p>
            <a:r>
              <a:rPr lang="fa-IR" sz="2200" dirty="0" smtClean="0">
                <a:cs typeface="+mj-cs"/>
              </a:rPr>
              <a:t>5تا6ساله ها</a:t>
            </a:r>
            <a:endParaRPr lang="en-US" sz="2200" dirty="0" smtClean="0">
              <a:cs typeface="+mj-cs"/>
            </a:endParaRPr>
          </a:p>
          <a:p>
            <a:r>
              <a:rPr lang="fa-IR" sz="2200" dirty="0" smtClean="0">
                <a:cs typeface="+mj-cs"/>
              </a:rPr>
              <a:t>-فعالیت های مشابه آنچه برای کودکان 4تا5ساله گفته شدبرای این گروه هم مناسب اندولی باید به نحوپیچیده تری ترتیب داده شوند.</a:t>
            </a:r>
            <a:endParaRPr lang="en-US" sz="2200" dirty="0" smtClean="0">
              <a:cs typeface="+mj-cs"/>
            </a:endParaRPr>
          </a:p>
          <a:p>
            <a:r>
              <a:rPr lang="fa-IR" sz="2200" dirty="0" smtClean="0">
                <a:cs typeface="+mj-cs"/>
              </a:rPr>
              <a:t>-ازکودکان بخواهید درجلوعقب رفتن بایکدیگرمسابقه دهندوهمدیگررادنبال کنند.</a:t>
            </a:r>
            <a:endParaRPr lang="en-US" sz="2200" dirty="0" smtClean="0">
              <a:cs typeface="+mj-cs"/>
            </a:endParaRPr>
          </a:p>
          <a:p>
            <a:r>
              <a:rPr lang="fa-IR" sz="2200" dirty="0" smtClean="0">
                <a:cs typeface="+mj-cs"/>
              </a:rPr>
              <a:t>-ازکودکان بخواهید باچشمان بسته روی خطوط مستقیم راه بروند.</a:t>
            </a:r>
            <a:endParaRPr lang="en-US" sz="2200" dirty="0" smtClean="0">
              <a:cs typeface="+mj-cs"/>
            </a:endParaRPr>
          </a:p>
          <a:p>
            <a:pPr algn="ctr"/>
            <a:endParaRPr lang="fa-IR" sz="4000" dirty="0" smtClean="0"/>
          </a:p>
          <a:p>
            <a:pPr algn="ctr"/>
            <a:endParaRPr lang="fa-IR" sz="4000" dirty="0"/>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z="4900" b="1" dirty="0" smtClean="0"/>
              <a:t>برقراری تعادل </a:t>
            </a:r>
            <a:r>
              <a:rPr lang="en-US" dirty="0" smtClean="0"/>
              <a:t/>
            </a:r>
            <a:br>
              <a:rPr lang="en-US" dirty="0" smtClean="0"/>
            </a:br>
            <a:endParaRPr lang="fa-IR" dirty="0"/>
          </a:p>
        </p:txBody>
      </p:sp>
      <p:sp>
        <p:nvSpPr>
          <p:cNvPr id="3" name="Content Placeholder 2"/>
          <p:cNvSpPr>
            <a:spLocks noGrp="1"/>
          </p:cNvSpPr>
          <p:nvPr>
            <p:ph idx="1"/>
          </p:nvPr>
        </p:nvSpPr>
        <p:spPr>
          <a:xfrm>
            <a:off x="457200" y="1295400"/>
            <a:ext cx="8229600" cy="5410200"/>
          </a:xfrm>
        </p:spPr>
        <p:txBody>
          <a:bodyPr>
            <a:normAutofit fontScale="55000" lnSpcReduction="20000"/>
          </a:bodyPr>
          <a:lstStyle/>
          <a:p>
            <a:pPr>
              <a:buNone/>
            </a:pPr>
            <a:r>
              <a:rPr lang="fa-IR" sz="4000" dirty="0" smtClean="0"/>
              <a:t> </a:t>
            </a:r>
          </a:p>
          <a:p>
            <a:r>
              <a:rPr lang="fa-IR" sz="4200" dirty="0" smtClean="0">
                <a:cs typeface="+mj-cs"/>
              </a:rPr>
              <a:t>3تا4ساله ها</a:t>
            </a:r>
            <a:endParaRPr lang="en-US" sz="4200" dirty="0" smtClean="0">
              <a:cs typeface="+mj-cs"/>
            </a:endParaRPr>
          </a:p>
          <a:p>
            <a:pPr>
              <a:buNone/>
            </a:pPr>
            <a:r>
              <a:rPr lang="fa-IR" sz="4200" dirty="0" smtClean="0">
                <a:cs typeface="+mj-cs"/>
              </a:rPr>
              <a:t>      -بایدبتوانندروی یک پای خودراحفظ کنند.</a:t>
            </a:r>
            <a:endParaRPr lang="en-US" sz="4200" dirty="0" smtClean="0">
              <a:cs typeface="+mj-cs"/>
            </a:endParaRPr>
          </a:p>
          <a:p>
            <a:r>
              <a:rPr lang="fa-IR" sz="4200" dirty="0" smtClean="0">
                <a:cs typeface="+mj-cs"/>
              </a:rPr>
              <a:t>-بایدبتوانندبرروینردبان پوبی که روی زمین قرارگرفته وحدودا8سانتی مترپهنا داردبه آسانی حرکت کنندودست های خودرابه منظوربرقراری تعادل به اطراف بازکنند.</a:t>
            </a:r>
            <a:endParaRPr lang="en-US" sz="4200" dirty="0" smtClean="0">
              <a:cs typeface="+mj-cs"/>
            </a:endParaRPr>
          </a:p>
          <a:p>
            <a:r>
              <a:rPr lang="fa-IR" sz="4200" dirty="0" smtClean="0">
                <a:cs typeface="+mj-cs"/>
              </a:rPr>
              <a:t>-بایدبتوانندتعادل خودرااحطاتی کوتاه روی یک پاحفظ کنند.</a:t>
            </a:r>
            <a:endParaRPr lang="en-US" sz="4200" dirty="0" smtClean="0">
              <a:cs typeface="+mj-cs"/>
            </a:endParaRPr>
          </a:p>
          <a:p>
            <a:r>
              <a:rPr lang="fa-IR" sz="4200" dirty="0" smtClean="0">
                <a:cs typeface="+mj-cs"/>
              </a:rPr>
              <a:t>4تا5ساله ها</a:t>
            </a:r>
            <a:endParaRPr lang="en-US" sz="4200" dirty="0" smtClean="0">
              <a:cs typeface="+mj-cs"/>
            </a:endParaRPr>
          </a:p>
          <a:p>
            <a:r>
              <a:rPr lang="fa-IR" sz="4200" dirty="0" smtClean="0">
                <a:cs typeface="+mj-cs"/>
              </a:rPr>
              <a:t>-بایدبتوانندبرروی یک تخته تعادل که برروی زمین قرارگرفته حدودا6سانتی متربدون بازکردن دست هابه اطراف تعادل خدوراحفظ کنند.</a:t>
            </a:r>
            <a:endParaRPr lang="en-US" sz="4200" dirty="0" smtClean="0">
              <a:cs typeface="+mj-cs"/>
            </a:endParaRPr>
          </a:p>
          <a:p>
            <a:r>
              <a:rPr lang="fa-IR" sz="4200" dirty="0" smtClean="0">
                <a:cs typeface="+mj-cs"/>
              </a:rPr>
              <a:t>-بایدبتوانندبرای مدت طولانی تربرروی تخته تعادل خودراروی یک پاحفظ کنند.</a:t>
            </a:r>
            <a:endParaRPr lang="en-US" sz="4200" dirty="0" smtClean="0">
              <a:cs typeface="+mj-cs"/>
            </a:endParaRPr>
          </a:p>
          <a:p>
            <a:r>
              <a:rPr lang="fa-IR" sz="4200" dirty="0" smtClean="0">
                <a:cs typeface="+mj-cs"/>
              </a:rPr>
              <a:t>-بایدبتوانندرویتخته شیب دارابتدابااستفاذه ازدودست ودوپاحرکت کنند.</a:t>
            </a:r>
            <a:endParaRPr lang="en-US" sz="4200" dirty="0" smtClean="0">
              <a:cs typeface="+mj-cs"/>
            </a:endParaRPr>
          </a:p>
          <a:p>
            <a:r>
              <a:rPr lang="fa-IR" sz="4200" dirty="0" smtClean="0">
                <a:cs typeface="+mj-cs"/>
              </a:rPr>
              <a:t>5تا6ساله ها</a:t>
            </a:r>
            <a:endParaRPr lang="en-US" sz="4200" dirty="0" smtClean="0">
              <a:cs typeface="+mj-cs"/>
            </a:endParaRPr>
          </a:p>
          <a:p>
            <a:r>
              <a:rPr lang="fa-IR" sz="4200" dirty="0" smtClean="0">
                <a:cs typeface="+mj-cs"/>
              </a:rPr>
              <a:t>-بایدبتوانندتعادلخودراروی تخته ی موازنه باسرعت حفظ کنند.</a:t>
            </a:r>
            <a:endParaRPr lang="en-US" sz="4200" dirty="0" smtClean="0">
              <a:cs typeface="+mj-cs"/>
            </a:endParaRPr>
          </a:p>
          <a:p>
            <a:r>
              <a:rPr lang="fa-IR" sz="4200" dirty="0" smtClean="0">
                <a:cs typeface="+mj-cs"/>
              </a:rPr>
              <a:t>--بایدبتوانندروی تخته شیب داربااعتمادبه نفس راه بروند.</a:t>
            </a:r>
            <a:endParaRPr lang="en-US" sz="4200" dirty="0" smtClean="0">
              <a:cs typeface="+mj-cs"/>
            </a:endParaRPr>
          </a:p>
          <a:p>
            <a:r>
              <a:rPr lang="fa-IR" sz="4200" dirty="0" smtClean="0">
                <a:cs typeface="+mj-cs"/>
              </a:rPr>
              <a:t>-بایدبتوانداسیاعی راروی سردرحال راه رفتن حمل کند.</a:t>
            </a:r>
          </a:p>
        </p:txBody>
      </p:sp>
      <p:sp>
        <p:nvSpPr>
          <p:cNvPr id="1025" name="Rectangle 1"/>
          <p:cNvSpPr>
            <a:spLocks noChangeArrowheads="1"/>
          </p:cNvSpPr>
          <p:nvPr/>
        </p:nvSpPr>
        <p:spPr bwMode="auto">
          <a:xfrm>
            <a:off x="0" y="0"/>
            <a:ext cx="2069797"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برقراری تعادلبایدبتوانندروی یک</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8001000" cy="1249362"/>
          </a:xfrm>
        </p:spPr>
        <p:txBody>
          <a:bodyPr>
            <a:noAutofit/>
          </a:bodyPr>
          <a:lstStyle/>
          <a:p>
            <a:r>
              <a:rPr lang="fa-IR" b="1" dirty="0" smtClean="0"/>
              <a:t>پاره ای ازفعالیت های پیشنهای برای همه گروه های سنی</a:t>
            </a:r>
            <a:endParaRPr lang="fa-IR" b="1" dirty="0"/>
          </a:p>
        </p:txBody>
      </p:sp>
      <p:sp>
        <p:nvSpPr>
          <p:cNvPr id="3" name="Content Placeholder 2"/>
          <p:cNvSpPr>
            <a:spLocks noGrp="1"/>
          </p:cNvSpPr>
          <p:nvPr>
            <p:ph idx="1"/>
          </p:nvPr>
        </p:nvSpPr>
        <p:spPr>
          <a:xfrm>
            <a:off x="457200" y="1600200"/>
            <a:ext cx="8229600" cy="4525963"/>
          </a:xfrm>
        </p:spPr>
        <p:txBody>
          <a:bodyPr>
            <a:normAutofit fontScale="40000" lnSpcReduction="20000"/>
          </a:bodyPr>
          <a:lstStyle/>
          <a:p>
            <a:pPr>
              <a:buNone/>
            </a:pPr>
            <a:r>
              <a:rPr lang="fa-IR" sz="4000" dirty="0" smtClean="0"/>
              <a:t> </a:t>
            </a:r>
            <a:endParaRPr lang="en-US" sz="4000" dirty="0" smtClean="0"/>
          </a:p>
          <a:p>
            <a:r>
              <a:rPr lang="fa-IR" sz="5000" dirty="0" smtClean="0">
                <a:cs typeface="+mj-cs"/>
              </a:rPr>
              <a:t>یک تخته پوبی بلندوباریک تهیه کنیدوبابرقراردادن آجردرزیرآن وضعیت مناسب درست کنیدازکودکان بخواهیدتاصف ببندندوبه نوبت روی تخته پوبی حرکت کننداین کاررابایدبتوانندبدون افتادن انجام دهند.</a:t>
            </a:r>
            <a:endParaRPr lang="en-US" sz="5000" dirty="0" smtClean="0">
              <a:cs typeface="+mj-cs"/>
            </a:endParaRPr>
          </a:p>
          <a:p>
            <a:r>
              <a:rPr lang="fa-IR" sz="5000" dirty="0" smtClean="0">
                <a:cs typeface="+mj-cs"/>
              </a:rPr>
              <a:t>3تا5ساله ها</a:t>
            </a:r>
            <a:endParaRPr lang="en-US" sz="5000" dirty="0" smtClean="0">
              <a:cs typeface="+mj-cs"/>
            </a:endParaRPr>
          </a:p>
          <a:p>
            <a:r>
              <a:rPr lang="fa-IR" sz="5000" dirty="0" smtClean="0">
                <a:cs typeface="+mj-cs"/>
              </a:rPr>
              <a:t>-تخته بایدکوتاه ومستقیم باشدبتدریج می توان طول آن راافزایش داد.</a:t>
            </a:r>
            <a:endParaRPr lang="en-US" sz="5000" dirty="0" smtClean="0">
              <a:cs typeface="+mj-cs"/>
            </a:endParaRPr>
          </a:p>
          <a:p>
            <a:r>
              <a:rPr lang="fa-IR" sz="5000" dirty="0" smtClean="0">
                <a:cs typeface="+mj-cs"/>
              </a:rPr>
              <a:t>4تا5ساله ها</a:t>
            </a:r>
            <a:endParaRPr lang="en-US" sz="5000" dirty="0" smtClean="0">
              <a:cs typeface="+mj-cs"/>
            </a:endParaRPr>
          </a:p>
          <a:p>
            <a:r>
              <a:rPr lang="fa-IR" sz="5000" dirty="0" smtClean="0">
                <a:cs typeface="+mj-cs"/>
              </a:rPr>
              <a:t>ازروی تخته کوتاه می توان استفاده کنیدآنهارامی توانیددریک شکل مثلث درآوریدتافعالیت برقراری تعادل راپیچیده ترکنید.فعالیت مشابه رامی توانیدبااستفاده ازطناب باخطوط گچی انجام دهیدازکودکان بخواهیدروی تخته هاحرکت کتتد.</a:t>
            </a:r>
            <a:endParaRPr lang="en-US" sz="5000" dirty="0" smtClean="0">
              <a:cs typeface="+mj-cs"/>
            </a:endParaRPr>
          </a:p>
          <a:p>
            <a:r>
              <a:rPr lang="fa-IR" sz="5000" dirty="0" smtClean="0">
                <a:cs typeface="+mj-cs"/>
              </a:rPr>
              <a:t>-ازکودکان بخواهیدروی تخته بانواختن ضربه های طبل حرکت کنند.</a:t>
            </a:r>
            <a:endParaRPr lang="en-US" sz="5000" dirty="0" smtClean="0">
              <a:cs typeface="+mj-cs"/>
            </a:endParaRPr>
          </a:p>
          <a:p>
            <a:r>
              <a:rPr lang="fa-IR" sz="5000" dirty="0" smtClean="0">
                <a:cs typeface="+mj-cs"/>
              </a:rPr>
              <a:t>-تنوع وتغیراتی رامی توانیدباتدارک موانع دربازی ایجادکرد.</a:t>
            </a:r>
            <a:endParaRPr lang="en-US" sz="5000" dirty="0" smtClean="0">
              <a:cs typeface="+mj-cs"/>
            </a:endParaRPr>
          </a:p>
          <a:p>
            <a:r>
              <a:rPr lang="fa-IR" sz="5000" dirty="0" smtClean="0">
                <a:cs typeface="+mj-cs"/>
              </a:rPr>
              <a:t>-سطح شیب داراستفاده کنیم ازکودکان بخواهیدروی سطح شیب دارحرکت ک</a:t>
            </a:r>
            <a:r>
              <a:rPr lang="fa-IR" sz="5000" dirty="0" smtClean="0"/>
              <a:t>نند.</a:t>
            </a:r>
            <a:endParaRPr lang="en-US" sz="5000" dirty="0" smtClean="0"/>
          </a:p>
          <a:p>
            <a:endParaRPr lang="fa-IR" sz="4000" dirty="0" smtClean="0"/>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8001000" cy="1249362"/>
          </a:xfrm>
        </p:spPr>
        <p:txBody>
          <a:bodyPr>
            <a:noAutofit/>
          </a:bodyPr>
          <a:lstStyle/>
          <a:p>
            <a:endParaRPr lang="fa-IR" dirty="0"/>
          </a:p>
        </p:txBody>
      </p:sp>
      <p:sp>
        <p:nvSpPr>
          <p:cNvPr id="3" name="Content Placeholder 2"/>
          <p:cNvSpPr>
            <a:spLocks noGrp="1"/>
          </p:cNvSpPr>
          <p:nvPr>
            <p:ph idx="1"/>
          </p:nvPr>
        </p:nvSpPr>
        <p:spPr>
          <a:xfrm>
            <a:off x="457200" y="1600200"/>
            <a:ext cx="8229600" cy="4525963"/>
          </a:xfrm>
        </p:spPr>
        <p:txBody>
          <a:bodyPr>
            <a:normAutofit/>
          </a:bodyPr>
          <a:lstStyle/>
          <a:p>
            <a:pPr>
              <a:buNone/>
            </a:pPr>
            <a:r>
              <a:rPr lang="fa-IR" sz="4000" dirty="0" smtClean="0"/>
              <a:t> </a:t>
            </a:r>
            <a:endParaRPr lang="en-US" sz="4000" dirty="0" smtClean="0"/>
          </a:p>
          <a:p>
            <a:endParaRPr lang="fa-IR" sz="4000" dirty="0" smtClean="0"/>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1295400" y="2312075"/>
            <a:ext cx="7239000" cy="2246769"/>
          </a:xfrm>
          <a:prstGeom prst="rect">
            <a:avLst/>
          </a:prstGeom>
        </p:spPr>
        <p:txBody>
          <a:bodyPr wrap="square">
            <a:spAutoFit/>
          </a:bodyPr>
          <a:lstStyle/>
          <a:p>
            <a:r>
              <a:rPr lang="fa-IR" sz="2000" dirty="0" smtClean="0">
                <a:cs typeface="+mj-cs"/>
              </a:rPr>
              <a:t>5تا6ساله ها</a:t>
            </a:r>
            <a:endParaRPr lang="en-US" sz="2000" dirty="0" smtClean="0">
              <a:cs typeface="+mj-cs"/>
            </a:endParaRPr>
          </a:p>
          <a:p>
            <a:r>
              <a:rPr lang="fa-IR" sz="2000" dirty="0" smtClean="0">
                <a:cs typeface="+mj-cs"/>
              </a:rPr>
              <a:t>-همه ی فعالیت های کودکان 4تا5ساله رامی توان باکودکان این گروه سنی انجام دادالبته پیچیدگی فعالیت هرامی توان افزایش داد.</a:t>
            </a:r>
            <a:endParaRPr lang="en-US" sz="2000" dirty="0" smtClean="0">
              <a:cs typeface="+mj-cs"/>
            </a:endParaRPr>
          </a:p>
          <a:p>
            <a:r>
              <a:rPr lang="fa-IR" sz="2000" dirty="0" smtClean="0">
                <a:cs typeface="+mj-cs"/>
              </a:rPr>
              <a:t>-مسابقه ای برای کودکان ترتیب دهیدبه صورتی که درحال راه رفتن اشاءی راروی سرحمل می کنند.</a:t>
            </a:r>
            <a:endParaRPr lang="en-US" sz="2000" dirty="0" smtClean="0">
              <a:cs typeface="+mj-cs"/>
            </a:endParaRPr>
          </a:p>
          <a:p>
            <a:r>
              <a:rPr lang="fa-IR" sz="2000" dirty="0" smtClean="0">
                <a:cs typeface="+mj-cs"/>
              </a:rPr>
              <a:t>-آجرهایی رادریک خط مستقیم کنارهمبپسبانیم به طوری که اندکی فاصله بیت آجرباشدازکودکان بخواهیدپاهای خودرافقط روی آجرهاقراردهندوحرکت کنند.</a:t>
            </a:r>
            <a:endParaRPr lang="en-US" sz="2000" dirty="0" smtClean="0">
              <a:cs typeface="+mj-cs"/>
            </a:endParaRPr>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8001000" cy="792162"/>
          </a:xfrm>
        </p:spPr>
        <p:txBody>
          <a:bodyPr>
            <a:normAutofit fontScale="90000"/>
          </a:bodyPr>
          <a:lstStyle/>
          <a:p>
            <a:r>
              <a:rPr lang="fa-IR" sz="4900" b="1" dirty="0" smtClean="0"/>
              <a:t>دویدن</a:t>
            </a:r>
            <a:r>
              <a:rPr lang="en-US" dirty="0" smtClean="0"/>
              <a:t/>
            </a:r>
            <a:br>
              <a:rPr lang="en-US" dirty="0" smtClean="0"/>
            </a:br>
            <a:endParaRPr lang="fa-IR" dirty="0"/>
          </a:p>
        </p:txBody>
      </p:sp>
      <p:sp>
        <p:nvSpPr>
          <p:cNvPr id="3" name="Content Placeholder 2"/>
          <p:cNvSpPr>
            <a:spLocks noGrp="1"/>
          </p:cNvSpPr>
          <p:nvPr>
            <p:ph idx="1"/>
          </p:nvPr>
        </p:nvSpPr>
        <p:spPr>
          <a:xfrm>
            <a:off x="457200" y="1600200"/>
            <a:ext cx="8229600" cy="4525963"/>
          </a:xfrm>
        </p:spPr>
        <p:txBody>
          <a:bodyPr>
            <a:normAutofit fontScale="47500" lnSpcReduction="20000"/>
          </a:bodyPr>
          <a:lstStyle/>
          <a:p>
            <a:pPr>
              <a:buNone/>
            </a:pPr>
            <a:r>
              <a:rPr lang="fa-IR" sz="4000" dirty="0" smtClean="0"/>
              <a:t> </a:t>
            </a:r>
            <a:endParaRPr lang="en-US" sz="4000" dirty="0" smtClean="0"/>
          </a:p>
          <a:p>
            <a:r>
              <a:rPr lang="fa-IR" sz="5000" dirty="0" smtClean="0"/>
              <a:t>هدف های رفتاری</a:t>
            </a:r>
            <a:endParaRPr lang="en-US" sz="5000" dirty="0" smtClean="0"/>
          </a:p>
          <a:p>
            <a:r>
              <a:rPr lang="fa-IR" sz="5000" dirty="0" smtClean="0"/>
              <a:t>3تا4ساله ها</a:t>
            </a:r>
            <a:endParaRPr lang="en-US" sz="5000" dirty="0" smtClean="0"/>
          </a:p>
          <a:p>
            <a:r>
              <a:rPr lang="fa-IR" sz="5000" dirty="0" smtClean="0"/>
              <a:t>-بایدبتوانندروی یک خط مستقیم بروند.</a:t>
            </a:r>
            <a:endParaRPr lang="en-US" sz="5000" dirty="0" smtClean="0"/>
          </a:p>
          <a:p>
            <a:r>
              <a:rPr lang="fa-IR" sz="5000" dirty="0" smtClean="0"/>
              <a:t>-بایدبتوانندبادادن فرمان دویدن رامتوقف کنند.</a:t>
            </a:r>
            <a:endParaRPr lang="en-US" sz="5000" dirty="0" smtClean="0"/>
          </a:p>
          <a:p>
            <a:r>
              <a:rPr lang="fa-IR" sz="5000" dirty="0" smtClean="0"/>
              <a:t>-بایدبتوانندیک دمرکامل رادرحال دمیدن بچرخند.</a:t>
            </a:r>
            <a:endParaRPr lang="en-US" sz="5000" dirty="0" smtClean="0"/>
          </a:p>
          <a:p>
            <a:r>
              <a:rPr lang="fa-IR" sz="5000" dirty="0" smtClean="0"/>
              <a:t>4تا5ساله ها</a:t>
            </a:r>
            <a:endParaRPr lang="en-US" sz="5000" dirty="0" smtClean="0"/>
          </a:p>
          <a:p>
            <a:r>
              <a:rPr lang="fa-IR" sz="5000" dirty="0" smtClean="0"/>
              <a:t>-بایدبتوانندبه آرامی بدوند.</a:t>
            </a:r>
            <a:endParaRPr lang="en-US" sz="5000" dirty="0" smtClean="0"/>
          </a:p>
          <a:p>
            <a:r>
              <a:rPr lang="fa-IR" sz="5000" dirty="0" smtClean="0"/>
              <a:t>-بایدبتوانندبادادن فرمان دویدن راشروع کنندومتوقف شوند.</a:t>
            </a:r>
            <a:endParaRPr lang="en-US" sz="5000" dirty="0" smtClean="0"/>
          </a:p>
          <a:p>
            <a:r>
              <a:rPr lang="fa-IR" sz="5000" dirty="0" smtClean="0"/>
              <a:t>-بایدبتوانندباتنوع درحرکاتشان بدوند</a:t>
            </a:r>
            <a:endParaRPr lang="en-US" sz="5000" dirty="0" smtClean="0"/>
          </a:p>
          <a:p>
            <a:r>
              <a:rPr lang="fa-IR" sz="5000" dirty="0" smtClean="0"/>
              <a:t>-بایدبتوانندباغلتانیدن لاستیک چرخ بدوند</a:t>
            </a:r>
            <a:endParaRPr lang="en-US" sz="5000" dirty="0" smtClean="0"/>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447800"/>
          </a:xfrm>
        </p:spPr>
        <p:txBody>
          <a:bodyPr>
            <a:normAutofit/>
          </a:bodyPr>
          <a:lstStyle/>
          <a:p>
            <a:r>
              <a:rPr lang="fa-IR" dirty="0" smtClean="0"/>
              <a:t>رشدجسمی وحرکتی</a:t>
            </a:r>
            <a:r>
              <a:rPr lang="en-US" dirty="0" smtClean="0"/>
              <a:t/>
            </a:r>
            <a:br>
              <a:rPr lang="en-US" dirty="0" smtClean="0"/>
            </a:br>
            <a:endParaRPr lang="fa-IR" dirty="0"/>
          </a:p>
        </p:txBody>
      </p:sp>
      <p:sp>
        <p:nvSpPr>
          <p:cNvPr id="5" name="Content Placeholder 4"/>
          <p:cNvSpPr>
            <a:spLocks noGrp="1"/>
          </p:cNvSpPr>
          <p:nvPr>
            <p:ph idx="1"/>
          </p:nvPr>
        </p:nvSpPr>
        <p:spPr>
          <a:xfrm>
            <a:off x="609600" y="1295400"/>
            <a:ext cx="8229600" cy="5257800"/>
          </a:xfrm>
        </p:spPr>
        <p:txBody>
          <a:bodyPr>
            <a:normAutofit fontScale="25000" lnSpcReduction="20000"/>
          </a:bodyPr>
          <a:lstStyle/>
          <a:p>
            <a:r>
              <a:rPr lang="fa-IR" sz="8000" dirty="0" smtClean="0">
                <a:cs typeface="+mj-cs"/>
              </a:rPr>
              <a:t>-رشدجسمی وحرکتی یک کودک تحت تاثیرعواملی مانندژنتیک،وضیعت تغذیه،شرایط عمومی بدن وفرصت برای حرکت وتمرینهای ورزشی قرارمی گیرد.</a:t>
            </a:r>
            <a:endParaRPr lang="en-US" sz="8000" dirty="0" smtClean="0">
              <a:cs typeface="+mj-cs"/>
            </a:endParaRPr>
          </a:p>
          <a:p>
            <a:r>
              <a:rPr lang="fa-IR" sz="8000" dirty="0" smtClean="0">
                <a:cs typeface="+mj-cs"/>
              </a:rPr>
              <a:t>-رشدحرکتی به صورت الگوی قابل پیش بینی جریان داردوتوالی رشدکودک درطی عبورازمراحل رشدحرکتی تقریباثابت است.</a:t>
            </a:r>
            <a:endParaRPr lang="en-US" sz="8000" dirty="0" smtClean="0">
              <a:cs typeface="+mj-cs"/>
            </a:endParaRPr>
          </a:p>
          <a:p>
            <a:r>
              <a:rPr lang="fa-IR" sz="8000" dirty="0" smtClean="0">
                <a:cs typeface="+mj-cs"/>
              </a:rPr>
              <a:t>-تربیت ویژه یامهرکات خاص به بهبودکیفیت مهارتهای کسب شده کمک می کند واین تنها درصورتی است که کودک به مرحله لازم وآمادگی جسمی رسیده باشد.</a:t>
            </a:r>
            <a:endParaRPr lang="en-US" sz="8000" dirty="0" smtClean="0">
              <a:cs typeface="+mj-cs"/>
            </a:endParaRPr>
          </a:p>
          <a:p>
            <a:r>
              <a:rPr lang="fa-IR" sz="8000" dirty="0" smtClean="0">
                <a:cs typeface="+mj-cs"/>
              </a:rPr>
              <a:t>-سالهای اولیه ی کودکی مرحله ی مهمی برای یادگیری مهارت های حرکتی است سال های اولیه کودکی مرحله ایده الی برای یادگیری مهارت های حرکتی می باشدزیرا:بدن کودکان دراین مرحله مستعدترازبدن نوجوانان وبزرگسالان است ودرنتیجه یادگیری مهارت هاآسان تراست-کودکان دراین مرحله مهارتهای کسب شده ی کمتری دارندکه دریادگیری های جدید برایشان مشکل به وجود می آید-کودکان درای مرحله کنجکاوی بیشتری دارندودریادگرفتن امورجدیدمشتاق ترهستندوتلاش وکوشش بیشتری صرف می کنند.</a:t>
            </a:r>
            <a:endParaRPr lang="en-US" sz="8000" dirty="0" smtClean="0">
              <a:cs typeface="+mj-cs"/>
            </a:endParaRPr>
          </a:p>
          <a:p>
            <a:r>
              <a:rPr lang="fa-IR" sz="8000" dirty="0" smtClean="0">
                <a:cs typeface="+mj-cs"/>
              </a:rPr>
              <a:t>استخوان هاوماهیچه های کودکان دراین مرحله درحال رشدوشکل گیری هستند کودکان همچنین بافعالیت زیادیابیش ازحدنشستن دریک محل وبدون حرکت خیلی زودخسته می شوند-کودکان دراین مرحله ی اولیه ی کودکی تمایل زیادی به انجام کارهابایک دست پیدامی کنند وکودکان رابایدبه استفاده ازدست راست واز طریق فعالیت های مناسب تشویق کرد کودکی که دست چپ است نبایدواداربه استفاده ازدست راست شود که این امرباعث ایجاداظطراب دراومی شود.</a:t>
            </a:r>
            <a:endParaRPr lang="en-US" sz="8000" dirty="0" smtClean="0">
              <a:cs typeface="+mj-cs"/>
            </a:endParaRPr>
          </a:p>
          <a:p>
            <a:r>
              <a:rPr lang="fa-IR" sz="8000" dirty="0" smtClean="0">
                <a:cs typeface="+mj-cs"/>
              </a:rPr>
              <a:t>کنترل کامل مثانه وادرارازسه سالگی حاصل می شود ولی شاید به علت بیماری یاناراحتی های عاطفی حوادثی برای کودکان پیش آید.وقتی کودک گوشزد می شود که حتمابایدازتوالت استفاده کندولی نبایددرلحن مانسبت به خودبدبینی یااحساس حقارت کند.</a:t>
            </a:r>
            <a:endParaRPr lang="en-US" sz="8000" dirty="0" smtClean="0">
              <a:cs typeface="+mj-cs"/>
            </a:endParaRPr>
          </a:p>
          <a:p>
            <a:endParaRPr lang="en-US" dirty="0">
              <a:cs typeface="+mj-cs"/>
            </a:endParaRPr>
          </a:p>
        </p:txBody>
      </p:sp>
    </p:spTree>
    <p:extLst>
      <p:ext uri="{BB962C8B-B14F-4D97-AF65-F5344CB8AC3E}">
        <p14:creationId xmlns="" xmlns:p14="http://schemas.microsoft.com/office/powerpoint/2010/main" val="945867710"/>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8001000" cy="792162"/>
          </a:xfrm>
        </p:spPr>
        <p:txBody>
          <a:bodyPr>
            <a:normAutofit fontScale="90000"/>
          </a:bodyPr>
          <a:lstStyle/>
          <a:p>
            <a:r>
              <a:rPr lang="en-US" dirty="0" smtClean="0"/>
              <a:t/>
            </a:r>
            <a:br>
              <a:rPr lang="en-US" dirty="0" smtClean="0"/>
            </a:br>
            <a:endParaRPr lang="fa-IR" dirty="0"/>
          </a:p>
        </p:txBody>
      </p:sp>
      <p:sp>
        <p:nvSpPr>
          <p:cNvPr id="3" name="Content Placeholder 2"/>
          <p:cNvSpPr>
            <a:spLocks noGrp="1"/>
          </p:cNvSpPr>
          <p:nvPr>
            <p:ph idx="1"/>
          </p:nvPr>
        </p:nvSpPr>
        <p:spPr>
          <a:xfrm>
            <a:off x="457200" y="1600200"/>
            <a:ext cx="8229600" cy="4525963"/>
          </a:xfrm>
        </p:spPr>
        <p:txBody>
          <a:bodyPr>
            <a:normAutofit/>
          </a:bodyPr>
          <a:lstStyle/>
          <a:p>
            <a:pPr>
              <a:buNone/>
            </a:pPr>
            <a:r>
              <a:rPr lang="fa-IR" sz="4000" dirty="0" smtClean="0"/>
              <a:t> </a:t>
            </a:r>
            <a:endParaRPr lang="en-US" sz="4000" dirty="0" smtClean="0"/>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Picture 4" descr="Child_running-.jpg"/>
          <p:cNvPicPr>
            <a:picLocks noChangeAspect="1"/>
          </p:cNvPicPr>
          <p:nvPr/>
        </p:nvPicPr>
        <p:blipFill>
          <a:blip r:embed="rId3"/>
          <a:stretch>
            <a:fillRect/>
          </a:stretch>
        </p:blipFill>
        <p:spPr>
          <a:xfrm>
            <a:off x="1524000" y="1219200"/>
            <a:ext cx="6629400" cy="4267200"/>
          </a:xfrm>
          <a:prstGeom prst="rect">
            <a:avLst/>
          </a:prstGeom>
          <a:ln>
            <a:noFill/>
          </a:ln>
          <a:effectLst>
            <a:softEdge rad="112500"/>
          </a:effectLst>
        </p:spPr>
      </p:pic>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8001000" cy="792162"/>
          </a:xfrm>
        </p:spPr>
        <p:txBody>
          <a:bodyPr>
            <a:normAutofit fontScale="90000"/>
          </a:bodyPr>
          <a:lstStyle/>
          <a:p>
            <a:r>
              <a:rPr lang="en-US" dirty="0" smtClean="0"/>
              <a:t/>
            </a:r>
            <a:br>
              <a:rPr lang="en-US" dirty="0" smtClean="0"/>
            </a:br>
            <a:endParaRPr lang="fa-IR" dirty="0"/>
          </a:p>
        </p:txBody>
      </p:sp>
      <p:sp>
        <p:nvSpPr>
          <p:cNvPr id="3" name="Content Placeholder 2"/>
          <p:cNvSpPr>
            <a:spLocks noGrp="1"/>
          </p:cNvSpPr>
          <p:nvPr>
            <p:ph idx="1"/>
          </p:nvPr>
        </p:nvSpPr>
        <p:spPr>
          <a:xfrm>
            <a:off x="457200" y="1600200"/>
            <a:ext cx="8229600" cy="4525963"/>
          </a:xfrm>
        </p:spPr>
        <p:txBody>
          <a:bodyPr>
            <a:normAutofit/>
          </a:bodyPr>
          <a:lstStyle/>
          <a:p>
            <a:pPr>
              <a:buNone/>
            </a:pPr>
            <a:r>
              <a:rPr lang="fa-IR" sz="4000" dirty="0" smtClean="0"/>
              <a:t> </a:t>
            </a:r>
            <a:endParaRPr lang="en-US" sz="4000" dirty="0" smtClean="0"/>
          </a:p>
          <a:p>
            <a:pPr>
              <a:buNone/>
            </a:pPr>
            <a:endParaRPr lang="en-US" sz="5000" dirty="0" smtClean="0"/>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Picture 4" descr="1426148177.jpg"/>
          <p:cNvPicPr>
            <a:picLocks noChangeAspect="1"/>
          </p:cNvPicPr>
          <p:nvPr/>
        </p:nvPicPr>
        <p:blipFill>
          <a:blip r:embed="rId3"/>
          <a:stretch>
            <a:fillRect/>
          </a:stretch>
        </p:blipFill>
        <p:spPr>
          <a:xfrm>
            <a:off x="1600200" y="914400"/>
            <a:ext cx="6629400" cy="5181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 xmlns:p14="http://schemas.microsoft.com/office/powerpoint/2010/main" val="3675007155"/>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792162"/>
          </a:xfrm>
        </p:spPr>
        <p:txBody>
          <a:bodyPr>
            <a:normAutofit/>
          </a:bodyPr>
          <a:lstStyle/>
          <a:p>
            <a:endParaRPr lang="fa-IR" dirty="0"/>
          </a:p>
        </p:txBody>
      </p:sp>
      <p:sp>
        <p:nvSpPr>
          <p:cNvPr id="3" name="Content Placeholder 2"/>
          <p:cNvSpPr>
            <a:spLocks noGrp="1"/>
          </p:cNvSpPr>
          <p:nvPr>
            <p:ph idx="1"/>
          </p:nvPr>
        </p:nvSpPr>
        <p:spPr>
          <a:xfrm>
            <a:off x="457200" y="1600200"/>
            <a:ext cx="8229600" cy="4525963"/>
          </a:xfrm>
        </p:spPr>
        <p:txBody>
          <a:bodyPr>
            <a:normAutofit/>
          </a:bodyPr>
          <a:lstStyle/>
          <a:p>
            <a:pPr>
              <a:buNone/>
            </a:pPr>
            <a:r>
              <a:rPr lang="fa-IR" sz="4000" dirty="0" smtClean="0"/>
              <a:t> </a:t>
            </a:r>
            <a:endParaRPr lang="en-US" sz="4000" dirty="0" smtClean="0"/>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609600" y="2485072"/>
            <a:ext cx="7924800" cy="1631216"/>
          </a:xfrm>
          <a:prstGeom prst="rect">
            <a:avLst/>
          </a:prstGeom>
        </p:spPr>
        <p:txBody>
          <a:bodyPr wrap="square">
            <a:spAutoFit/>
          </a:bodyPr>
          <a:lstStyle/>
          <a:p>
            <a:r>
              <a:rPr lang="fa-IR" sz="2000" dirty="0" smtClean="0">
                <a:cs typeface="+mj-cs"/>
              </a:rPr>
              <a:t>5تا6ساله ها</a:t>
            </a:r>
            <a:endParaRPr lang="en-US" sz="2000" dirty="0" smtClean="0">
              <a:cs typeface="+mj-cs"/>
            </a:endParaRPr>
          </a:p>
          <a:p>
            <a:r>
              <a:rPr lang="fa-IR" sz="2000" dirty="0" smtClean="0">
                <a:cs typeface="+mj-cs"/>
              </a:rPr>
              <a:t>-بایدبتوانندبه آرامی وکنترل مناسب بدوند.</a:t>
            </a:r>
            <a:endParaRPr lang="en-US" sz="2000" dirty="0" smtClean="0">
              <a:cs typeface="+mj-cs"/>
            </a:endParaRPr>
          </a:p>
          <a:p>
            <a:r>
              <a:rPr lang="fa-IR" sz="2000" dirty="0" smtClean="0">
                <a:cs typeface="+mj-cs"/>
              </a:rPr>
              <a:t>-بایدبتوانندفعالیت های دویدن راانجام دهند.</a:t>
            </a:r>
            <a:endParaRPr lang="en-US" sz="2000" dirty="0" smtClean="0">
              <a:cs typeface="+mj-cs"/>
            </a:endParaRPr>
          </a:p>
          <a:p>
            <a:r>
              <a:rPr lang="fa-IR" sz="2000" dirty="0" smtClean="0">
                <a:cs typeface="+mj-cs"/>
              </a:rPr>
              <a:t>بایدبتوانندباخوب کنترل کردن لاستیک هابه سرعت بدوند.</a:t>
            </a:r>
            <a:endParaRPr lang="en-US" sz="2000" dirty="0" smtClean="0">
              <a:cs typeface="+mj-cs"/>
            </a:endParaRPr>
          </a:p>
          <a:p>
            <a:endParaRPr lang="fa-IR" sz="2000" dirty="0" smtClean="0">
              <a:cs typeface="+mj-cs"/>
            </a:endParaRPr>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792162"/>
          </a:xfrm>
        </p:spPr>
        <p:txBody>
          <a:bodyPr>
            <a:normAutofit/>
          </a:bodyPr>
          <a:lstStyle/>
          <a:p>
            <a:r>
              <a:rPr lang="fa-IR" b="1" dirty="0" smtClean="0"/>
              <a:t>پریدن</a:t>
            </a:r>
            <a:endParaRPr lang="fa-IR" b="1" dirty="0"/>
          </a:p>
        </p:txBody>
      </p:sp>
      <p:sp>
        <p:nvSpPr>
          <p:cNvPr id="3" name="Content Placeholder 2"/>
          <p:cNvSpPr>
            <a:spLocks noGrp="1"/>
          </p:cNvSpPr>
          <p:nvPr>
            <p:ph idx="1"/>
          </p:nvPr>
        </p:nvSpPr>
        <p:spPr>
          <a:xfrm>
            <a:off x="457200" y="1143000"/>
            <a:ext cx="8229600" cy="4525963"/>
          </a:xfrm>
        </p:spPr>
        <p:txBody>
          <a:bodyPr>
            <a:normAutofit fontScale="70000" lnSpcReduction="20000"/>
          </a:bodyPr>
          <a:lstStyle/>
          <a:p>
            <a:pPr>
              <a:buNone/>
            </a:pPr>
            <a:r>
              <a:rPr lang="fa-IR" sz="4000" dirty="0" smtClean="0"/>
              <a:t> </a:t>
            </a:r>
            <a:endParaRPr lang="en-US" sz="4000" dirty="0" smtClean="0"/>
          </a:p>
          <a:p>
            <a:pPr>
              <a:buNone/>
            </a:pPr>
            <a:r>
              <a:rPr lang="fa-IR" sz="4000" dirty="0" smtClean="0"/>
              <a:t> </a:t>
            </a:r>
            <a:endParaRPr lang="en-US" sz="4000" dirty="0" smtClean="0"/>
          </a:p>
          <a:p>
            <a:r>
              <a:rPr lang="fa-IR" sz="3600" dirty="0" smtClean="0">
                <a:cs typeface="+mj-cs"/>
              </a:rPr>
              <a:t>هدف های رفتاری</a:t>
            </a:r>
            <a:endParaRPr lang="en-US" sz="3600" dirty="0" smtClean="0">
              <a:cs typeface="+mj-cs"/>
            </a:endParaRPr>
          </a:p>
          <a:p>
            <a:r>
              <a:rPr lang="fa-IR" sz="3600" dirty="0" smtClean="0">
                <a:cs typeface="+mj-cs"/>
              </a:rPr>
              <a:t>3تا4ساله ها</a:t>
            </a:r>
            <a:endParaRPr lang="en-US" sz="3600" dirty="0" smtClean="0">
              <a:cs typeface="+mj-cs"/>
            </a:endParaRPr>
          </a:p>
          <a:p>
            <a:r>
              <a:rPr lang="fa-IR" sz="3600" dirty="0" smtClean="0">
                <a:cs typeface="+mj-cs"/>
              </a:rPr>
              <a:t>-بایدبتوانندازارتفاع 75سانتی متربادست های کشیده بپرند.</a:t>
            </a:r>
            <a:endParaRPr lang="en-US" sz="3600" dirty="0" smtClean="0">
              <a:cs typeface="+mj-cs"/>
            </a:endParaRPr>
          </a:p>
          <a:p>
            <a:r>
              <a:rPr lang="fa-IR" sz="3600" dirty="0" smtClean="0">
                <a:cs typeface="+mj-cs"/>
              </a:rPr>
              <a:t>-بایدبتوانندبه طرف جلوبپرند.</a:t>
            </a:r>
            <a:endParaRPr lang="en-US" sz="3600" dirty="0" smtClean="0">
              <a:cs typeface="+mj-cs"/>
            </a:endParaRPr>
          </a:p>
          <a:p>
            <a:r>
              <a:rPr lang="fa-IR" sz="3600" dirty="0" smtClean="0">
                <a:cs typeface="+mj-cs"/>
              </a:rPr>
              <a:t>4تا5ساله ها</a:t>
            </a:r>
            <a:endParaRPr lang="en-US" sz="3600" dirty="0" smtClean="0">
              <a:cs typeface="+mj-cs"/>
            </a:endParaRPr>
          </a:p>
          <a:p>
            <a:r>
              <a:rPr lang="fa-IR" sz="3600" dirty="0" smtClean="0">
                <a:cs typeface="+mj-cs"/>
              </a:rPr>
              <a:t>-بایدبتوانندازارتفاع بلندتری بپرندوبه آرامی بادوپای جفت روی زمین قرارگیرندواین کارراانجام دهند.</a:t>
            </a:r>
            <a:endParaRPr lang="en-US" sz="3600" dirty="0" smtClean="0">
              <a:cs typeface="+mj-cs"/>
            </a:endParaRPr>
          </a:p>
          <a:p>
            <a:r>
              <a:rPr lang="fa-IR" sz="3600" dirty="0" smtClean="0">
                <a:cs typeface="+mj-cs"/>
              </a:rPr>
              <a:t>-بایدبتوانندفاصله ی بیشتری رابه طرف جلوبپرند.</a:t>
            </a:r>
            <a:endParaRPr lang="en-US" sz="3600" dirty="0" smtClean="0">
              <a:cs typeface="+mj-cs"/>
            </a:endParaRPr>
          </a:p>
          <a:p>
            <a:r>
              <a:rPr lang="fa-IR" sz="3600" dirty="0" smtClean="0">
                <a:cs typeface="+mj-cs"/>
              </a:rPr>
              <a:t>-بایدبتوانندازموانعی چون طناب ویاچوب بپرند.</a:t>
            </a:r>
            <a:endParaRPr lang="en-US" sz="3600" dirty="0" smtClean="0">
              <a:cs typeface="+mj-cs"/>
            </a:endParaRPr>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3" name="Rectangle 1"/>
          <p:cNvSpPr>
            <a:spLocks noChangeArrowheads="1"/>
          </p:cNvSpPr>
          <p:nvPr/>
        </p:nvSpPr>
        <p:spPr bwMode="auto">
          <a:xfrm>
            <a:off x="8914450" y="0"/>
            <a:ext cx="2295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792162"/>
          </a:xfrm>
        </p:spPr>
        <p:txBody>
          <a:bodyPr>
            <a:normAutofit/>
          </a:bodyPr>
          <a:lstStyle/>
          <a:p>
            <a:endParaRPr lang="fa-IR" b="1" dirty="0"/>
          </a:p>
        </p:txBody>
      </p:sp>
      <p:sp>
        <p:nvSpPr>
          <p:cNvPr id="3" name="Content Placeholder 2"/>
          <p:cNvSpPr>
            <a:spLocks noGrp="1"/>
          </p:cNvSpPr>
          <p:nvPr>
            <p:ph idx="1"/>
          </p:nvPr>
        </p:nvSpPr>
        <p:spPr>
          <a:xfrm>
            <a:off x="457200" y="1143000"/>
            <a:ext cx="8229600" cy="4525963"/>
          </a:xfrm>
        </p:spPr>
        <p:txBody>
          <a:bodyPr>
            <a:normAutofit/>
          </a:bodyPr>
          <a:lstStyle/>
          <a:p>
            <a:pPr>
              <a:buNone/>
            </a:pPr>
            <a:r>
              <a:rPr lang="fa-IR" sz="4000" dirty="0" smtClean="0"/>
              <a:t> </a:t>
            </a:r>
            <a:endParaRPr lang="en-US" sz="4000" dirty="0" smtClean="0"/>
          </a:p>
          <a:p>
            <a:pPr>
              <a:buNone/>
            </a:pPr>
            <a:r>
              <a:rPr lang="fa-IR" sz="4000" dirty="0" smtClean="0"/>
              <a:t> </a:t>
            </a:r>
            <a:endParaRPr lang="en-US" sz="4000" dirty="0" smtClean="0"/>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3" name="Rectangle 1"/>
          <p:cNvSpPr>
            <a:spLocks noChangeArrowheads="1"/>
          </p:cNvSpPr>
          <p:nvPr/>
        </p:nvSpPr>
        <p:spPr bwMode="auto">
          <a:xfrm>
            <a:off x="8914450" y="0"/>
            <a:ext cx="2295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Picture 5" descr="25102957-دو-کودک-خوشحال-پریدن-در-یک-بار-در-یک-پس-زمینه-سفید.jpg"/>
          <p:cNvPicPr>
            <a:picLocks noChangeAspect="1"/>
          </p:cNvPicPr>
          <p:nvPr/>
        </p:nvPicPr>
        <p:blipFill>
          <a:blip r:embed="rId3"/>
          <a:stretch>
            <a:fillRect/>
          </a:stretch>
        </p:blipFill>
        <p:spPr>
          <a:xfrm>
            <a:off x="1447800" y="762000"/>
            <a:ext cx="6629400" cy="548640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792162"/>
          </a:xfrm>
        </p:spPr>
        <p:txBody>
          <a:bodyPr>
            <a:normAutofit/>
          </a:bodyPr>
          <a:lstStyle/>
          <a:p>
            <a:endParaRPr lang="fa-IR" b="1" dirty="0"/>
          </a:p>
        </p:txBody>
      </p:sp>
      <p:sp>
        <p:nvSpPr>
          <p:cNvPr id="3" name="Content Placeholder 2"/>
          <p:cNvSpPr>
            <a:spLocks noGrp="1"/>
          </p:cNvSpPr>
          <p:nvPr>
            <p:ph idx="1"/>
          </p:nvPr>
        </p:nvSpPr>
        <p:spPr>
          <a:xfrm>
            <a:off x="457200" y="1600200"/>
            <a:ext cx="8229600" cy="4525963"/>
          </a:xfrm>
        </p:spPr>
        <p:txBody>
          <a:bodyPr>
            <a:normAutofit/>
          </a:bodyPr>
          <a:lstStyle/>
          <a:p>
            <a:pPr>
              <a:buNone/>
            </a:pPr>
            <a:r>
              <a:rPr lang="fa-IR" sz="4000" dirty="0" smtClean="0"/>
              <a:t> </a:t>
            </a:r>
            <a:endParaRPr lang="en-US" sz="4000" dirty="0" smtClean="0"/>
          </a:p>
          <a:p>
            <a:r>
              <a:rPr lang="fa-IR" sz="4000" dirty="0" smtClean="0"/>
              <a:t> </a:t>
            </a:r>
            <a:endParaRPr lang="en-US" sz="4000" dirty="0" smtClean="0"/>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3" name="Rectangle 1"/>
          <p:cNvSpPr>
            <a:spLocks noChangeArrowheads="1"/>
          </p:cNvSpPr>
          <p:nvPr/>
        </p:nvSpPr>
        <p:spPr bwMode="auto">
          <a:xfrm>
            <a:off x="8914450" y="0"/>
            <a:ext cx="2295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381000" y="1905000"/>
            <a:ext cx="8077200" cy="1938992"/>
          </a:xfrm>
          <a:prstGeom prst="rect">
            <a:avLst/>
          </a:prstGeom>
        </p:spPr>
        <p:txBody>
          <a:bodyPr wrap="square">
            <a:spAutoFit/>
          </a:bodyPr>
          <a:lstStyle/>
          <a:p>
            <a:r>
              <a:rPr lang="fa-IR" sz="2000" dirty="0" smtClean="0">
                <a:cs typeface="+mj-cs"/>
              </a:rPr>
              <a:t>5تا6ساله ها</a:t>
            </a:r>
            <a:endParaRPr lang="en-US" sz="2000" dirty="0" smtClean="0">
              <a:cs typeface="+mj-cs"/>
            </a:endParaRPr>
          </a:p>
          <a:p>
            <a:r>
              <a:rPr lang="fa-IR" sz="2000" dirty="0" smtClean="0">
                <a:cs typeface="+mj-cs"/>
              </a:rPr>
              <a:t>-بایدبتوانندازارتفاع 180 سانتی متربپرند.</a:t>
            </a:r>
            <a:endParaRPr lang="en-US" sz="2000" dirty="0" smtClean="0">
              <a:cs typeface="+mj-cs"/>
            </a:endParaRPr>
          </a:p>
          <a:p>
            <a:r>
              <a:rPr lang="fa-IR" sz="2000" dirty="0" smtClean="0">
                <a:cs typeface="+mj-cs"/>
              </a:rPr>
              <a:t>-بایدبتوانندپرشهای بلندتری انجام دهند.</a:t>
            </a:r>
            <a:endParaRPr lang="en-US" sz="2000" dirty="0" smtClean="0">
              <a:cs typeface="+mj-cs"/>
            </a:endParaRPr>
          </a:p>
          <a:p>
            <a:r>
              <a:rPr lang="fa-IR" sz="2000" dirty="0" smtClean="0">
                <a:cs typeface="+mj-cs"/>
              </a:rPr>
              <a:t>-بایدبتوانندبه راحتی ازروی وانع بپرند.</a:t>
            </a:r>
            <a:endParaRPr lang="en-US" sz="2000" dirty="0" smtClean="0">
              <a:cs typeface="+mj-cs"/>
            </a:endParaRPr>
          </a:p>
          <a:p>
            <a:r>
              <a:rPr lang="fa-IR" sz="2000" dirty="0" smtClean="0">
                <a:cs typeface="+mj-cs"/>
              </a:rPr>
              <a:t>دختران اعتمادبه نفس کمتری نسبت به پسران درپرش دارندومربی بایدسعی کندتااعتمادبه نفس آن هارادربازی زیادکنند.</a:t>
            </a:r>
            <a:endParaRPr lang="en-US" sz="2000" dirty="0">
              <a:cs typeface="+mj-cs"/>
            </a:endParaRPr>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1325562"/>
          </a:xfrm>
        </p:spPr>
        <p:txBody>
          <a:bodyPr>
            <a:noAutofit/>
          </a:bodyPr>
          <a:lstStyle/>
          <a:p>
            <a:r>
              <a:rPr lang="fa-IR" b="1" dirty="0" smtClean="0"/>
              <a:t>سینه خیزرفتن،خزیدن،غلتیدن</a:t>
            </a:r>
            <a:r>
              <a:rPr lang="en-US" b="1" dirty="0" smtClean="0"/>
              <a:t/>
            </a:r>
            <a:br>
              <a:rPr lang="en-US" b="1" dirty="0" smtClean="0"/>
            </a:br>
            <a:endParaRPr lang="fa-IR" b="1" dirty="0"/>
          </a:p>
        </p:txBody>
      </p:sp>
      <p:sp>
        <p:nvSpPr>
          <p:cNvPr id="3" name="Content Placeholder 2"/>
          <p:cNvSpPr>
            <a:spLocks noGrp="1"/>
          </p:cNvSpPr>
          <p:nvPr>
            <p:ph idx="1"/>
          </p:nvPr>
        </p:nvSpPr>
        <p:spPr>
          <a:xfrm>
            <a:off x="381000" y="1143000"/>
            <a:ext cx="8229600" cy="4525963"/>
          </a:xfrm>
        </p:spPr>
        <p:txBody>
          <a:bodyPr>
            <a:normAutofit/>
          </a:bodyPr>
          <a:lstStyle/>
          <a:p>
            <a:pPr>
              <a:buNone/>
            </a:pPr>
            <a:r>
              <a:rPr lang="fa-IR" sz="2000" dirty="0" smtClean="0"/>
              <a:t> </a:t>
            </a:r>
            <a:endParaRPr lang="en-US" sz="2000" dirty="0" smtClean="0"/>
          </a:p>
          <a:p>
            <a:pPr>
              <a:buNone/>
            </a:pPr>
            <a:r>
              <a:rPr lang="fa-IR" sz="2000" dirty="0" smtClean="0"/>
              <a:t> </a:t>
            </a:r>
            <a:endParaRPr lang="en-US" sz="2000" dirty="0" smtClean="0"/>
          </a:p>
          <a:p>
            <a:r>
              <a:rPr lang="fa-IR" sz="2000" dirty="0" smtClean="0">
                <a:cs typeface="+mj-cs"/>
              </a:rPr>
              <a:t>3تا4ساله ها</a:t>
            </a:r>
            <a:endParaRPr lang="en-US" sz="2000" dirty="0" smtClean="0">
              <a:cs typeface="+mj-cs"/>
            </a:endParaRPr>
          </a:p>
          <a:p>
            <a:r>
              <a:rPr lang="fa-IR" sz="2000" dirty="0" smtClean="0">
                <a:cs typeface="+mj-cs"/>
              </a:rPr>
              <a:t>-بایدبتوانندبه آرامی ازدرون فضاهای باریکی به حالت سینه خیزبگذرند.</a:t>
            </a:r>
            <a:endParaRPr lang="en-US" sz="2000" dirty="0" smtClean="0">
              <a:cs typeface="+mj-cs"/>
            </a:endParaRPr>
          </a:p>
          <a:p>
            <a:r>
              <a:rPr lang="fa-IR" sz="2000" dirty="0" smtClean="0">
                <a:cs typeface="+mj-cs"/>
              </a:rPr>
              <a:t>-بایدبتوانندحرکات خزیدن،رفتن راانجام دهند.</a:t>
            </a:r>
            <a:endParaRPr lang="en-US" sz="2000" dirty="0" smtClean="0">
              <a:cs typeface="+mj-cs"/>
            </a:endParaRPr>
          </a:p>
          <a:p>
            <a:r>
              <a:rPr lang="fa-IR" sz="2000" dirty="0" smtClean="0">
                <a:cs typeface="+mj-cs"/>
              </a:rPr>
              <a:t>-بایدبتوانندروی زمین بغلتند.</a:t>
            </a:r>
            <a:endParaRPr lang="en-US" sz="2000" dirty="0" smtClean="0">
              <a:cs typeface="+mj-cs"/>
            </a:endParaRPr>
          </a:p>
          <a:p>
            <a:r>
              <a:rPr lang="fa-IR" sz="2000" dirty="0" smtClean="0">
                <a:cs typeface="+mj-cs"/>
              </a:rPr>
              <a:t>4تا5ساله ها</a:t>
            </a:r>
            <a:endParaRPr lang="en-US" sz="2000" dirty="0" smtClean="0">
              <a:cs typeface="+mj-cs"/>
            </a:endParaRPr>
          </a:p>
          <a:p>
            <a:r>
              <a:rPr lang="fa-IR" sz="2000" dirty="0" smtClean="0">
                <a:cs typeface="+mj-cs"/>
              </a:rPr>
              <a:t>-بایدبتوانندازدرون فضاهای باریک به حالت سینه خیزعبورکنند.</a:t>
            </a:r>
            <a:endParaRPr lang="en-US" sz="2000" dirty="0" smtClean="0">
              <a:cs typeface="+mj-cs"/>
            </a:endParaRPr>
          </a:p>
          <a:p>
            <a:r>
              <a:rPr lang="fa-IR" sz="2000" dirty="0" smtClean="0">
                <a:cs typeface="+mj-cs"/>
              </a:rPr>
              <a:t>-بایدبتوانندباچشمان بسته روی زمین بغلتند.</a:t>
            </a:r>
            <a:endParaRPr lang="en-US" sz="2000" dirty="0" smtClean="0">
              <a:cs typeface="+mj-cs"/>
            </a:endParaRPr>
          </a:p>
          <a:p>
            <a:endParaRPr lang="en-US" sz="2000" dirty="0">
              <a:cs typeface="+mj-cs"/>
            </a:endParaRPr>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3" name="Rectangle 1"/>
          <p:cNvSpPr>
            <a:spLocks noChangeArrowheads="1"/>
          </p:cNvSpPr>
          <p:nvPr/>
        </p:nvSpPr>
        <p:spPr bwMode="auto">
          <a:xfrm>
            <a:off x="8914450" y="0"/>
            <a:ext cx="2295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792162"/>
          </a:xfrm>
        </p:spPr>
        <p:txBody>
          <a:bodyPr>
            <a:normAutofit fontScale="90000"/>
          </a:bodyPr>
          <a:lstStyle/>
          <a:p>
            <a:r>
              <a:rPr lang="en-US" dirty="0" smtClean="0"/>
              <a:t/>
            </a:r>
            <a:br>
              <a:rPr lang="en-US" dirty="0" smtClean="0"/>
            </a:br>
            <a:r>
              <a:rPr lang="fa-IR" sz="4900" b="1" dirty="0" smtClean="0"/>
              <a:t>تاب خوردن </a:t>
            </a:r>
            <a:r>
              <a:rPr lang="en-US" dirty="0" smtClean="0"/>
              <a:t/>
            </a:r>
            <a:br>
              <a:rPr lang="en-US" dirty="0" smtClean="0"/>
            </a:br>
            <a:endParaRPr lang="fa-IR" dirty="0"/>
          </a:p>
        </p:txBody>
      </p:sp>
      <p:sp>
        <p:nvSpPr>
          <p:cNvPr id="3" name="Content Placeholder 2"/>
          <p:cNvSpPr>
            <a:spLocks noGrp="1"/>
          </p:cNvSpPr>
          <p:nvPr>
            <p:ph idx="1"/>
          </p:nvPr>
        </p:nvSpPr>
        <p:spPr>
          <a:xfrm>
            <a:off x="457200" y="1295400"/>
            <a:ext cx="8229600" cy="4525963"/>
          </a:xfrm>
        </p:spPr>
        <p:txBody>
          <a:bodyPr>
            <a:normAutofit/>
          </a:bodyPr>
          <a:lstStyle/>
          <a:p>
            <a:pPr>
              <a:buNone/>
            </a:pPr>
            <a:r>
              <a:rPr lang="fa-IR" sz="2000" dirty="0" smtClean="0"/>
              <a:t> </a:t>
            </a:r>
            <a:endParaRPr lang="en-US" sz="2000" dirty="0" smtClean="0"/>
          </a:p>
          <a:p>
            <a:pPr>
              <a:buNone/>
            </a:pPr>
            <a:r>
              <a:rPr lang="fa-IR" sz="2000" dirty="0" smtClean="0"/>
              <a:t> </a:t>
            </a:r>
            <a:endParaRPr lang="en-US" sz="2000" dirty="0" smtClean="0"/>
          </a:p>
          <a:p>
            <a:r>
              <a:rPr lang="fa-IR" sz="2000" dirty="0" smtClean="0">
                <a:cs typeface="+mj-cs"/>
              </a:rPr>
              <a:t>3تا4ساله ها</a:t>
            </a:r>
            <a:endParaRPr lang="en-US" sz="2000" dirty="0" smtClean="0">
              <a:cs typeface="+mj-cs"/>
            </a:endParaRPr>
          </a:p>
          <a:p>
            <a:r>
              <a:rPr lang="fa-IR" sz="2000" dirty="0" smtClean="0">
                <a:cs typeface="+mj-cs"/>
              </a:rPr>
              <a:t>-بایدبتوانندتعادل بدن خودراحفظ کنندودروضعیت نشسته تاب بخورندالبته باکمک بزرگترها.</a:t>
            </a:r>
            <a:endParaRPr lang="en-US" sz="2000" dirty="0" smtClean="0">
              <a:cs typeface="+mj-cs"/>
            </a:endParaRPr>
          </a:p>
          <a:p>
            <a:r>
              <a:rPr lang="fa-IR" sz="2000" dirty="0" smtClean="0">
                <a:cs typeface="+mj-cs"/>
              </a:rPr>
              <a:t>4تا5ساله ها</a:t>
            </a:r>
            <a:endParaRPr lang="en-US" sz="2000" dirty="0" smtClean="0">
              <a:cs typeface="+mj-cs"/>
            </a:endParaRPr>
          </a:p>
          <a:p>
            <a:r>
              <a:rPr lang="fa-IR" sz="2000" dirty="0" smtClean="0">
                <a:cs typeface="+mj-cs"/>
              </a:rPr>
              <a:t>-بایدبتواننددروضعیت نشسته تاب بخورند.</a:t>
            </a:r>
            <a:endParaRPr lang="en-US" sz="2000" dirty="0" smtClean="0">
              <a:cs typeface="+mj-cs"/>
            </a:endParaRPr>
          </a:p>
          <a:p>
            <a:r>
              <a:rPr lang="fa-IR" sz="2000" dirty="0" smtClean="0">
                <a:cs typeface="+mj-cs"/>
              </a:rPr>
              <a:t>-بایدبتواننددروضعیت ایستاده تاب بخورند.</a:t>
            </a:r>
            <a:endParaRPr lang="en-US" sz="2000" dirty="0" smtClean="0">
              <a:cs typeface="+mj-cs"/>
            </a:endParaRPr>
          </a:p>
          <a:p>
            <a:r>
              <a:rPr lang="fa-IR" sz="2000" dirty="0" smtClean="0">
                <a:cs typeface="+mj-cs"/>
              </a:rPr>
              <a:t>-بایدبتوانندخودرابه طناب آویزان نگه دارندوتاببخورند.</a:t>
            </a:r>
            <a:endParaRPr lang="en-US" sz="2000" dirty="0" smtClean="0">
              <a:cs typeface="+mj-cs"/>
            </a:endParaRPr>
          </a:p>
          <a:p>
            <a:r>
              <a:rPr lang="fa-IR" sz="2000" dirty="0" smtClean="0">
                <a:cs typeface="+mj-cs"/>
              </a:rPr>
              <a:t>5تا6ساله ها</a:t>
            </a:r>
            <a:endParaRPr lang="en-US" sz="2000" dirty="0" smtClean="0">
              <a:cs typeface="+mj-cs"/>
            </a:endParaRPr>
          </a:p>
          <a:p>
            <a:r>
              <a:rPr lang="fa-IR" sz="2000" dirty="0" smtClean="0">
                <a:cs typeface="+mj-cs"/>
              </a:rPr>
              <a:t>بایدبتواننددروضعیت ایستاده وبدون کمکتاب بخورند.</a:t>
            </a:r>
            <a:endParaRPr lang="en-US" sz="2000" dirty="0" smtClean="0">
              <a:cs typeface="+mj-cs"/>
            </a:endParaRPr>
          </a:p>
          <a:p>
            <a:endParaRPr lang="en-US" sz="2000" dirty="0"/>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3" name="Rectangle 1"/>
          <p:cNvSpPr>
            <a:spLocks noChangeArrowheads="1"/>
          </p:cNvSpPr>
          <p:nvPr/>
        </p:nvSpPr>
        <p:spPr bwMode="auto">
          <a:xfrm>
            <a:off x="8914450" y="0"/>
            <a:ext cx="2295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792162"/>
          </a:xfrm>
        </p:spPr>
        <p:txBody>
          <a:bodyPr>
            <a:normAutofit fontScale="90000"/>
          </a:bodyPr>
          <a:lstStyle/>
          <a:p>
            <a:r>
              <a:rPr lang="en-US" dirty="0" smtClean="0"/>
              <a:t/>
            </a:r>
            <a:br>
              <a:rPr lang="en-US" dirty="0" smtClean="0"/>
            </a:br>
            <a:r>
              <a:rPr lang="en-US" dirty="0" smtClean="0"/>
              <a:t/>
            </a:r>
            <a:br>
              <a:rPr lang="en-US" dirty="0" smtClean="0"/>
            </a:br>
            <a:endParaRPr lang="fa-IR" dirty="0"/>
          </a:p>
        </p:txBody>
      </p:sp>
      <p:sp>
        <p:nvSpPr>
          <p:cNvPr id="3" name="Content Placeholder 2"/>
          <p:cNvSpPr>
            <a:spLocks noGrp="1"/>
          </p:cNvSpPr>
          <p:nvPr>
            <p:ph idx="1"/>
          </p:nvPr>
        </p:nvSpPr>
        <p:spPr>
          <a:xfrm>
            <a:off x="457200" y="1295400"/>
            <a:ext cx="8229600" cy="4525963"/>
          </a:xfrm>
        </p:spPr>
        <p:txBody>
          <a:bodyPr>
            <a:normAutofit/>
          </a:bodyPr>
          <a:lstStyle/>
          <a:p>
            <a:pPr>
              <a:buNone/>
            </a:pPr>
            <a:r>
              <a:rPr lang="fa-IR" sz="2000" dirty="0" smtClean="0"/>
              <a:t> </a:t>
            </a:r>
            <a:endParaRPr lang="en-US" sz="2000" dirty="0" smtClean="0"/>
          </a:p>
          <a:p>
            <a:pPr>
              <a:buNone/>
            </a:pPr>
            <a:r>
              <a:rPr lang="fa-IR" sz="2000" dirty="0" smtClean="0"/>
              <a:t> </a:t>
            </a:r>
            <a:endParaRPr lang="en-US" sz="2000" dirty="0" smtClean="0"/>
          </a:p>
          <a:p>
            <a:endParaRPr lang="en-US" sz="2000" dirty="0"/>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3" name="Rectangle 1"/>
          <p:cNvSpPr>
            <a:spLocks noChangeArrowheads="1"/>
          </p:cNvSpPr>
          <p:nvPr/>
        </p:nvSpPr>
        <p:spPr bwMode="auto">
          <a:xfrm>
            <a:off x="8914450" y="0"/>
            <a:ext cx="2295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Picture 5" descr="ttt.jpg"/>
          <p:cNvPicPr>
            <a:picLocks noChangeAspect="1"/>
          </p:cNvPicPr>
          <p:nvPr/>
        </p:nvPicPr>
        <p:blipFill>
          <a:blip r:embed="rId3"/>
          <a:stretch>
            <a:fillRect/>
          </a:stretch>
        </p:blipFill>
        <p:spPr>
          <a:xfrm>
            <a:off x="2057400" y="1143000"/>
            <a:ext cx="5791200" cy="4648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792162"/>
          </a:xfrm>
        </p:spPr>
        <p:txBody>
          <a:bodyPr>
            <a:normAutofit fontScale="90000"/>
          </a:bodyPr>
          <a:lstStyle/>
          <a:p>
            <a:r>
              <a:rPr lang="en-US" dirty="0" smtClean="0"/>
              <a:t/>
            </a:r>
            <a:br>
              <a:rPr lang="en-US" dirty="0" smtClean="0"/>
            </a:br>
            <a:r>
              <a:rPr lang="fa-IR" sz="4900" b="1" dirty="0" smtClean="0"/>
              <a:t>لی لی کردن </a:t>
            </a:r>
            <a:r>
              <a:rPr lang="en-US" dirty="0" smtClean="0"/>
              <a:t/>
            </a:r>
            <a:br>
              <a:rPr lang="en-US" dirty="0" smtClean="0"/>
            </a:br>
            <a:endParaRPr lang="fa-IR" dirty="0"/>
          </a:p>
        </p:txBody>
      </p:sp>
      <p:sp>
        <p:nvSpPr>
          <p:cNvPr id="3" name="Content Placeholder 2"/>
          <p:cNvSpPr>
            <a:spLocks noGrp="1"/>
          </p:cNvSpPr>
          <p:nvPr>
            <p:ph idx="1"/>
          </p:nvPr>
        </p:nvSpPr>
        <p:spPr>
          <a:xfrm>
            <a:off x="457200" y="1143000"/>
            <a:ext cx="8229600" cy="4525963"/>
          </a:xfrm>
        </p:spPr>
        <p:txBody>
          <a:bodyPr>
            <a:normAutofit/>
          </a:bodyPr>
          <a:lstStyle/>
          <a:p>
            <a:pPr>
              <a:buNone/>
            </a:pPr>
            <a:r>
              <a:rPr lang="fa-IR" sz="2000" dirty="0" smtClean="0">
                <a:cs typeface="+mj-cs"/>
              </a:rPr>
              <a:t> </a:t>
            </a:r>
            <a:endParaRPr lang="en-US" sz="2000" dirty="0" smtClean="0">
              <a:cs typeface="+mj-cs"/>
            </a:endParaRPr>
          </a:p>
          <a:p>
            <a:pPr>
              <a:buNone/>
            </a:pPr>
            <a:r>
              <a:rPr lang="fa-IR" sz="2000" dirty="0" smtClean="0">
                <a:cs typeface="+mj-cs"/>
              </a:rPr>
              <a:t> </a:t>
            </a:r>
            <a:endParaRPr lang="en-US" sz="2000" dirty="0" smtClean="0">
              <a:cs typeface="+mj-cs"/>
            </a:endParaRPr>
          </a:p>
          <a:p>
            <a:r>
              <a:rPr lang="fa-IR" sz="2000" dirty="0" smtClean="0">
                <a:cs typeface="+mj-cs"/>
              </a:rPr>
              <a:t>3تا4ساله </a:t>
            </a:r>
            <a:endParaRPr lang="en-US" sz="2000" dirty="0" smtClean="0">
              <a:cs typeface="+mj-cs"/>
            </a:endParaRPr>
          </a:p>
          <a:p>
            <a:r>
              <a:rPr lang="fa-IR" sz="2000" dirty="0" smtClean="0">
                <a:cs typeface="+mj-cs"/>
              </a:rPr>
              <a:t>-بایدبتواننددریک نقطه یک بارلی لی کند.</a:t>
            </a:r>
            <a:endParaRPr lang="en-US" sz="2000" dirty="0" smtClean="0">
              <a:cs typeface="+mj-cs"/>
            </a:endParaRPr>
          </a:p>
          <a:p>
            <a:r>
              <a:rPr lang="fa-IR" sz="2000" dirty="0" smtClean="0">
                <a:cs typeface="+mj-cs"/>
              </a:rPr>
              <a:t>4تا5ساله ها</a:t>
            </a:r>
            <a:endParaRPr lang="en-US" sz="2000" dirty="0" smtClean="0">
              <a:cs typeface="+mj-cs"/>
            </a:endParaRPr>
          </a:p>
          <a:p>
            <a:r>
              <a:rPr lang="fa-IR" sz="2000" dirty="0" smtClean="0">
                <a:cs typeface="+mj-cs"/>
              </a:rPr>
              <a:t>-بایدبتواندبرروی دوپابرای مدت طولانی لی لی کند.</a:t>
            </a:r>
            <a:endParaRPr lang="en-US" sz="2000" dirty="0" smtClean="0">
              <a:cs typeface="+mj-cs"/>
            </a:endParaRPr>
          </a:p>
          <a:p>
            <a:r>
              <a:rPr lang="fa-IR" sz="2000" dirty="0" smtClean="0">
                <a:cs typeface="+mj-cs"/>
              </a:rPr>
              <a:t>-بایدبتوانندحالت لی لی قب عقب حرکت کنند.</a:t>
            </a:r>
            <a:endParaRPr lang="en-US" sz="2000" dirty="0" smtClean="0">
              <a:cs typeface="+mj-cs"/>
            </a:endParaRPr>
          </a:p>
          <a:p>
            <a:r>
              <a:rPr lang="fa-IR" sz="2000" dirty="0" smtClean="0">
                <a:cs typeface="+mj-cs"/>
              </a:rPr>
              <a:t>5تا6 ساله ها</a:t>
            </a:r>
            <a:endParaRPr lang="en-US" sz="2000" dirty="0" smtClean="0">
              <a:cs typeface="+mj-cs"/>
            </a:endParaRPr>
          </a:p>
          <a:p>
            <a:r>
              <a:rPr lang="fa-IR" sz="2000" dirty="0" smtClean="0">
                <a:cs typeface="+mj-cs"/>
              </a:rPr>
              <a:t>-بایدبتواندفاصله کوتاهی رابه سرعت لی لی کند.</a:t>
            </a:r>
            <a:endParaRPr lang="en-US" sz="2000" dirty="0">
              <a:cs typeface="+mj-cs"/>
            </a:endParaRPr>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3" name="Rectangle 1"/>
          <p:cNvSpPr>
            <a:spLocks noChangeArrowheads="1"/>
          </p:cNvSpPr>
          <p:nvPr/>
        </p:nvSpPr>
        <p:spPr bwMode="auto">
          <a:xfrm>
            <a:off x="8914450" y="0"/>
            <a:ext cx="2295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pPr algn="r"/>
            <a:r>
              <a:rPr lang="fa-IR" dirty="0" smtClean="0"/>
              <a:t>                     نقش معلم             </a:t>
            </a:r>
            <a:endParaRPr lang="fa-IR" dirty="0"/>
          </a:p>
        </p:txBody>
      </p:sp>
      <p:sp>
        <p:nvSpPr>
          <p:cNvPr id="3" name="Content Placeholder 2"/>
          <p:cNvSpPr>
            <a:spLocks noGrp="1"/>
          </p:cNvSpPr>
          <p:nvPr>
            <p:ph idx="1"/>
          </p:nvPr>
        </p:nvSpPr>
        <p:spPr>
          <a:xfrm>
            <a:off x="152400" y="1447800"/>
            <a:ext cx="8610600" cy="5181600"/>
          </a:xfrm>
        </p:spPr>
        <p:txBody>
          <a:bodyPr>
            <a:normAutofit fontScale="92500" lnSpcReduction="10000"/>
          </a:bodyPr>
          <a:lstStyle/>
          <a:p>
            <a:pPr>
              <a:buNone/>
            </a:pPr>
            <a:r>
              <a:rPr lang="en-US" dirty="0" smtClean="0">
                <a:cs typeface="2  Kamran" pitchFamily="2" charset="-78"/>
              </a:rPr>
              <a:t/>
            </a:r>
            <a:br>
              <a:rPr lang="en-US" dirty="0" smtClean="0">
                <a:cs typeface="2  Kamran" pitchFamily="2" charset="-78"/>
              </a:rPr>
            </a:br>
            <a:endParaRPr lang="en-US" dirty="0" smtClean="0"/>
          </a:p>
          <a:p>
            <a:r>
              <a:rPr lang="fa-IR" sz="2600" dirty="0" smtClean="0"/>
              <a:t>بایدها</a:t>
            </a:r>
            <a:endParaRPr lang="en-US" sz="2600" dirty="0" smtClean="0"/>
          </a:p>
          <a:p>
            <a:r>
              <a:rPr lang="fa-IR" sz="2600" dirty="0" smtClean="0"/>
              <a:t>-برنامه روزانه به نحومناسب طرح ریزی شودووسایل بازی براساس آن تنظیم شوند.</a:t>
            </a:r>
            <a:endParaRPr lang="en-US" sz="2600" dirty="0" smtClean="0"/>
          </a:p>
          <a:p>
            <a:r>
              <a:rPr lang="fa-IR" sz="2600" dirty="0" smtClean="0"/>
              <a:t>-اتاق نبایدزیادشلوغ باشدتاامکان جنب وجوش برای کودک فراهم باشد.</a:t>
            </a:r>
            <a:endParaRPr lang="en-US" sz="2600" dirty="0" smtClean="0"/>
          </a:p>
          <a:p>
            <a:r>
              <a:rPr lang="fa-IR" sz="2600" dirty="0" smtClean="0"/>
              <a:t>-بازی هابایدبراساس سن کودک ونیازاوباشد.بازی های متنوع انتخاب کنیدتاعلاقه کودک بیشترشودوبازی ماهیچه های کودک فعال باشندوهماهنگی بینشان باشد.</a:t>
            </a:r>
            <a:endParaRPr lang="en-US" sz="2600" dirty="0" smtClean="0"/>
          </a:p>
          <a:p>
            <a:r>
              <a:rPr lang="fa-IR" sz="2600" dirty="0" smtClean="0"/>
              <a:t>-تعادل بین بازی های آرام وپرجنب وجوش برای کودک فراهم کنید.</a:t>
            </a:r>
            <a:endParaRPr lang="en-US" sz="2600" dirty="0" smtClean="0"/>
          </a:p>
          <a:p>
            <a:r>
              <a:rPr lang="fa-IR" sz="2600" dirty="0" smtClean="0"/>
              <a:t>-مطمن باشید همه ی وسایل بازی سالمندوهروسیله ی شکسته راازآنهاجداکنید.</a:t>
            </a:r>
            <a:endParaRPr lang="en-US" sz="2600" dirty="0" smtClean="0"/>
          </a:p>
          <a:p>
            <a:r>
              <a:rPr lang="fa-IR" sz="2600" dirty="0" smtClean="0"/>
              <a:t>-درموقع بازی کودکان درفضای بازوبسته ازبرخی حوادث اتفاقی جلوگیری کنیم.</a:t>
            </a:r>
            <a:endParaRPr lang="en-US" sz="2600" dirty="0" smtClean="0"/>
          </a:p>
          <a:p>
            <a:r>
              <a:rPr lang="fa-IR" sz="2600" dirty="0" smtClean="0"/>
              <a:t>-بعدازچندساعت فعالیت پرجنب وجوش یک ساعت استراحت به کودکان بدهید</a:t>
            </a:r>
            <a:r>
              <a:rPr lang="fa-IR" dirty="0" smtClean="0"/>
              <a:t>.</a:t>
            </a:r>
            <a:endParaRPr lang="en-US" dirty="0"/>
          </a:p>
        </p:txBody>
      </p:sp>
    </p:spTree>
    <p:extLst>
      <p:ext uri="{BB962C8B-B14F-4D97-AF65-F5344CB8AC3E}">
        <p14:creationId xmlns="" xmlns:p14="http://schemas.microsoft.com/office/powerpoint/2010/main" val="245852053"/>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792162"/>
          </a:xfrm>
        </p:spPr>
        <p:txBody>
          <a:bodyPr>
            <a:normAutofit fontScale="90000"/>
          </a:bodyPr>
          <a:lstStyle/>
          <a:p>
            <a:r>
              <a:rPr lang="en-US" dirty="0" smtClean="0"/>
              <a:t/>
            </a:r>
            <a:br>
              <a:rPr lang="en-US" dirty="0" smtClean="0"/>
            </a:br>
            <a:endParaRPr lang="fa-IR" dirty="0"/>
          </a:p>
        </p:txBody>
      </p:sp>
      <p:pic>
        <p:nvPicPr>
          <p:cNvPr id="6" name="Content Placeholder 5" descr="khabar.90.4.22c_0.jpg"/>
          <p:cNvPicPr>
            <a:picLocks noGrp="1" noChangeAspect="1"/>
          </p:cNvPicPr>
          <p:nvPr>
            <p:ph idx="1"/>
          </p:nvPr>
        </p:nvPicPr>
        <p:blipFill>
          <a:blip r:embed="rId3"/>
          <a:stretch>
            <a:fillRect/>
          </a:stretch>
        </p:blipFill>
        <p:spPr>
          <a:xfrm>
            <a:off x="1905000" y="1143000"/>
            <a:ext cx="5486400" cy="5105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3" name="Rectangle 1"/>
          <p:cNvSpPr>
            <a:spLocks noChangeArrowheads="1"/>
          </p:cNvSpPr>
          <p:nvPr/>
        </p:nvSpPr>
        <p:spPr bwMode="auto">
          <a:xfrm>
            <a:off x="8914450" y="0"/>
            <a:ext cx="2295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8001000" cy="792162"/>
          </a:xfrm>
        </p:spPr>
        <p:txBody>
          <a:bodyPr>
            <a:normAutofit fontScale="90000"/>
          </a:bodyPr>
          <a:lstStyle/>
          <a:p>
            <a:r>
              <a:rPr lang="en-US" dirty="0" smtClean="0"/>
              <a:t/>
            </a:r>
            <a:br>
              <a:rPr lang="en-US" dirty="0" smtClean="0"/>
            </a:br>
            <a:r>
              <a:rPr lang="fa-IR" dirty="0" smtClean="0"/>
              <a:t> </a:t>
            </a:r>
            <a:r>
              <a:rPr lang="fa-IR" sz="4900" b="1" dirty="0" smtClean="0"/>
              <a:t>حرکات موزون</a:t>
            </a:r>
            <a:endParaRPr lang="fa-IR" sz="4900" b="1" dirty="0"/>
          </a:p>
        </p:txBody>
      </p:sp>
      <p:sp>
        <p:nvSpPr>
          <p:cNvPr id="3" name="Content Placeholder 2"/>
          <p:cNvSpPr>
            <a:spLocks noGrp="1"/>
          </p:cNvSpPr>
          <p:nvPr>
            <p:ph idx="1"/>
          </p:nvPr>
        </p:nvSpPr>
        <p:spPr>
          <a:xfrm>
            <a:off x="457200" y="1143000"/>
            <a:ext cx="8229600" cy="4876800"/>
          </a:xfrm>
        </p:spPr>
        <p:txBody>
          <a:bodyPr>
            <a:normAutofit fontScale="92500" lnSpcReduction="20000"/>
          </a:bodyPr>
          <a:lstStyle/>
          <a:p>
            <a:pPr>
              <a:buNone/>
            </a:pPr>
            <a:r>
              <a:rPr lang="fa-IR" sz="2000" dirty="0" smtClean="0">
                <a:cs typeface="+mj-cs"/>
              </a:rPr>
              <a:t> </a:t>
            </a:r>
            <a:endParaRPr lang="en-US" sz="2000" dirty="0" smtClean="0">
              <a:cs typeface="+mj-cs"/>
            </a:endParaRPr>
          </a:p>
          <a:p>
            <a:r>
              <a:rPr lang="fa-IR" sz="2000" dirty="0" smtClean="0">
                <a:cs typeface="+mj-cs"/>
              </a:rPr>
              <a:t> </a:t>
            </a:r>
            <a:endParaRPr lang="en-US" sz="2000" dirty="0" smtClean="0"/>
          </a:p>
          <a:p>
            <a:r>
              <a:rPr lang="fa-IR" sz="2200" dirty="0" smtClean="0">
                <a:cs typeface="+mj-cs"/>
              </a:rPr>
              <a:t>3تا4ساله ها</a:t>
            </a:r>
            <a:endParaRPr lang="en-US" sz="2200" dirty="0" smtClean="0">
              <a:cs typeface="+mj-cs"/>
            </a:endParaRPr>
          </a:p>
          <a:p>
            <a:r>
              <a:rPr lang="fa-IR" sz="2200" dirty="0" smtClean="0">
                <a:cs typeface="+mj-cs"/>
              </a:rPr>
              <a:t>-بایدبتوانندبه ضربه های موزون پاسخ بدهند.</a:t>
            </a:r>
            <a:endParaRPr lang="en-US" sz="2200" dirty="0" smtClean="0">
              <a:cs typeface="+mj-cs"/>
            </a:endParaRPr>
          </a:p>
          <a:p>
            <a:r>
              <a:rPr lang="fa-IR" sz="2200" dirty="0" smtClean="0">
                <a:cs typeface="+mj-cs"/>
              </a:rPr>
              <a:t>4تا5ساله ها</a:t>
            </a:r>
            <a:endParaRPr lang="en-US" sz="2200" dirty="0" smtClean="0">
              <a:cs typeface="+mj-cs"/>
            </a:endParaRPr>
          </a:p>
          <a:p>
            <a:r>
              <a:rPr lang="fa-IR" sz="2200" dirty="0" smtClean="0">
                <a:cs typeface="+mj-cs"/>
              </a:rPr>
              <a:t>بایدبتوانندبه ضربه های موزون همراه باحرکات بدنی مانندپریدن پاسخ بدهدو</a:t>
            </a:r>
            <a:endParaRPr lang="en-US" sz="2200" dirty="0" smtClean="0">
              <a:cs typeface="+mj-cs"/>
            </a:endParaRPr>
          </a:p>
          <a:p>
            <a:r>
              <a:rPr lang="fa-IR" sz="2200" dirty="0" smtClean="0">
                <a:cs typeface="+mj-cs"/>
              </a:rPr>
              <a:t>5تا6ساله ها</a:t>
            </a:r>
            <a:endParaRPr lang="en-US" sz="2200" dirty="0" smtClean="0">
              <a:cs typeface="+mj-cs"/>
            </a:endParaRPr>
          </a:p>
          <a:p>
            <a:r>
              <a:rPr lang="fa-IR" sz="2200" dirty="0" smtClean="0">
                <a:cs typeface="+mj-cs"/>
              </a:rPr>
              <a:t>بایدبتوانندحرکات موزون رامتناسب باآهنگ انجام دهد.</a:t>
            </a:r>
            <a:endParaRPr lang="en-US" sz="2200" dirty="0" smtClean="0">
              <a:cs typeface="+mj-cs"/>
            </a:endParaRPr>
          </a:p>
          <a:p>
            <a:r>
              <a:rPr lang="fa-IR" sz="2200" dirty="0" smtClean="0">
                <a:cs typeface="+mj-cs"/>
              </a:rPr>
              <a:t>شمامی توانیدوسیله موسیقی راخودتان درست کنید.</a:t>
            </a:r>
            <a:endParaRPr lang="en-US" sz="2200" dirty="0" smtClean="0">
              <a:cs typeface="+mj-cs"/>
            </a:endParaRPr>
          </a:p>
          <a:p>
            <a:r>
              <a:rPr lang="fa-IR" sz="2200" dirty="0" smtClean="0">
                <a:cs typeface="+mj-cs"/>
              </a:rPr>
              <a:t>به کودکان وسایل مختلف موسیقی مانندفلوت طبل رانشان دهیدوتعدای ازوسایل تولیدکننده ی صداوموسیقی رامی توان درست کرد.</a:t>
            </a:r>
            <a:endParaRPr lang="en-US" sz="2200" dirty="0" smtClean="0">
              <a:cs typeface="+mj-cs"/>
            </a:endParaRPr>
          </a:p>
          <a:p>
            <a:r>
              <a:rPr lang="fa-IR" sz="2200" dirty="0" smtClean="0">
                <a:cs typeface="+mj-cs"/>
              </a:rPr>
              <a:t>چندمیخ رادربدنه جعبه ی چوبی محکم کنید وکنش محکمی راازآنهاعبوردهید.</a:t>
            </a:r>
            <a:endParaRPr lang="en-US" sz="2200" dirty="0" smtClean="0">
              <a:cs typeface="+mj-cs"/>
            </a:endParaRPr>
          </a:p>
          <a:p>
            <a:r>
              <a:rPr lang="fa-IR" sz="2200" dirty="0" smtClean="0">
                <a:cs typeface="+mj-cs"/>
              </a:rPr>
              <a:t>حرکت دادن انگشت برآنهاایجادصدامی کند.</a:t>
            </a:r>
            <a:endParaRPr lang="en-US" sz="2200" dirty="0" smtClean="0">
              <a:cs typeface="+mj-cs"/>
            </a:endParaRPr>
          </a:p>
          <a:p>
            <a:r>
              <a:rPr lang="fa-IR" sz="2200" dirty="0" smtClean="0">
                <a:cs typeface="+mj-cs"/>
              </a:rPr>
              <a:t>سوراخ هارادربطری های نوشابه ایجادکنیدوازآنهاسیم هایی راعبوردهیدتکان دادن آنهاایجادصدامی کند.</a:t>
            </a:r>
            <a:endParaRPr lang="en-US" sz="2200" dirty="0" smtClean="0">
              <a:cs typeface="+mj-cs"/>
            </a:endParaRPr>
          </a:p>
          <a:p>
            <a:pPr>
              <a:buNone/>
            </a:pPr>
            <a:endParaRPr lang="en-US" sz="2200" dirty="0" smtClean="0">
              <a:cs typeface="+mj-cs"/>
            </a:endParaRPr>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3" name="Rectangle 1"/>
          <p:cNvSpPr>
            <a:spLocks noChangeArrowheads="1"/>
          </p:cNvSpPr>
          <p:nvPr/>
        </p:nvSpPr>
        <p:spPr bwMode="auto">
          <a:xfrm>
            <a:off x="8914450" y="0"/>
            <a:ext cx="2295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001000" cy="792162"/>
          </a:xfrm>
        </p:spPr>
        <p:txBody>
          <a:bodyPr>
            <a:normAutofit fontScale="90000"/>
          </a:bodyPr>
          <a:lstStyle/>
          <a:p>
            <a:r>
              <a:rPr lang="en-US" dirty="0" smtClean="0"/>
              <a:t/>
            </a:r>
            <a:br>
              <a:rPr lang="en-US" dirty="0" smtClean="0"/>
            </a:br>
            <a:r>
              <a:rPr lang="fa-IR" sz="4900" b="1" dirty="0" smtClean="0"/>
              <a:t>مهارت هاباتوپ وحلقه</a:t>
            </a:r>
            <a:r>
              <a:rPr lang="en-US" sz="5400" dirty="0" smtClean="0"/>
              <a:t/>
            </a:r>
            <a:br>
              <a:rPr lang="en-US" sz="5400" dirty="0" smtClean="0"/>
            </a:br>
            <a:endParaRPr lang="fa-IR" sz="4900" b="1" dirty="0"/>
          </a:p>
        </p:txBody>
      </p:sp>
      <p:sp>
        <p:nvSpPr>
          <p:cNvPr id="3" name="Content Placeholder 2"/>
          <p:cNvSpPr>
            <a:spLocks noGrp="1"/>
          </p:cNvSpPr>
          <p:nvPr>
            <p:ph idx="1"/>
          </p:nvPr>
        </p:nvSpPr>
        <p:spPr>
          <a:xfrm>
            <a:off x="457200" y="1143000"/>
            <a:ext cx="8229600" cy="4876800"/>
          </a:xfrm>
        </p:spPr>
        <p:txBody>
          <a:bodyPr>
            <a:normAutofit/>
          </a:bodyPr>
          <a:lstStyle/>
          <a:p>
            <a:pPr>
              <a:buNone/>
            </a:pPr>
            <a:r>
              <a:rPr lang="fa-IR" sz="2000" dirty="0" smtClean="0">
                <a:cs typeface="+mj-cs"/>
              </a:rPr>
              <a:t> </a:t>
            </a:r>
            <a:endParaRPr lang="en-US" sz="2000" dirty="0" smtClean="0">
              <a:cs typeface="+mj-cs"/>
            </a:endParaRPr>
          </a:p>
          <a:p>
            <a:pPr>
              <a:buNone/>
            </a:pPr>
            <a:r>
              <a:rPr lang="fa-IR" sz="2000" dirty="0" smtClean="0">
                <a:cs typeface="+mj-cs"/>
              </a:rPr>
              <a:t> </a:t>
            </a:r>
            <a:endParaRPr lang="en-US" sz="2000" dirty="0" smtClean="0"/>
          </a:p>
          <a:p>
            <a:r>
              <a:rPr lang="fa-IR" sz="2000" dirty="0" smtClean="0">
                <a:cs typeface="+mj-cs"/>
              </a:rPr>
              <a:t>پرتاب کردن</a:t>
            </a:r>
            <a:endParaRPr lang="en-US" sz="2000" dirty="0" smtClean="0">
              <a:cs typeface="+mj-cs"/>
            </a:endParaRPr>
          </a:p>
          <a:p>
            <a:r>
              <a:rPr lang="fa-IR" sz="2000" dirty="0" smtClean="0">
                <a:cs typeface="+mj-cs"/>
              </a:rPr>
              <a:t>3تا4ساله ها</a:t>
            </a:r>
            <a:endParaRPr lang="en-US" sz="2000" dirty="0" smtClean="0">
              <a:cs typeface="+mj-cs"/>
            </a:endParaRPr>
          </a:p>
          <a:p>
            <a:r>
              <a:rPr lang="fa-IR" sz="2000" dirty="0" smtClean="0">
                <a:cs typeface="+mj-cs"/>
              </a:rPr>
              <a:t>-بایدبتدوانندتوپ یاحلقه رادرمسیرمعین پرتاب کنند.</a:t>
            </a:r>
            <a:endParaRPr lang="en-US" sz="2000" dirty="0" smtClean="0">
              <a:cs typeface="+mj-cs"/>
            </a:endParaRPr>
          </a:p>
          <a:p>
            <a:r>
              <a:rPr lang="fa-IR" sz="2000" dirty="0" smtClean="0">
                <a:cs typeface="+mj-cs"/>
              </a:rPr>
              <a:t>4تا5ساله ها</a:t>
            </a:r>
            <a:endParaRPr lang="en-US" sz="2000" dirty="0" smtClean="0">
              <a:cs typeface="+mj-cs"/>
            </a:endParaRPr>
          </a:p>
          <a:p>
            <a:r>
              <a:rPr lang="fa-IR" sz="2000" dirty="0" smtClean="0">
                <a:cs typeface="+mj-cs"/>
              </a:rPr>
              <a:t>-بایدبتوانندتوپی رابه سمت هدف معین پرتاب کنند.</a:t>
            </a:r>
            <a:endParaRPr lang="en-US" sz="2000" dirty="0" smtClean="0">
              <a:cs typeface="+mj-cs"/>
            </a:endParaRPr>
          </a:p>
          <a:p>
            <a:r>
              <a:rPr lang="fa-IR" sz="2000" dirty="0" smtClean="0">
                <a:cs typeface="+mj-cs"/>
              </a:rPr>
              <a:t>5تا6ساله ها</a:t>
            </a:r>
            <a:endParaRPr lang="en-US" sz="2000" dirty="0" smtClean="0">
              <a:cs typeface="+mj-cs"/>
            </a:endParaRPr>
          </a:p>
          <a:p>
            <a:r>
              <a:rPr lang="fa-IR" sz="2000" dirty="0" smtClean="0">
                <a:cs typeface="+mj-cs"/>
              </a:rPr>
              <a:t>-بایدبتوانندتوپی رابه سمت هدف معین بادقت پرتاب کنند</a:t>
            </a:r>
            <a:endParaRPr lang="en-US" sz="2000" dirty="0" smtClean="0">
              <a:cs typeface="+mj-cs"/>
            </a:endParaRPr>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3" name="Rectangle 1"/>
          <p:cNvSpPr>
            <a:spLocks noChangeArrowheads="1"/>
          </p:cNvSpPr>
          <p:nvPr/>
        </p:nvSpPr>
        <p:spPr bwMode="auto">
          <a:xfrm>
            <a:off x="8914450" y="0"/>
            <a:ext cx="2295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001000" cy="792162"/>
          </a:xfrm>
        </p:spPr>
        <p:txBody>
          <a:bodyPr>
            <a:normAutofit fontScale="90000"/>
          </a:bodyPr>
          <a:lstStyle/>
          <a:p>
            <a:r>
              <a:rPr lang="en-US" dirty="0" smtClean="0"/>
              <a:t/>
            </a:r>
            <a:br>
              <a:rPr lang="en-US" dirty="0" smtClean="0"/>
            </a:br>
            <a:r>
              <a:rPr lang="en-US" sz="5400" dirty="0" smtClean="0"/>
              <a:t/>
            </a:r>
            <a:br>
              <a:rPr lang="en-US" sz="5400" dirty="0" smtClean="0"/>
            </a:br>
            <a:endParaRPr lang="fa-IR" sz="4900" b="1" dirty="0"/>
          </a:p>
        </p:txBody>
      </p:sp>
      <p:sp>
        <p:nvSpPr>
          <p:cNvPr id="3" name="Content Placeholder 2"/>
          <p:cNvSpPr>
            <a:spLocks noGrp="1"/>
          </p:cNvSpPr>
          <p:nvPr>
            <p:ph idx="1"/>
          </p:nvPr>
        </p:nvSpPr>
        <p:spPr>
          <a:xfrm>
            <a:off x="457200" y="1143000"/>
            <a:ext cx="8229600" cy="4876800"/>
          </a:xfrm>
        </p:spPr>
        <p:txBody>
          <a:bodyPr>
            <a:normAutofit/>
          </a:bodyPr>
          <a:lstStyle/>
          <a:p>
            <a:pPr>
              <a:buNone/>
            </a:pPr>
            <a:r>
              <a:rPr lang="fa-IR" sz="2000" dirty="0" smtClean="0">
                <a:cs typeface="+mj-cs"/>
              </a:rPr>
              <a:t> </a:t>
            </a:r>
            <a:endParaRPr lang="en-US" sz="2000" dirty="0" smtClean="0">
              <a:cs typeface="+mj-cs"/>
            </a:endParaRPr>
          </a:p>
          <a:p>
            <a:pPr>
              <a:buNone/>
            </a:pPr>
            <a:r>
              <a:rPr lang="fa-IR" sz="2000" dirty="0" smtClean="0">
                <a:cs typeface="+mj-cs"/>
              </a:rPr>
              <a:t> </a:t>
            </a:r>
            <a:endParaRPr lang="en-US" sz="2000" dirty="0" smtClean="0"/>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3" name="Rectangle 1"/>
          <p:cNvSpPr>
            <a:spLocks noChangeArrowheads="1"/>
          </p:cNvSpPr>
          <p:nvPr/>
        </p:nvSpPr>
        <p:spPr bwMode="auto">
          <a:xfrm>
            <a:off x="8914450" y="0"/>
            <a:ext cx="2295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Picture 5" descr="856962.jpg"/>
          <p:cNvPicPr>
            <a:picLocks noChangeAspect="1"/>
          </p:cNvPicPr>
          <p:nvPr/>
        </p:nvPicPr>
        <p:blipFill>
          <a:blip r:embed="rId3"/>
          <a:stretch>
            <a:fillRect/>
          </a:stretch>
        </p:blipFill>
        <p:spPr>
          <a:xfrm>
            <a:off x="1447800" y="1219200"/>
            <a:ext cx="6705600" cy="46482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792162"/>
          </a:xfrm>
        </p:spPr>
        <p:txBody>
          <a:bodyPr>
            <a:normAutofit fontScale="90000"/>
          </a:bodyPr>
          <a:lstStyle/>
          <a:p>
            <a:r>
              <a:rPr lang="en-US" dirty="0" smtClean="0"/>
              <a:t/>
            </a:r>
            <a:br>
              <a:rPr lang="en-US" dirty="0" smtClean="0"/>
            </a:br>
            <a:r>
              <a:rPr lang="fa-IR" sz="5400" dirty="0" smtClean="0"/>
              <a:t> </a:t>
            </a:r>
            <a:r>
              <a:rPr lang="fa-IR" sz="4900" b="1" dirty="0" smtClean="0"/>
              <a:t>گرفتن</a:t>
            </a:r>
            <a:r>
              <a:rPr lang="en-US" sz="5400" dirty="0" smtClean="0"/>
              <a:t/>
            </a:r>
            <a:br>
              <a:rPr lang="en-US" sz="5400" dirty="0" smtClean="0"/>
            </a:br>
            <a:r>
              <a:rPr lang="en-US" sz="5400" dirty="0" smtClean="0"/>
              <a:t/>
            </a:r>
            <a:br>
              <a:rPr lang="en-US" sz="5400" dirty="0" smtClean="0"/>
            </a:br>
            <a:endParaRPr lang="fa-IR" sz="4900" b="1" dirty="0"/>
          </a:p>
        </p:txBody>
      </p:sp>
      <p:sp>
        <p:nvSpPr>
          <p:cNvPr id="3" name="Content Placeholder 2"/>
          <p:cNvSpPr>
            <a:spLocks noGrp="1"/>
          </p:cNvSpPr>
          <p:nvPr>
            <p:ph idx="1"/>
          </p:nvPr>
        </p:nvSpPr>
        <p:spPr>
          <a:xfrm>
            <a:off x="457200" y="1371600"/>
            <a:ext cx="8229600" cy="4876800"/>
          </a:xfrm>
        </p:spPr>
        <p:txBody>
          <a:bodyPr>
            <a:normAutofit/>
          </a:bodyPr>
          <a:lstStyle/>
          <a:p>
            <a:pPr>
              <a:buNone/>
            </a:pPr>
            <a:r>
              <a:rPr lang="fa-IR" sz="2000" dirty="0" smtClean="0">
                <a:cs typeface="+mj-cs"/>
              </a:rPr>
              <a:t> </a:t>
            </a:r>
            <a:endParaRPr lang="en-US" sz="2000" dirty="0" smtClean="0">
              <a:cs typeface="+mj-cs"/>
            </a:endParaRPr>
          </a:p>
          <a:p>
            <a:r>
              <a:rPr lang="fa-IR" sz="2000" dirty="0" smtClean="0">
                <a:cs typeface="+mj-cs"/>
              </a:rPr>
              <a:t>3تا4ساله ها</a:t>
            </a:r>
            <a:endParaRPr lang="en-US" sz="2000" dirty="0" smtClean="0">
              <a:cs typeface="+mj-cs"/>
            </a:endParaRPr>
          </a:p>
          <a:p>
            <a:r>
              <a:rPr lang="fa-IR" sz="2000" dirty="0" smtClean="0">
                <a:cs typeface="+mj-cs"/>
              </a:rPr>
              <a:t>-بایدبتوانندیک توپ پلاستیکی بزرگ راازفاصله بسیارکوتاهی بگیرد.</a:t>
            </a:r>
            <a:endParaRPr lang="en-US" sz="2000" dirty="0" smtClean="0">
              <a:cs typeface="+mj-cs"/>
            </a:endParaRPr>
          </a:p>
          <a:p>
            <a:r>
              <a:rPr lang="fa-IR" sz="2000" dirty="0" smtClean="0">
                <a:cs typeface="+mj-cs"/>
              </a:rPr>
              <a:t>4تا5ساله ها</a:t>
            </a:r>
            <a:endParaRPr lang="en-US" sz="2000" dirty="0" smtClean="0">
              <a:cs typeface="+mj-cs"/>
            </a:endParaRPr>
          </a:p>
          <a:p>
            <a:r>
              <a:rPr lang="fa-IR" sz="2000" dirty="0" smtClean="0">
                <a:cs typeface="+mj-cs"/>
              </a:rPr>
              <a:t>-بایدبتوانندبااستفاده ازبازوهاتوپ کوچکی راازفاصله ی کوتاهی انداختن بگیرد.</a:t>
            </a:r>
            <a:endParaRPr lang="en-US" sz="2000" dirty="0" smtClean="0">
              <a:cs typeface="+mj-cs"/>
            </a:endParaRPr>
          </a:p>
          <a:p>
            <a:r>
              <a:rPr lang="fa-IR" sz="2000" dirty="0" smtClean="0">
                <a:cs typeface="+mj-cs"/>
              </a:rPr>
              <a:t>5تا6ساله ها</a:t>
            </a:r>
            <a:endParaRPr lang="en-US" sz="2000" dirty="0" smtClean="0">
              <a:cs typeface="+mj-cs"/>
            </a:endParaRPr>
          </a:p>
          <a:p>
            <a:r>
              <a:rPr lang="fa-IR" sz="2000" dirty="0" smtClean="0">
                <a:cs typeface="+mj-cs"/>
              </a:rPr>
              <a:t>-بایدبتوانندبااستفاده ازدست هاتوپ کوچک راکه ازفاصله کوتاهی پرتاب شده بگیرد.</a:t>
            </a:r>
            <a:endParaRPr lang="en-US" sz="2000" dirty="0" smtClean="0">
              <a:cs typeface="+mj-cs"/>
            </a:endParaRPr>
          </a:p>
          <a:p>
            <a:pPr>
              <a:buNone/>
            </a:pPr>
            <a:endParaRPr lang="en-US" sz="2000" dirty="0" smtClean="0">
              <a:cs typeface="+mj-cs"/>
            </a:endParaRPr>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3" name="Rectangle 1"/>
          <p:cNvSpPr>
            <a:spLocks noChangeArrowheads="1"/>
          </p:cNvSpPr>
          <p:nvPr/>
        </p:nvSpPr>
        <p:spPr bwMode="auto">
          <a:xfrm>
            <a:off x="8914450" y="0"/>
            <a:ext cx="2295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792162"/>
          </a:xfrm>
        </p:spPr>
        <p:txBody>
          <a:bodyPr>
            <a:normAutofit fontScale="90000"/>
          </a:bodyPr>
          <a:lstStyle/>
          <a:p>
            <a:r>
              <a:rPr lang="en-US" dirty="0" smtClean="0"/>
              <a:t/>
            </a:r>
            <a:br>
              <a:rPr lang="en-US" dirty="0" smtClean="0"/>
            </a:br>
            <a:r>
              <a:rPr lang="fa-IR" sz="4900" b="1" dirty="0" smtClean="0"/>
              <a:t> لگدزدن </a:t>
            </a:r>
            <a:r>
              <a:rPr lang="en-US" sz="5400" dirty="0" smtClean="0"/>
              <a:t/>
            </a:r>
            <a:br>
              <a:rPr lang="en-US" sz="5400" dirty="0" smtClean="0"/>
            </a:br>
            <a:r>
              <a:rPr lang="en-US" sz="5400" dirty="0" smtClean="0"/>
              <a:t/>
            </a:r>
            <a:br>
              <a:rPr lang="en-US" sz="5400" dirty="0" smtClean="0"/>
            </a:br>
            <a:endParaRPr lang="fa-IR" sz="4900" b="1" dirty="0"/>
          </a:p>
        </p:txBody>
      </p:sp>
      <p:sp>
        <p:nvSpPr>
          <p:cNvPr id="3" name="Content Placeholder 2"/>
          <p:cNvSpPr>
            <a:spLocks noGrp="1"/>
          </p:cNvSpPr>
          <p:nvPr>
            <p:ph idx="1"/>
          </p:nvPr>
        </p:nvSpPr>
        <p:spPr>
          <a:xfrm>
            <a:off x="457200" y="1371600"/>
            <a:ext cx="8229600" cy="6096000"/>
          </a:xfrm>
        </p:spPr>
        <p:txBody>
          <a:bodyPr>
            <a:normAutofit/>
          </a:bodyPr>
          <a:lstStyle/>
          <a:p>
            <a:pPr>
              <a:buNone/>
            </a:pPr>
            <a:r>
              <a:rPr lang="fa-IR" sz="2000" dirty="0" smtClean="0">
                <a:cs typeface="+mj-cs"/>
              </a:rPr>
              <a:t> </a:t>
            </a:r>
            <a:endParaRPr lang="en-US" sz="2000" dirty="0" smtClean="0"/>
          </a:p>
          <a:p>
            <a:r>
              <a:rPr lang="fa-IR" sz="2000" dirty="0" smtClean="0">
                <a:cs typeface="+mj-cs"/>
              </a:rPr>
              <a:t>3تا4ساله ها</a:t>
            </a:r>
            <a:endParaRPr lang="en-US" sz="2000" dirty="0" smtClean="0">
              <a:cs typeface="+mj-cs"/>
            </a:endParaRPr>
          </a:p>
          <a:p>
            <a:r>
              <a:rPr lang="fa-IR" sz="2000" dirty="0" smtClean="0">
                <a:cs typeface="+mj-cs"/>
              </a:rPr>
              <a:t>-بایدبتوانندتوپی رابه فاصاه کوتاهی باپابزنند.</a:t>
            </a:r>
            <a:endParaRPr lang="en-US" sz="2000" dirty="0" smtClean="0">
              <a:cs typeface="+mj-cs"/>
            </a:endParaRPr>
          </a:p>
          <a:p>
            <a:r>
              <a:rPr lang="fa-IR" sz="2000" dirty="0" smtClean="0">
                <a:cs typeface="+mj-cs"/>
              </a:rPr>
              <a:t>4تا6ساله ها</a:t>
            </a:r>
            <a:endParaRPr lang="en-US" sz="2000" dirty="0" smtClean="0">
              <a:cs typeface="+mj-cs"/>
            </a:endParaRPr>
          </a:p>
          <a:p>
            <a:r>
              <a:rPr lang="fa-IR" sz="2000" dirty="0" smtClean="0">
                <a:cs typeface="+mj-cs"/>
              </a:rPr>
              <a:t>-بایدبتوانندتوپ رابه سمت هدف مشخصی باپابزنندممکن است درست انجا ندهند.</a:t>
            </a:r>
            <a:endParaRPr lang="en-US" sz="2000" dirty="0" smtClean="0">
              <a:cs typeface="+mj-cs"/>
            </a:endParaRPr>
          </a:p>
          <a:p>
            <a:r>
              <a:rPr lang="fa-IR" sz="2000" dirty="0" smtClean="0">
                <a:cs typeface="+mj-cs"/>
              </a:rPr>
              <a:t>5تا6ساله ها</a:t>
            </a:r>
            <a:endParaRPr lang="en-US" sz="2000" dirty="0" smtClean="0">
              <a:cs typeface="+mj-cs"/>
            </a:endParaRPr>
          </a:p>
          <a:p>
            <a:r>
              <a:rPr lang="fa-IR" sz="2000" dirty="0" smtClean="0">
                <a:cs typeface="+mj-cs"/>
              </a:rPr>
              <a:t>-بایدبتوانندتوپ راباپابه طورصحیح بزنند.</a:t>
            </a:r>
            <a:endParaRPr lang="en-US" sz="2000" dirty="0" smtClean="0">
              <a:cs typeface="+mj-cs"/>
            </a:endParaRPr>
          </a:p>
          <a:p>
            <a:pPr>
              <a:buNone/>
            </a:pPr>
            <a:endParaRPr lang="en-US" sz="2000" dirty="0" smtClean="0">
              <a:cs typeface="+mj-cs"/>
            </a:endParaRPr>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3" name="Rectangle 1"/>
          <p:cNvSpPr>
            <a:spLocks noChangeArrowheads="1"/>
          </p:cNvSpPr>
          <p:nvPr/>
        </p:nvSpPr>
        <p:spPr bwMode="auto">
          <a:xfrm>
            <a:off x="8914450" y="0"/>
            <a:ext cx="2295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8001000" cy="792162"/>
          </a:xfrm>
        </p:spPr>
        <p:txBody>
          <a:bodyPr>
            <a:normAutofit fontScale="90000"/>
          </a:bodyPr>
          <a:lstStyle/>
          <a:p>
            <a:r>
              <a:rPr lang="en-US" dirty="0" smtClean="0"/>
              <a:t/>
            </a:r>
            <a:br>
              <a:rPr lang="en-US" dirty="0" smtClean="0"/>
            </a:br>
            <a:r>
              <a:rPr lang="fa-IR" sz="5400" dirty="0" smtClean="0"/>
              <a:t>  </a:t>
            </a:r>
            <a:r>
              <a:rPr lang="fa-IR" sz="4900" b="1" dirty="0" smtClean="0"/>
              <a:t>رشدحرکات ظریف</a:t>
            </a:r>
            <a:r>
              <a:rPr lang="en-US" sz="5400" dirty="0" smtClean="0"/>
              <a:t/>
            </a:r>
            <a:br>
              <a:rPr lang="en-US" sz="5400" dirty="0" smtClean="0"/>
            </a:br>
            <a:r>
              <a:rPr lang="fa-IR" sz="4900" b="1" dirty="0" smtClean="0"/>
              <a:t> </a:t>
            </a:r>
            <a:r>
              <a:rPr lang="en-US" sz="5400" dirty="0" smtClean="0"/>
              <a:t/>
            </a:r>
            <a:br>
              <a:rPr lang="en-US" sz="5400" dirty="0" smtClean="0"/>
            </a:br>
            <a:r>
              <a:rPr lang="en-US" sz="5400" dirty="0" smtClean="0"/>
              <a:t/>
            </a:r>
            <a:br>
              <a:rPr lang="en-US" sz="5400" dirty="0" smtClean="0"/>
            </a:br>
            <a:endParaRPr lang="fa-IR" sz="4900" b="1" dirty="0"/>
          </a:p>
        </p:txBody>
      </p:sp>
      <p:sp>
        <p:nvSpPr>
          <p:cNvPr id="3" name="Content Placeholder 2"/>
          <p:cNvSpPr>
            <a:spLocks noGrp="1"/>
          </p:cNvSpPr>
          <p:nvPr>
            <p:ph idx="1"/>
          </p:nvPr>
        </p:nvSpPr>
        <p:spPr>
          <a:xfrm>
            <a:off x="457200" y="1371600"/>
            <a:ext cx="8229600" cy="6096000"/>
          </a:xfrm>
        </p:spPr>
        <p:txBody>
          <a:bodyPr>
            <a:normAutofit/>
          </a:bodyPr>
          <a:lstStyle/>
          <a:p>
            <a:r>
              <a:rPr lang="fa-IR" sz="2000" dirty="0" smtClean="0"/>
              <a:t>نخ کردن</a:t>
            </a:r>
            <a:endParaRPr lang="en-US" sz="2000" dirty="0" smtClean="0"/>
          </a:p>
          <a:p>
            <a:r>
              <a:rPr lang="fa-IR" sz="2000" dirty="0" smtClean="0"/>
              <a:t>3تا4ساله ها</a:t>
            </a:r>
            <a:endParaRPr lang="en-US" sz="2000" dirty="0" smtClean="0"/>
          </a:p>
          <a:p>
            <a:r>
              <a:rPr lang="fa-IR" sz="2000" dirty="0" smtClean="0"/>
              <a:t>-بایدبتوانندن کلفتی راازسوراخ بزرگی عبوردهند.</a:t>
            </a:r>
            <a:endParaRPr lang="en-US" sz="2000" dirty="0" smtClean="0"/>
          </a:p>
          <a:p>
            <a:r>
              <a:rPr lang="fa-IR" sz="2000" dirty="0" smtClean="0"/>
              <a:t>4تا5ساله ها</a:t>
            </a:r>
            <a:endParaRPr lang="en-US" sz="2000" dirty="0" smtClean="0"/>
          </a:p>
          <a:p>
            <a:r>
              <a:rPr lang="fa-IR" sz="2000" dirty="0" smtClean="0"/>
              <a:t>-بایدبتوانندنخ کلفتی راازدرون سورا های کوچکتری عبوردهند.</a:t>
            </a:r>
            <a:endParaRPr lang="en-US" sz="2000" dirty="0" smtClean="0"/>
          </a:p>
          <a:p>
            <a:r>
              <a:rPr lang="fa-IR" sz="2000" dirty="0" smtClean="0"/>
              <a:t>بایدبتوانندبااستفاده ازسوزنی نخ یامواددیگری راازدرون یا حلقه عبوردهد.</a:t>
            </a:r>
            <a:endParaRPr lang="en-US" sz="2000" dirty="0" smtClean="0"/>
          </a:p>
          <a:p>
            <a:r>
              <a:rPr lang="fa-IR" sz="2000" dirty="0" smtClean="0"/>
              <a:t>5تا6 ساله ها</a:t>
            </a:r>
            <a:endParaRPr lang="en-US" sz="2000" dirty="0" smtClean="0"/>
          </a:p>
          <a:p>
            <a:r>
              <a:rPr lang="fa-IR" sz="2000" dirty="0" smtClean="0"/>
              <a:t>-بایدبتوانندازسیم کلفتی راازدرون سوراخ هایی مه دریک نظم مرتب شده اند عبوردهند.</a:t>
            </a:r>
            <a:endParaRPr lang="en-US" sz="2000" dirty="0" smtClean="0"/>
          </a:p>
          <a:p>
            <a:r>
              <a:rPr lang="fa-IR" sz="2000" dirty="0" smtClean="0"/>
              <a:t>-بایدبتوانندبااستفاده ازسوزنی کندبیه های ساده ای بدوزدوطرح های ساده ای درست کند.</a:t>
            </a:r>
            <a:endParaRPr lang="en-US" sz="2000" dirty="0" smtClean="0"/>
          </a:p>
          <a:p>
            <a:r>
              <a:rPr lang="fa-IR" sz="2000" dirty="0" smtClean="0"/>
              <a:t>-بایدبتواندطرح هایی رابااستفاده ازنخ های رنگی مختلف روی سط سوراخ داردرست کند.</a:t>
            </a:r>
            <a:endParaRPr lang="en-US" sz="2000" dirty="0" smtClean="0"/>
          </a:p>
          <a:p>
            <a:pPr>
              <a:buNone/>
            </a:pPr>
            <a:endParaRPr lang="en-US" sz="2000" dirty="0" smtClean="0"/>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3" name="Rectangle 1"/>
          <p:cNvSpPr>
            <a:spLocks noChangeArrowheads="1"/>
          </p:cNvSpPr>
          <p:nvPr/>
        </p:nvSpPr>
        <p:spPr bwMode="auto">
          <a:xfrm>
            <a:off x="8914450" y="0"/>
            <a:ext cx="2295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01000" cy="792162"/>
          </a:xfrm>
        </p:spPr>
        <p:txBody>
          <a:bodyPr>
            <a:normAutofit fontScale="90000"/>
          </a:bodyPr>
          <a:lstStyle/>
          <a:p>
            <a:r>
              <a:rPr lang="en-US" dirty="0" smtClean="0"/>
              <a:t/>
            </a:r>
            <a:br>
              <a:rPr lang="en-US" dirty="0" smtClean="0"/>
            </a:br>
            <a:r>
              <a:rPr lang="fa-IR" sz="5400" dirty="0" smtClean="0"/>
              <a:t>  </a:t>
            </a:r>
            <a:r>
              <a:rPr lang="en-US" sz="5400" dirty="0" smtClean="0"/>
              <a:t/>
            </a:r>
            <a:br>
              <a:rPr lang="en-US" sz="5400" dirty="0" smtClean="0"/>
            </a:br>
            <a:r>
              <a:rPr lang="fa-IR" sz="4900" b="1" dirty="0" smtClean="0"/>
              <a:t>پاره کردن،بریدن،چسبانیدن</a:t>
            </a:r>
            <a:r>
              <a:rPr lang="en-US" sz="5400" dirty="0" smtClean="0"/>
              <a:t/>
            </a:r>
            <a:br>
              <a:rPr lang="en-US" sz="5400" dirty="0" smtClean="0"/>
            </a:br>
            <a:r>
              <a:rPr lang="fa-IR" sz="4900" b="1" dirty="0" smtClean="0"/>
              <a:t> </a:t>
            </a:r>
            <a:r>
              <a:rPr lang="en-US" sz="5400" dirty="0" smtClean="0"/>
              <a:t/>
            </a:r>
            <a:br>
              <a:rPr lang="en-US" sz="5400" dirty="0" smtClean="0"/>
            </a:br>
            <a:r>
              <a:rPr lang="en-US" sz="5400" dirty="0" smtClean="0"/>
              <a:t/>
            </a:r>
            <a:br>
              <a:rPr lang="en-US" sz="5400" dirty="0" smtClean="0"/>
            </a:br>
            <a:endParaRPr lang="fa-IR" sz="4900" b="1" dirty="0"/>
          </a:p>
        </p:txBody>
      </p:sp>
      <p:sp>
        <p:nvSpPr>
          <p:cNvPr id="3" name="Content Placeholder 2"/>
          <p:cNvSpPr>
            <a:spLocks noGrp="1"/>
          </p:cNvSpPr>
          <p:nvPr>
            <p:ph idx="1"/>
          </p:nvPr>
        </p:nvSpPr>
        <p:spPr>
          <a:xfrm>
            <a:off x="381000" y="1676400"/>
            <a:ext cx="8229600" cy="4572000"/>
          </a:xfrm>
        </p:spPr>
        <p:txBody>
          <a:bodyPr>
            <a:normAutofit/>
          </a:bodyPr>
          <a:lstStyle/>
          <a:p>
            <a:r>
              <a:rPr lang="fa-IR" sz="2000" dirty="0" smtClean="0">
                <a:cs typeface="+mj-cs"/>
              </a:rPr>
              <a:t>3تا4ساله ها</a:t>
            </a:r>
            <a:endParaRPr lang="en-US" sz="2000" dirty="0" smtClean="0">
              <a:cs typeface="+mj-cs"/>
            </a:endParaRPr>
          </a:p>
          <a:p>
            <a:r>
              <a:rPr lang="fa-IR" sz="2000" dirty="0" smtClean="0">
                <a:cs typeface="+mj-cs"/>
              </a:rPr>
              <a:t>-بایدبتوانندکاغذ های مختلفی راتاکرده وپاره کندوسپس تکه هاراروی یک سطح بچسباند.</a:t>
            </a:r>
            <a:endParaRPr lang="en-US" sz="2000" dirty="0" smtClean="0">
              <a:cs typeface="+mj-cs"/>
            </a:endParaRPr>
          </a:p>
          <a:p>
            <a:r>
              <a:rPr lang="fa-IR" sz="2000" dirty="0" smtClean="0">
                <a:cs typeface="+mj-cs"/>
              </a:rPr>
              <a:t>-4تا5ساله ها</a:t>
            </a:r>
            <a:endParaRPr lang="en-US" sz="2000" dirty="0" smtClean="0">
              <a:cs typeface="+mj-cs"/>
            </a:endParaRPr>
          </a:p>
          <a:p>
            <a:r>
              <a:rPr lang="fa-IR" sz="2000" dirty="0" smtClean="0">
                <a:cs typeface="+mj-cs"/>
              </a:rPr>
              <a:t>-بایدبتوانندباقیچی کاغذرابه صورت خطوط مستقیم بریده واشکال ساده ای مانند:چهارگوش،سه گوش درست کنند.</a:t>
            </a:r>
            <a:endParaRPr lang="en-US" sz="2000" dirty="0" smtClean="0">
              <a:cs typeface="+mj-cs"/>
            </a:endParaRPr>
          </a:p>
          <a:p>
            <a:r>
              <a:rPr lang="fa-IR" sz="2000" dirty="0" smtClean="0">
                <a:cs typeface="+mj-cs"/>
              </a:rPr>
              <a:t>-بایدبتوانندکاغذرابه صورت اشکال ساده پاره کندوآنهارابچسباند.</a:t>
            </a:r>
            <a:endParaRPr lang="en-US" sz="2000" dirty="0" smtClean="0">
              <a:cs typeface="+mj-cs"/>
            </a:endParaRPr>
          </a:p>
          <a:p>
            <a:r>
              <a:rPr lang="fa-IR" sz="2000" dirty="0" smtClean="0">
                <a:cs typeface="+mj-cs"/>
              </a:rPr>
              <a:t>-بایدبتوانندکاغذرابه تکه های کوچکترپاره کندوآنهاراروی سطح مشخص به صورت  تمبربچسباند.</a:t>
            </a:r>
            <a:endParaRPr lang="en-US" sz="2000" dirty="0" smtClean="0">
              <a:cs typeface="+mj-cs"/>
            </a:endParaRPr>
          </a:p>
          <a:p>
            <a:r>
              <a:rPr lang="fa-IR" sz="2000" dirty="0" smtClean="0">
                <a:cs typeface="+mj-cs"/>
              </a:rPr>
              <a:t>5تا6ساله ها</a:t>
            </a:r>
            <a:endParaRPr lang="en-US" sz="2000" dirty="0" smtClean="0">
              <a:cs typeface="+mj-cs"/>
            </a:endParaRPr>
          </a:p>
          <a:p>
            <a:r>
              <a:rPr lang="fa-IR" sz="2000" dirty="0" smtClean="0">
                <a:cs typeface="+mj-cs"/>
              </a:rPr>
              <a:t>-بایدبتوانندکاغذهای کوچکتری برش دهدوآنهارابه طوردقیقی روی طرح مشخص بچسباند.</a:t>
            </a:r>
            <a:endParaRPr lang="en-US" sz="2000" dirty="0" smtClean="0">
              <a:cs typeface="+mj-cs"/>
            </a:endParaRPr>
          </a:p>
          <a:p>
            <a:endParaRPr lang="en-US" sz="2000" dirty="0" smtClean="0">
              <a:cs typeface="+mj-cs"/>
            </a:endParaRPr>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3" name="Rectangle 1"/>
          <p:cNvSpPr>
            <a:spLocks noChangeArrowheads="1"/>
          </p:cNvSpPr>
          <p:nvPr/>
        </p:nvSpPr>
        <p:spPr bwMode="auto">
          <a:xfrm>
            <a:off x="8914450" y="0"/>
            <a:ext cx="2295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01000" cy="792162"/>
          </a:xfrm>
        </p:spPr>
        <p:txBody>
          <a:bodyPr>
            <a:normAutofit fontScale="90000"/>
          </a:bodyPr>
          <a:lstStyle/>
          <a:p>
            <a:r>
              <a:rPr lang="en-US" dirty="0" smtClean="0"/>
              <a:t/>
            </a:r>
            <a:br>
              <a:rPr lang="en-US" dirty="0" smtClean="0"/>
            </a:br>
            <a:r>
              <a:rPr lang="fa-IR" sz="5400" dirty="0" smtClean="0"/>
              <a:t>  </a:t>
            </a:r>
            <a:r>
              <a:rPr lang="en-US" sz="5400" dirty="0" smtClean="0"/>
              <a:t/>
            </a:r>
            <a:br>
              <a:rPr lang="en-US" sz="5400" dirty="0" smtClean="0"/>
            </a:br>
            <a:r>
              <a:rPr lang="en-US" sz="5400" dirty="0" smtClean="0"/>
              <a:t/>
            </a:r>
            <a:br>
              <a:rPr lang="en-US" sz="5400" dirty="0" smtClean="0"/>
            </a:br>
            <a:r>
              <a:rPr lang="fa-IR" sz="4900" b="1" dirty="0" smtClean="0"/>
              <a:t> </a:t>
            </a:r>
            <a:r>
              <a:rPr lang="en-US" sz="5400" dirty="0" smtClean="0"/>
              <a:t/>
            </a:r>
            <a:br>
              <a:rPr lang="en-US" sz="5400" dirty="0" smtClean="0"/>
            </a:br>
            <a:r>
              <a:rPr lang="en-US" sz="5400" dirty="0" smtClean="0"/>
              <a:t/>
            </a:r>
            <a:br>
              <a:rPr lang="en-US" sz="5400" dirty="0" smtClean="0"/>
            </a:br>
            <a:endParaRPr lang="fa-IR" sz="4900" b="1" dirty="0"/>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3" name="Rectangle 1"/>
          <p:cNvSpPr>
            <a:spLocks noChangeArrowheads="1"/>
          </p:cNvSpPr>
          <p:nvPr/>
        </p:nvSpPr>
        <p:spPr bwMode="auto">
          <a:xfrm>
            <a:off x="8914450" y="0"/>
            <a:ext cx="2295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Content Placeholder 5" descr="750379_153.jpg"/>
          <p:cNvPicPr>
            <a:picLocks noGrp="1" noChangeAspect="1"/>
          </p:cNvPicPr>
          <p:nvPr>
            <p:ph idx="1"/>
          </p:nvPr>
        </p:nvPicPr>
        <p:blipFill>
          <a:blip r:embed="rId3"/>
          <a:stretch>
            <a:fillRect/>
          </a:stretch>
        </p:blipFill>
        <p:spPr>
          <a:xfrm>
            <a:off x="1600200" y="1143000"/>
            <a:ext cx="7086600" cy="457200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001000" cy="792162"/>
          </a:xfrm>
        </p:spPr>
        <p:txBody>
          <a:bodyPr>
            <a:normAutofit fontScale="90000"/>
          </a:bodyPr>
          <a:lstStyle/>
          <a:p>
            <a:r>
              <a:rPr lang="en-US" dirty="0" smtClean="0"/>
              <a:t/>
            </a:r>
            <a:br>
              <a:rPr lang="en-US" dirty="0" smtClean="0"/>
            </a:br>
            <a:r>
              <a:rPr lang="fa-IR" sz="5400" dirty="0" smtClean="0"/>
              <a:t>  </a:t>
            </a:r>
            <a:r>
              <a:rPr lang="en-US" sz="5400" dirty="0" smtClean="0"/>
              <a:t/>
            </a:r>
            <a:br>
              <a:rPr lang="en-US" sz="5400" dirty="0" smtClean="0"/>
            </a:br>
            <a:r>
              <a:rPr lang="en-US" sz="5400" dirty="0" smtClean="0"/>
              <a:t/>
            </a:r>
            <a:br>
              <a:rPr lang="en-US" sz="5400" dirty="0" smtClean="0"/>
            </a:br>
            <a:r>
              <a:rPr lang="fa-IR" sz="4900" b="1" dirty="0" smtClean="0"/>
              <a:t>ترسیم،رنگ آمیزی،نقاشی</a:t>
            </a:r>
            <a:r>
              <a:rPr lang="en-US" sz="5400" dirty="0" smtClean="0"/>
              <a:t/>
            </a:r>
            <a:br>
              <a:rPr lang="en-US" sz="5400" dirty="0" smtClean="0"/>
            </a:br>
            <a:r>
              <a:rPr lang="fa-IR" sz="4900" b="1" dirty="0" smtClean="0"/>
              <a:t> </a:t>
            </a:r>
            <a:r>
              <a:rPr lang="en-US" sz="5400" dirty="0" smtClean="0"/>
              <a:t/>
            </a:r>
            <a:br>
              <a:rPr lang="en-US" sz="5400" dirty="0" smtClean="0"/>
            </a:br>
            <a:r>
              <a:rPr lang="en-US" sz="5400" dirty="0" smtClean="0"/>
              <a:t/>
            </a:r>
            <a:br>
              <a:rPr lang="en-US" sz="5400" dirty="0" smtClean="0"/>
            </a:br>
            <a:endParaRPr lang="fa-IR" sz="4900" b="1" dirty="0"/>
          </a:p>
        </p:txBody>
      </p:sp>
      <p:sp>
        <p:nvSpPr>
          <p:cNvPr id="3" name="Content Placeholder 2"/>
          <p:cNvSpPr>
            <a:spLocks noGrp="1"/>
          </p:cNvSpPr>
          <p:nvPr>
            <p:ph idx="1"/>
          </p:nvPr>
        </p:nvSpPr>
        <p:spPr>
          <a:xfrm>
            <a:off x="457200" y="1447800"/>
            <a:ext cx="8229600" cy="5105400"/>
          </a:xfrm>
        </p:spPr>
        <p:txBody>
          <a:bodyPr>
            <a:normAutofit/>
          </a:bodyPr>
          <a:lstStyle/>
          <a:p>
            <a:r>
              <a:rPr lang="fa-IR" sz="2000" dirty="0" smtClean="0"/>
              <a:t>3</a:t>
            </a:r>
            <a:r>
              <a:rPr lang="fa-IR" sz="2000" dirty="0" smtClean="0">
                <a:cs typeface="+mj-cs"/>
              </a:rPr>
              <a:t>تا4ساله ها</a:t>
            </a:r>
            <a:endParaRPr lang="en-US" sz="2000" dirty="0" smtClean="0">
              <a:cs typeface="+mj-cs"/>
            </a:endParaRPr>
          </a:p>
          <a:p>
            <a:r>
              <a:rPr lang="fa-IR" sz="2000" dirty="0" smtClean="0">
                <a:cs typeface="+mj-cs"/>
              </a:rPr>
              <a:t>-بایدبتوانندباشادی خطوطی بکشندودایره ای راکپی کنند.</a:t>
            </a:r>
            <a:endParaRPr lang="en-US" sz="2000" dirty="0" smtClean="0">
              <a:cs typeface="+mj-cs"/>
            </a:endParaRPr>
          </a:p>
          <a:p>
            <a:r>
              <a:rPr lang="fa-IR" sz="2000" dirty="0" smtClean="0">
                <a:cs typeface="+mj-cs"/>
              </a:rPr>
              <a:t>-بایدبتوانندشکل یک لوزی یاستاره رادوره کشی کنند.</a:t>
            </a:r>
            <a:endParaRPr lang="en-US" sz="2000" dirty="0" smtClean="0">
              <a:cs typeface="+mj-cs"/>
            </a:endParaRPr>
          </a:p>
          <a:p>
            <a:r>
              <a:rPr lang="fa-IR" sz="2000" dirty="0" smtClean="0">
                <a:cs typeface="+mj-cs"/>
              </a:rPr>
              <a:t>-بایدبتوانندداخل یک طرح بزرگ رارنگ آمیزی کنند.</a:t>
            </a:r>
            <a:endParaRPr lang="en-US" sz="2000" dirty="0" smtClean="0">
              <a:cs typeface="+mj-cs"/>
            </a:endParaRPr>
          </a:p>
          <a:p>
            <a:r>
              <a:rPr lang="fa-IR" sz="2000" dirty="0" smtClean="0">
                <a:cs typeface="+mj-cs"/>
              </a:rPr>
              <a:t>-بایدبتوانندبااستفاده ازقلمونقاشی کننداگرچه نتوانندخوب قلمورانگه دارند.</a:t>
            </a:r>
            <a:endParaRPr lang="en-US" sz="2000" dirty="0" smtClean="0">
              <a:cs typeface="+mj-cs"/>
            </a:endParaRPr>
          </a:p>
          <a:p>
            <a:r>
              <a:rPr lang="fa-IR" sz="2000" dirty="0" smtClean="0">
                <a:cs typeface="+mj-cs"/>
              </a:rPr>
              <a:t>4تا5ساله ها</a:t>
            </a:r>
            <a:endParaRPr lang="en-US" sz="2000" dirty="0" smtClean="0">
              <a:cs typeface="+mj-cs"/>
            </a:endParaRPr>
          </a:p>
          <a:p>
            <a:r>
              <a:rPr lang="fa-IR" sz="2000" dirty="0" smtClean="0">
                <a:cs typeface="+mj-cs"/>
              </a:rPr>
              <a:t>-بایدبتواننداشکال قابل تشخیصی رابااستفاده ازمدادرنگی بکشند.</a:t>
            </a:r>
            <a:endParaRPr lang="en-US" sz="2000" dirty="0" smtClean="0">
              <a:cs typeface="+mj-cs"/>
            </a:endParaRPr>
          </a:p>
          <a:p>
            <a:r>
              <a:rPr lang="fa-IR" sz="2000" dirty="0" smtClean="0">
                <a:cs typeface="+mj-cs"/>
              </a:rPr>
              <a:t>-بایدبتوانندداخل یک طرح داده شده رابه نحوصحیح رنگ آمیزی کنند.</a:t>
            </a:r>
            <a:endParaRPr lang="en-US" sz="2000" dirty="0" smtClean="0">
              <a:cs typeface="+mj-cs"/>
            </a:endParaRPr>
          </a:p>
          <a:p>
            <a:r>
              <a:rPr lang="fa-IR" sz="2000" dirty="0" smtClean="0">
                <a:cs typeface="+mj-cs"/>
              </a:rPr>
              <a:t>-بایدبتوانندباحرکات کششی باقلمونقاشی کنندواشکال وتصاویرمعناداری راترسیم کنند.</a:t>
            </a:r>
            <a:endParaRPr lang="en-US" sz="2000" dirty="0" smtClean="0">
              <a:cs typeface="+mj-cs"/>
            </a:endParaRPr>
          </a:p>
          <a:p>
            <a:r>
              <a:rPr lang="fa-IR" sz="2000" dirty="0" smtClean="0">
                <a:cs typeface="+mj-cs"/>
              </a:rPr>
              <a:t>5تا6ساله ها</a:t>
            </a:r>
            <a:endParaRPr lang="en-US" sz="2000" dirty="0" smtClean="0">
              <a:cs typeface="+mj-cs"/>
            </a:endParaRPr>
          </a:p>
          <a:p>
            <a:r>
              <a:rPr lang="fa-IR" sz="2000" dirty="0" smtClean="0">
                <a:cs typeface="+mj-cs"/>
              </a:rPr>
              <a:t>-بایدبتواننداشکال وتصاویرمعنی داری طراحی کنندو</a:t>
            </a:r>
            <a:endParaRPr lang="en-US" sz="2000" dirty="0" smtClean="0">
              <a:cs typeface="+mj-cs"/>
            </a:endParaRPr>
          </a:p>
          <a:p>
            <a:r>
              <a:rPr lang="fa-IR" sz="2000" dirty="0" smtClean="0">
                <a:cs typeface="+mj-cs"/>
              </a:rPr>
              <a:t>-بایدبتوانندداخل یک طرح داده شده رابه گونه ای دقیق رنگ آمیزی کنند.</a:t>
            </a:r>
            <a:endParaRPr lang="en-US" sz="2000" dirty="0" smtClean="0">
              <a:cs typeface="+mj-cs"/>
            </a:endParaRPr>
          </a:p>
          <a:p>
            <a:r>
              <a:rPr lang="fa-IR" sz="2000" dirty="0" smtClean="0">
                <a:cs typeface="+mj-cs"/>
              </a:rPr>
              <a:t>-بایدبتوانندتصاویرواشکال معنی داری رانقاشی کنند.</a:t>
            </a:r>
            <a:endParaRPr lang="en-US" sz="2000" dirty="0" smtClean="0">
              <a:cs typeface="+mj-cs"/>
            </a:endParaRPr>
          </a:p>
          <a:p>
            <a:endParaRPr lang="en-US" sz="2000" dirty="0" smtClean="0">
              <a:cs typeface="+mj-cs"/>
            </a:endParaRPr>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3" name="Rectangle 1"/>
          <p:cNvSpPr>
            <a:spLocks noChangeArrowheads="1"/>
          </p:cNvSpPr>
          <p:nvPr/>
        </p:nvSpPr>
        <p:spPr bwMode="auto">
          <a:xfrm>
            <a:off x="8914450" y="0"/>
            <a:ext cx="2295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normAutofit fontScale="90000"/>
          </a:bodyPr>
          <a:lstStyle/>
          <a:p>
            <a:r>
              <a:rPr lang="fa-IR" sz="4900" b="1" dirty="0" smtClean="0"/>
              <a:t>نبایدها</a:t>
            </a:r>
            <a:r>
              <a:rPr lang="en-US" dirty="0" smtClean="0"/>
              <a:t/>
            </a:r>
            <a:br>
              <a:rPr lang="en-US" dirty="0" smtClean="0"/>
            </a:br>
            <a:endParaRPr lang="fa-IR" dirty="0"/>
          </a:p>
        </p:txBody>
      </p:sp>
      <p:sp>
        <p:nvSpPr>
          <p:cNvPr id="5" name="Content Placeholder 4"/>
          <p:cNvSpPr>
            <a:spLocks noGrp="1"/>
          </p:cNvSpPr>
          <p:nvPr>
            <p:ph idx="1"/>
          </p:nvPr>
        </p:nvSpPr>
        <p:spPr>
          <a:xfrm>
            <a:off x="457200" y="1371600"/>
            <a:ext cx="8382000" cy="5791200"/>
          </a:xfrm>
        </p:spPr>
        <p:txBody>
          <a:bodyPr>
            <a:normAutofit fontScale="47500" lnSpcReduction="20000"/>
          </a:bodyPr>
          <a:lstStyle/>
          <a:p>
            <a:r>
              <a:rPr lang="fa-IR" sz="4200" dirty="0" smtClean="0">
                <a:cs typeface="+mj-cs"/>
              </a:rPr>
              <a:t>دربازی کودکان دخالت نکنیدبازیهای آنان رادرک کنید وموردتشویق قراردهیدولی به آنهاکاری راعینادیکته نکنید.</a:t>
            </a:r>
            <a:endParaRPr lang="en-US" sz="4200" dirty="0" smtClean="0">
              <a:cs typeface="+mj-cs"/>
            </a:endParaRPr>
          </a:p>
          <a:p>
            <a:r>
              <a:rPr lang="fa-IR" sz="4200" dirty="0" smtClean="0">
                <a:cs typeface="+mj-cs"/>
              </a:rPr>
              <a:t>-به کودکان پرخاشگراجازه ندهیدکه همه وسایل رابرای خودداشته باشند.</a:t>
            </a:r>
            <a:endParaRPr lang="en-US" sz="4200" dirty="0" smtClean="0">
              <a:cs typeface="+mj-cs"/>
            </a:endParaRPr>
          </a:p>
          <a:p>
            <a:r>
              <a:rPr lang="fa-IR" sz="4200" dirty="0" smtClean="0">
                <a:cs typeface="+mj-cs"/>
              </a:rPr>
              <a:t>-نباید به سرعت طرف کودکی که می افتدیامشکل پیداکردبدویدبگذاریدتاحدممکن مشکل راحل کنند.</a:t>
            </a:r>
            <a:endParaRPr lang="en-US" sz="4200" dirty="0" smtClean="0">
              <a:cs typeface="+mj-cs"/>
            </a:endParaRPr>
          </a:p>
          <a:p>
            <a:r>
              <a:rPr lang="fa-IR" sz="4200" dirty="0" smtClean="0">
                <a:cs typeface="+mj-cs"/>
              </a:rPr>
              <a:t>-کودکان رامجبوربه بازی نکنیدزیرابعضی کودکان میل به بازی کمتروبعضی هامیل بیشتردارند.</a:t>
            </a:r>
            <a:endParaRPr lang="en-US" sz="4200" dirty="0" smtClean="0">
              <a:cs typeface="+mj-cs"/>
            </a:endParaRPr>
          </a:p>
          <a:p>
            <a:r>
              <a:rPr lang="fa-IR" sz="4200" dirty="0" smtClean="0">
                <a:cs typeface="+mj-cs"/>
              </a:rPr>
              <a:t>-بیشرفت کودکان راباهم مقایسه نکنید هردوکودک ازاین نظرباهم فرق دارند.</a:t>
            </a:r>
            <a:endParaRPr lang="en-US" sz="4200" dirty="0" smtClean="0">
              <a:cs typeface="+mj-cs"/>
            </a:endParaRPr>
          </a:p>
          <a:p>
            <a:r>
              <a:rPr lang="fa-IR" sz="4200" dirty="0" smtClean="0">
                <a:cs typeface="+mj-cs"/>
              </a:rPr>
              <a:t> </a:t>
            </a:r>
            <a:endParaRPr lang="en-US" sz="4200" dirty="0" smtClean="0">
              <a:cs typeface="+mj-cs"/>
            </a:endParaRPr>
          </a:p>
          <a:p>
            <a:r>
              <a:rPr lang="fa-IR" sz="4200" dirty="0" smtClean="0">
                <a:cs typeface="+mj-cs"/>
              </a:rPr>
              <a:t>سطوح اساسی مهمی که به توجه نیاز دارند </a:t>
            </a:r>
            <a:endParaRPr lang="en-US" sz="4200" dirty="0" smtClean="0">
              <a:cs typeface="+mj-cs"/>
            </a:endParaRPr>
          </a:p>
          <a:p>
            <a:r>
              <a:rPr lang="fa-IR" sz="4200" dirty="0" smtClean="0">
                <a:cs typeface="+mj-cs"/>
              </a:rPr>
              <a:t>-کنترل قدووزن کودکان </a:t>
            </a:r>
            <a:endParaRPr lang="en-US" sz="4200" dirty="0" smtClean="0">
              <a:cs typeface="+mj-cs"/>
            </a:endParaRPr>
          </a:p>
          <a:p>
            <a:r>
              <a:rPr lang="fa-IR" sz="4200" dirty="0" smtClean="0">
                <a:cs typeface="+mj-cs"/>
              </a:rPr>
              <a:t>-رشدهماهنگی حرکتی-رشدهکاهنگی ماهیچه های بزرگ ودرشت-رشدوهماهنگی ماهیچه های ظریف وکوچک.</a:t>
            </a:r>
            <a:endParaRPr lang="en-US" sz="4200" dirty="0" smtClean="0">
              <a:cs typeface="+mj-cs"/>
            </a:endParaRPr>
          </a:p>
          <a:p>
            <a:r>
              <a:rPr lang="fa-IR" sz="4200" dirty="0" smtClean="0">
                <a:cs typeface="+mj-cs"/>
              </a:rPr>
              <a:t>رشدماهیچه های درشت:مثل ران ها-پاها-تنه-ساق ها-بازوهااین رشدوهماهنگی بعدهادرفعالیت های مثل:ورزش-رقص-ژیمناستیک و.......کمک می کند.</a:t>
            </a:r>
            <a:endParaRPr lang="en-US" sz="4200" dirty="0" smtClean="0">
              <a:cs typeface="+mj-cs"/>
            </a:endParaRPr>
          </a:p>
          <a:p>
            <a:r>
              <a:rPr lang="fa-IR" sz="4200" dirty="0" smtClean="0">
                <a:cs typeface="+mj-cs"/>
              </a:rPr>
              <a:t>رشد ماهیچه های ظریف مثل:انگشتان-هماهنگی ماهیچه های مچ دست وچشم ودست این هماهنگی بعدهادرفعالیت های مانند:نوشتن-هنرهای خلاق وفعالیت های دیگری به چشم می خورد.</a:t>
            </a:r>
            <a:endParaRPr lang="en-US" sz="4200" dirty="0" smtClean="0">
              <a:cs typeface="+mj-cs"/>
            </a:endParaRPr>
          </a:p>
          <a:p>
            <a:endParaRPr lang="en-US" dirty="0"/>
          </a:p>
        </p:txBody>
      </p:sp>
    </p:spTree>
    <p:extLst>
      <p:ext uri="{BB962C8B-B14F-4D97-AF65-F5344CB8AC3E}">
        <p14:creationId xmlns="" xmlns:p14="http://schemas.microsoft.com/office/powerpoint/2010/main" val="3418619201"/>
      </p:ext>
    </p:extLst>
  </p:cSld>
  <p:clrMapOvr>
    <a:masterClrMapping/>
  </p:clrMapOvr>
  <mc:AlternateContent xmlns:mc="http://schemas.openxmlformats.org/markup-compatibility/2006">
    <mc:Choice xmlns=""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001000" cy="792162"/>
          </a:xfrm>
        </p:spPr>
        <p:txBody>
          <a:bodyPr>
            <a:normAutofit fontScale="90000"/>
          </a:bodyPr>
          <a:lstStyle/>
          <a:p>
            <a:r>
              <a:rPr lang="en-US" dirty="0" smtClean="0"/>
              <a:t/>
            </a:r>
            <a:br>
              <a:rPr lang="en-US" dirty="0" smtClean="0"/>
            </a:br>
            <a:r>
              <a:rPr lang="fa-IR" sz="5400" dirty="0" smtClean="0"/>
              <a:t>  </a:t>
            </a:r>
            <a:r>
              <a:rPr lang="en-US" sz="5400" dirty="0" smtClean="0"/>
              <a:t/>
            </a:r>
            <a:br>
              <a:rPr lang="en-US" sz="5400" dirty="0" smtClean="0"/>
            </a:br>
            <a:r>
              <a:rPr lang="en-US" sz="5400" dirty="0" smtClean="0"/>
              <a:t/>
            </a:r>
            <a:br>
              <a:rPr lang="en-US" sz="5400" dirty="0" smtClean="0"/>
            </a:br>
            <a:r>
              <a:rPr lang="en-US" sz="5400" dirty="0" smtClean="0"/>
              <a:t/>
            </a:r>
            <a:br>
              <a:rPr lang="en-US" sz="5400" dirty="0" smtClean="0"/>
            </a:br>
            <a:r>
              <a:rPr lang="fa-IR" sz="4900" b="1" dirty="0" smtClean="0"/>
              <a:t> </a:t>
            </a:r>
            <a:r>
              <a:rPr lang="en-US" sz="5400" dirty="0" smtClean="0"/>
              <a:t/>
            </a:r>
            <a:br>
              <a:rPr lang="en-US" sz="5400" dirty="0" smtClean="0"/>
            </a:br>
            <a:r>
              <a:rPr lang="en-US" sz="5400" dirty="0" smtClean="0"/>
              <a:t/>
            </a:r>
            <a:br>
              <a:rPr lang="en-US" sz="5400" dirty="0" smtClean="0"/>
            </a:br>
            <a:endParaRPr lang="fa-IR" sz="4900" b="1" dirty="0"/>
          </a:p>
        </p:txBody>
      </p:sp>
      <p:sp>
        <p:nvSpPr>
          <p:cNvPr id="27649" name="Rectangle 1"/>
          <p:cNvSpPr>
            <a:spLocks noChangeArrowheads="1"/>
          </p:cNvSpPr>
          <p:nvPr/>
        </p:nvSpPr>
        <p:spPr bwMode="auto">
          <a:xfrm>
            <a:off x="8855141" y="0"/>
            <a:ext cx="288861"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3" name="Rectangle 1"/>
          <p:cNvSpPr>
            <a:spLocks noChangeArrowheads="1"/>
          </p:cNvSpPr>
          <p:nvPr/>
        </p:nvSpPr>
        <p:spPr bwMode="auto">
          <a:xfrm>
            <a:off x="8914450" y="0"/>
            <a:ext cx="22955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1" name="Content Placeholder 10" descr="images-119.jpeg"/>
          <p:cNvPicPr>
            <a:picLocks noGrp="1" noChangeAspect="1"/>
          </p:cNvPicPr>
          <p:nvPr>
            <p:ph idx="1"/>
          </p:nvPr>
        </p:nvPicPr>
        <p:blipFill>
          <a:blip r:embed="rId3"/>
          <a:stretch>
            <a:fillRect/>
          </a:stretch>
        </p:blipFill>
        <p:spPr>
          <a:xfrm>
            <a:off x="0" y="0"/>
            <a:ext cx="9144000" cy="6721965"/>
          </a:xfrm>
        </p:spPr>
      </p:pic>
      <p:sp>
        <p:nvSpPr>
          <p:cNvPr id="7" name="Rectangle 6"/>
          <p:cNvSpPr/>
          <p:nvPr/>
        </p:nvSpPr>
        <p:spPr>
          <a:xfrm>
            <a:off x="76200" y="1752600"/>
            <a:ext cx="5105400" cy="369332"/>
          </a:xfrm>
          <a:prstGeom prst="rect">
            <a:avLst/>
          </a:prstGeom>
        </p:spPr>
        <p:txBody>
          <a:bodyPr wrap="square">
            <a:spAutoFit/>
          </a:bodyPr>
          <a:lstStyle/>
          <a:p>
            <a:endParaRPr lang="fa-IR" b="1" dirty="0" smtClean="0">
              <a:latin typeface="Aharoni" pitchFamily="2" charset="-79"/>
            </a:endParaRPr>
          </a:p>
        </p:txBody>
      </p:sp>
    </p:spTree>
    <p:extLst>
      <p:ext uri="{BB962C8B-B14F-4D97-AF65-F5344CB8AC3E}">
        <p14:creationId xmlns="" xmlns:p14="http://schemas.microsoft.com/office/powerpoint/2010/main" val="3675007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fontScale="90000"/>
          </a:bodyPr>
          <a:lstStyle/>
          <a:p>
            <a:r>
              <a:rPr lang="en-US" dirty="0" smtClean="0"/>
              <a:t/>
            </a:r>
            <a:br>
              <a:rPr lang="en-US" dirty="0" smtClean="0"/>
            </a:br>
            <a:r>
              <a:rPr lang="fa-IR" sz="4900" b="1" dirty="0" smtClean="0"/>
              <a:t>سطوح اساسی مهمی که به توجه نیاز دارند </a:t>
            </a:r>
            <a:r>
              <a:rPr lang="en-US" dirty="0" smtClean="0"/>
              <a:t/>
            </a:r>
            <a:br>
              <a:rPr lang="en-US" dirty="0" smtClean="0"/>
            </a:br>
            <a:endParaRPr lang="fa-IR" dirty="0"/>
          </a:p>
        </p:txBody>
      </p:sp>
      <p:sp>
        <p:nvSpPr>
          <p:cNvPr id="3" name="Content Placeholder 2"/>
          <p:cNvSpPr>
            <a:spLocks noGrp="1"/>
          </p:cNvSpPr>
          <p:nvPr>
            <p:ph idx="1"/>
          </p:nvPr>
        </p:nvSpPr>
        <p:spPr>
          <a:xfrm>
            <a:off x="533400" y="1371600"/>
            <a:ext cx="8229600" cy="5486400"/>
          </a:xfrm>
        </p:spPr>
        <p:txBody>
          <a:bodyPr>
            <a:normAutofit fontScale="70000" lnSpcReduction="20000"/>
          </a:bodyPr>
          <a:lstStyle/>
          <a:p>
            <a:r>
              <a:rPr lang="fa-IR" dirty="0"/>
              <a:t> </a:t>
            </a:r>
            <a:endParaRPr lang="en-US" dirty="0"/>
          </a:p>
          <a:p>
            <a:r>
              <a:rPr lang="fa-IR" dirty="0" smtClean="0"/>
              <a:t> </a:t>
            </a:r>
            <a:r>
              <a:rPr lang="fa-IR" dirty="0" smtClean="0">
                <a:cs typeface="+mj-cs"/>
              </a:rPr>
              <a:t>-کنترل قدووزن کودکان </a:t>
            </a:r>
            <a:endParaRPr lang="en-US" dirty="0" smtClean="0">
              <a:cs typeface="+mj-cs"/>
            </a:endParaRPr>
          </a:p>
          <a:p>
            <a:r>
              <a:rPr lang="fa-IR" dirty="0" smtClean="0">
                <a:cs typeface="+mj-cs"/>
              </a:rPr>
              <a:t>-رشدهماهنگی حرکتی-رشدهکاهنگی ماهیچه های بزرگ ودرشت-رشدوهماهنگی ماهیچه های ظریف وکوچک.</a:t>
            </a:r>
            <a:endParaRPr lang="en-US" dirty="0" smtClean="0">
              <a:cs typeface="+mj-cs"/>
            </a:endParaRPr>
          </a:p>
          <a:p>
            <a:r>
              <a:rPr lang="fa-IR" dirty="0" smtClean="0">
                <a:cs typeface="+mj-cs"/>
              </a:rPr>
              <a:t>رشدماهیچه های درشت:مثل ران ها-پاها-تنه-ساق ها-بازوهااین رشدوهماهنگی بعدهادرفعالیت های مثل:ورزش-رقص-ژیمناستیک و.......کمک می کند.</a:t>
            </a:r>
            <a:endParaRPr lang="en-US" dirty="0" smtClean="0">
              <a:cs typeface="+mj-cs"/>
            </a:endParaRPr>
          </a:p>
          <a:p>
            <a:r>
              <a:rPr lang="fa-IR" dirty="0" smtClean="0">
                <a:cs typeface="+mj-cs"/>
              </a:rPr>
              <a:t>رشد ماهیچه های ظریف مثل:انگشتان-هماهنگی ماهیچه های مچ دست وچشم ودست این هماهنگی بعدهادرفعالیت های مانند:نوشتن-هنرهای خلاق وفعالیت های دیگری به چشم می خورد.</a:t>
            </a:r>
            <a:endParaRPr lang="en-US" dirty="0" smtClean="0">
              <a:cs typeface="+mj-cs"/>
            </a:endParaRPr>
          </a:p>
          <a:p>
            <a:r>
              <a:rPr lang="fa-IR" dirty="0" smtClean="0">
                <a:cs typeface="+mj-cs"/>
              </a:rPr>
              <a:t>کنترل قدووزن</a:t>
            </a:r>
            <a:endParaRPr lang="en-US" dirty="0" smtClean="0">
              <a:cs typeface="+mj-cs"/>
            </a:endParaRPr>
          </a:p>
          <a:p>
            <a:r>
              <a:rPr lang="fa-IR" dirty="0" smtClean="0">
                <a:cs typeface="+mj-cs"/>
              </a:rPr>
              <a:t>-افزایش قدووزن نشان دهنده ی سلامت طبیعی کودک است پس کنترل ماهانه یاحداقل 3ماه یا بارقدووزن هرکودک لازم است.</a:t>
            </a:r>
            <a:endParaRPr lang="en-US" dirty="0" smtClean="0">
              <a:cs typeface="+mj-cs"/>
            </a:endParaRPr>
          </a:p>
          <a:p>
            <a:r>
              <a:rPr lang="fa-IR" dirty="0" smtClean="0">
                <a:cs typeface="+mj-cs"/>
              </a:rPr>
              <a:t>-اگرکودک کاهش وزن داشته باشدیاقداوافزایش پیدانکندحتمابه پزشک مراجعه شودقصدماازاین کنترل هاجلوگیری ازسوءتغذیه ورشدسالم کودکان است.</a:t>
            </a:r>
            <a:endParaRPr lang="en-US" dirty="0" smtClean="0">
              <a:cs typeface="+mj-cs"/>
            </a:endParaRPr>
          </a:p>
          <a:p>
            <a:r>
              <a:rPr lang="fa-IR" dirty="0" smtClean="0">
                <a:cs typeface="+mj-cs"/>
              </a:rPr>
              <a:t>-برای به دست آوردن الگورشدکودک درست کردن نموداررشدبسیارکمک کننده است.</a:t>
            </a:r>
            <a:endParaRPr lang="en-US" dirty="0" smtClean="0">
              <a:cs typeface="+mj-cs"/>
            </a:endParaRPr>
          </a:p>
          <a:p>
            <a:endParaRPr lang="fa-IR" dirty="0"/>
          </a:p>
        </p:txBody>
      </p:sp>
    </p:spTree>
    <p:extLst>
      <p:ext uri="{BB962C8B-B14F-4D97-AF65-F5344CB8AC3E}">
        <p14:creationId xmlns="" xmlns:p14="http://schemas.microsoft.com/office/powerpoint/2010/main" val="1739973172"/>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59044"/>
            <a:ext cx="8229600" cy="1143000"/>
          </a:xfrm>
        </p:spPr>
        <p:txBody>
          <a:bodyPr>
            <a:normAutofit fontScale="90000"/>
          </a:bodyPr>
          <a:lstStyle/>
          <a:p>
            <a:r>
              <a:rPr lang="fa-IR" sz="4900" b="1" dirty="0" smtClean="0"/>
              <a:t>-نموداررشد</a:t>
            </a:r>
            <a:r>
              <a:rPr lang="en-US" dirty="0" smtClean="0"/>
              <a:t/>
            </a:r>
            <a:br>
              <a:rPr lang="en-US" dirty="0" smtClean="0"/>
            </a:br>
            <a:endParaRPr lang="fa-IR" dirty="0"/>
          </a:p>
        </p:txBody>
      </p:sp>
      <p:sp>
        <p:nvSpPr>
          <p:cNvPr id="5" name="Content Placeholder 4"/>
          <p:cNvSpPr>
            <a:spLocks noGrp="1"/>
          </p:cNvSpPr>
          <p:nvPr>
            <p:ph idx="1"/>
          </p:nvPr>
        </p:nvSpPr>
        <p:spPr>
          <a:xfrm>
            <a:off x="304800" y="1524000"/>
            <a:ext cx="8458200" cy="5410200"/>
          </a:xfrm>
        </p:spPr>
        <p:txBody>
          <a:bodyPr>
            <a:normAutofit fontScale="85000" lnSpcReduction="20000"/>
          </a:bodyPr>
          <a:lstStyle/>
          <a:p>
            <a:r>
              <a:rPr lang="fa-IR" sz="2900" dirty="0" smtClean="0">
                <a:cs typeface="+mj-cs"/>
              </a:rPr>
              <a:t>4منحنی درنموداررشدوجودداردوزن همه کودکان سالم وطبیعی بایدبالاتراز منحنی اول قراربگیرداگروزن کودکان درزیراین منحنی قراربگیردنشان دهنده ی درجات مختلفی ازسوءتغذیه ورشدناکافی کودکان است.</a:t>
            </a:r>
            <a:endParaRPr lang="en-US" sz="2900" dirty="0" smtClean="0">
              <a:cs typeface="+mj-cs"/>
            </a:endParaRPr>
          </a:p>
          <a:p>
            <a:r>
              <a:rPr lang="fa-IR" sz="2900" dirty="0" smtClean="0">
                <a:cs typeface="+mj-cs"/>
              </a:rPr>
              <a:t>وزن کودک                                                 درجه سوءتغذیه</a:t>
            </a:r>
            <a:endParaRPr lang="en-US" sz="2900" dirty="0" smtClean="0">
              <a:cs typeface="+mj-cs"/>
            </a:endParaRPr>
          </a:p>
          <a:p>
            <a:r>
              <a:rPr lang="fa-IR" sz="2900" dirty="0" smtClean="0">
                <a:cs typeface="+mj-cs"/>
              </a:rPr>
              <a:t>بالای منحنی اول                                           طبیعی</a:t>
            </a:r>
            <a:endParaRPr lang="en-US" sz="2900" dirty="0" smtClean="0">
              <a:cs typeface="+mj-cs"/>
            </a:endParaRPr>
          </a:p>
          <a:p>
            <a:r>
              <a:rPr lang="fa-IR" sz="2900" dirty="0" smtClean="0">
                <a:cs typeface="+mj-cs"/>
              </a:rPr>
              <a:t>بین منحنی اول ودوم                                      1-خفیف</a:t>
            </a:r>
            <a:endParaRPr lang="en-US" sz="2900" dirty="0" smtClean="0">
              <a:cs typeface="+mj-cs"/>
            </a:endParaRPr>
          </a:p>
          <a:p>
            <a:r>
              <a:rPr lang="fa-IR" sz="2900" dirty="0" smtClean="0">
                <a:cs typeface="+mj-cs"/>
              </a:rPr>
              <a:t>بین منحنی دوم وسوم                                     2-متوسط</a:t>
            </a:r>
            <a:endParaRPr lang="en-US" sz="2900" dirty="0" smtClean="0">
              <a:cs typeface="+mj-cs"/>
            </a:endParaRPr>
          </a:p>
          <a:p>
            <a:r>
              <a:rPr lang="fa-IR" sz="2900" dirty="0" smtClean="0">
                <a:cs typeface="+mj-cs"/>
              </a:rPr>
              <a:t>بین منحنی سوم وچهارم                                  3شدید</a:t>
            </a:r>
            <a:endParaRPr lang="en-US" sz="2900" dirty="0" smtClean="0">
              <a:cs typeface="+mj-cs"/>
            </a:endParaRPr>
          </a:p>
          <a:p>
            <a:r>
              <a:rPr lang="fa-IR" sz="2900" dirty="0" smtClean="0">
                <a:cs typeface="+mj-cs"/>
              </a:rPr>
              <a:t>زیرمنحنی چهارم                                           4شدید</a:t>
            </a:r>
            <a:endParaRPr lang="en-US" sz="2900" dirty="0" smtClean="0">
              <a:cs typeface="+mj-cs"/>
            </a:endParaRPr>
          </a:p>
          <a:p>
            <a:r>
              <a:rPr lang="fa-IR" sz="2900" dirty="0" smtClean="0">
                <a:cs typeface="+mj-cs"/>
              </a:rPr>
              <a:t>سوءتغذیه زمانی رخ می دهدکه کودک نوع مناسب تغذیه رادریافت نمی کندیعنی رژیم غذای متعادل ندارد.درمراکزپیش دبستانی ودبستان بایدبه کودکان غذای مکمل داده شودتانقایص غذای دررژیم خانه جبران شودشیر،حبوبات سبز،جوانه ها،بیسکویت های پروتئین دار،سبزی های برگ داروانواع میوه هامی توانندغذای مکمل راتشکیل دهند.</a:t>
            </a:r>
            <a:endParaRPr lang="en-US" sz="2900" dirty="0" smtClean="0">
              <a:cs typeface="+mj-cs"/>
            </a:endParaRPr>
          </a:p>
          <a:p>
            <a:endParaRPr lang="en-US" dirty="0"/>
          </a:p>
        </p:txBody>
      </p:sp>
    </p:spTree>
    <p:extLst>
      <p:ext uri="{BB962C8B-B14F-4D97-AF65-F5344CB8AC3E}">
        <p14:creationId xmlns="" xmlns:p14="http://schemas.microsoft.com/office/powerpoint/2010/main" val="1958293681"/>
      </p:ext>
    </p:extLst>
  </p:cSld>
  <p:clrMapOvr>
    <a:masterClrMapping/>
  </p:clrMapOvr>
  <mc:AlternateContent xmlns:mc="http://schemas.openxmlformats.org/markup-compatibility/2006">
    <mc:Choice xmlns=""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59044"/>
            <a:ext cx="8229600" cy="1143000"/>
          </a:xfrm>
        </p:spPr>
        <p:txBody>
          <a:bodyPr>
            <a:normAutofit fontScale="90000"/>
          </a:bodyPr>
          <a:lstStyle/>
          <a:p>
            <a:r>
              <a:rPr lang="en-US" dirty="0" smtClean="0"/>
              <a:t/>
            </a:r>
            <a:br>
              <a:rPr lang="en-US" dirty="0" smtClean="0"/>
            </a:br>
            <a:endParaRPr lang="fa-IR" dirty="0"/>
          </a:p>
        </p:txBody>
      </p:sp>
      <p:pic>
        <p:nvPicPr>
          <p:cNvPr id="4" name="Content Placeholder 3" descr="images.jpg"/>
          <p:cNvPicPr>
            <a:picLocks noGrp="1" noChangeAspect="1"/>
          </p:cNvPicPr>
          <p:nvPr>
            <p:ph idx="1"/>
          </p:nvPr>
        </p:nvPicPr>
        <p:blipFill>
          <a:blip r:embed="rId3"/>
          <a:stretch>
            <a:fillRect/>
          </a:stretch>
        </p:blipFill>
        <p:spPr>
          <a:xfrm>
            <a:off x="1371600" y="1219200"/>
            <a:ext cx="6934200" cy="48006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 xmlns:p14="http://schemas.microsoft.com/office/powerpoint/2010/main" val="1958293681"/>
      </p:ext>
    </p:extLst>
  </p:cSld>
  <p:clrMapOvr>
    <a:masterClrMapping/>
  </p:clrMapOvr>
  <mc:AlternateContent xmlns:mc="http://schemas.openxmlformats.org/markup-compatibility/2006">
    <mc:Choice xmlns=""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sz="4900" b="1" dirty="0" smtClean="0"/>
              <a:t>   یک رژیم مناسب شامل مواردزیراست:</a:t>
            </a:r>
            <a:r>
              <a:rPr lang="en-US" dirty="0" smtClean="0"/>
              <a:t/>
            </a:r>
            <a:br>
              <a:rPr lang="en-US" dirty="0" smtClean="0"/>
            </a:br>
            <a:endParaRPr lang="fa-IR" dirty="0"/>
          </a:p>
        </p:txBody>
      </p:sp>
      <p:sp>
        <p:nvSpPr>
          <p:cNvPr id="3" name="Content Placeholder 2"/>
          <p:cNvSpPr>
            <a:spLocks noGrp="1"/>
          </p:cNvSpPr>
          <p:nvPr>
            <p:ph idx="1"/>
          </p:nvPr>
        </p:nvSpPr>
        <p:spPr>
          <a:xfrm>
            <a:off x="457200" y="609600"/>
            <a:ext cx="8305800" cy="8229600"/>
          </a:xfrm>
        </p:spPr>
        <p:txBody>
          <a:bodyPr>
            <a:normAutofit/>
          </a:bodyPr>
          <a:lstStyle/>
          <a:p>
            <a:pPr>
              <a:buNone/>
            </a:pPr>
            <a:r>
              <a:rPr lang="fa-IR" dirty="0" smtClean="0">
                <a:cs typeface="2  Kamran" pitchFamily="2" charset="-78"/>
              </a:rPr>
              <a:t> </a:t>
            </a:r>
            <a:endParaRPr lang="en-US" dirty="0">
              <a:cs typeface="2  Kamran" pitchFamily="2" charset="-78"/>
            </a:endParaRPr>
          </a:p>
          <a:p>
            <a:endParaRPr lang="fa-IR" dirty="0">
              <a:cs typeface="2  Kamran" pitchFamily="2" charset="-78"/>
            </a:endParaRPr>
          </a:p>
          <a:p>
            <a:r>
              <a:rPr lang="fa-IR" sz="2000" dirty="0" smtClean="0">
                <a:cs typeface="+mj-cs"/>
              </a:rPr>
              <a:t>غداهای انرژی زا:(کربوهیدرات ها)</a:t>
            </a:r>
            <a:endParaRPr lang="en-US" sz="2000" dirty="0" smtClean="0">
              <a:cs typeface="+mj-cs"/>
            </a:endParaRPr>
          </a:p>
          <a:p>
            <a:r>
              <a:rPr lang="fa-IR" sz="2000" dirty="0" smtClean="0">
                <a:cs typeface="+mj-cs"/>
              </a:rPr>
              <a:t>-غلات:مانندگندم،برنج و....</a:t>
            </a:r>
            <a:endParaRPr lang="en-US" sz="2000" dirty="0" smtClean="0">
              <a:cs typeface="+mj-cs"/>
            </a:endParaRPr>
          </a:p>
          <a:p>
            <a:r>
              <a:rPr lang="fa-IR" sz="2000" dirty="0" smtClean="0">
                <a:cs typeface="+mj-cs"/>
              </a:rPr>
              <a:t>-ریشه هاوموادغذای زیرزمینی:مانندسیب زمینی،چغندر،شلغم و......</a:t>
            </a:r>
            <a:endParaRPr lang="en-US" sz="2000" dirty="0" smtClean="0">
              <a:cs typeface="+mj-cs"/>
            </a:endParaRPr>
          </a:p>
          <a:p>
            <a:r>
              <a:rPr lang="fa-IR" sz="2000" dirty="0" smtClean="0">
                <a:cs typeface="+mj-cs"/>
              </a:rPr>
              <a:t>-شکروموادشیرین</a:t>
            </a:r>
            <a:endParaRPr lang="en-US" sz="2000" dirty="0" smtClean="0">
              <a:cs typeface="+mj-cs"/>
            </a:endParaRPr>
          </a:p>
          <a:p>
            <a:r>
              <a:rPr lang="fa-IR" sz="2000" dirty="0" smtClean="0">
                <a:cs typeface="+mj-cs"/>
              </a:rPr>
              <a:t>-چربی هاوروغن ها</a:t>
            </a:r>
          </a:p>
          <a:p>
            <a:r>
              <a:rPr lang="fa-IR" sz="2000" dirty="0" smtClean="0">
                <a:cs typeface="+mj-cs"/>
              </a:rPr>
              <a:t>موادغذای مقوی که باعث رشدونگهداری بدن می شوند(پروتئین ها)</a:t>
            </a:r>
            <a:endParaRPr lang="en-US" sz="2000" dirty="0" smtClean="0">
              <a:cs typeface="+mj-cs"/>
            </a:endParaRPr>
          </a:p>
          <a:p>
            <a:r>
              <a:rPr lang="fa-IR" sz="2000" dirty="0" smtClean="0">
                <a:cs typeface="+mj-cs"/>
              </a:rPr>
              <a:t>-حبوبات مانندنخود،لوبیا،عدس،ماش و.....</a:t>
            </a:r>
            <a:endParaRPr lang="en-US" sz="2000" dirty="0" smtClean="0">
              <a:cs typeface="+mj-cs"/>
            </a:endParaRPr>
          </a:p>
          <a:p>
            <a:r>
              <a:rPr lang="fa-IR" sz="2000" dirty="0" smtClean="0">
                <a:cs typeface="+mj-cs"/>
              </a:rPr>
              <a:t>-خشکبارمانند:پسته،فندقو...</a:t>
            </a:r>
            <a:endParaRPr lang="en-US" sz="2000" dirty="0" smtClean="0">
              <a:cs typeface="+mj-cs"/>
            </a:endParaRPr>
          </a:p>
          <a:p>
            <a:r>
              <a:rPr lang="fa-IR" sz="2000" dirty="0" smtClean="0">
                <a:cs typeface="+mj-cs"/>
              </a:rPr>
              <a:t>-فرآورده های حیوانی برای مثال:لبنیات،تخم مرغ،گوشت وماهی</a:t>
            </a:r>
            <a:endParaRPr lang="en-US" sz="2000" dirty="0" smtClean="0">
              <a:cs typeface="+mj-cs"/>
            </a:endParaRPr>
          </a:p>
          <a:p>
            <a:r>
              <a:rPr lang="fa-IR" sz="2000" dirty="0" smtClean="0">
                <a:cs typeface="+mj-cs"/>
              </a:rPr>
              <a:t>-دانه های روغنی مانند:سویا،کنجدو........</a:t>
            </a:r>
            <a:endParaRPr lang="en-US" sz="2000" dirty="0" smtClean="0">
              <a:cs typeface="+mj-cs"/>
            </a:endParaRPr>
          </a:p>
          <a:p>
            <a:endParaRPr lang="en-US" sz="2000" dirty="0" smtClean="0">
              <a:cs typeface="+mj-cs"/>
            </a:endParaRPr>
          </a:p>
          <a:p>
            <a:endParaRPr lang="fa-IR" dirty="0"/>
          </a:p>
        </p:txBody>
      </p:sp>
    </p:spTree>
    <p:extLst>
      <p:ext uri="{BB962C8B-B14F-4D97-AF65-F5344CB8AC3E}">
        <p14:creationId xmlns="" xmlns:p14="http://schemas.microsoft.com/office/powerpoint/2010/main" val="1326231858"/>
      </p:ext>
    </p:extLst>
  </p:cSld>
  <p:clrMapOvr>
    <a:masterClrMapping/>
  </p:clrMapOvr>
  <mc:AlternateContent xmlns:mc="http://schemas.openxmlformats.org/markup-compatibility/2006">
    <mc:Choice xmlns="" xmlns:p14="http://schemas.microsoft.com/office/powerpoint/2010/main" Requires="p14">
      <p:transition spd="slow" p14:dur="1600">
        <p14:prism dir="r"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5" name="Content Placeholder 4"/>
          <p:cNvSpPr>
            <a:spLocks noGrp="1"/>
          </p:cNvSpPr>
          <p:nvPr>
            <p:ph idx="1"/>
          </p:nvPr>
        </p:nvSpPr>
        <p:spPr>
          <a:xfrm>
            <a:off x="609600" y="1600200"/>
            <a:ext cx="8229600" cy="5257800"/>
          </a:xfrm>
        </p:spPr>
        <p:txBody>
          <a:bodyPr>
            <a:normAutofit/>
          </a:bodyPr>
          <a:lstStyle/>
          <a:p>
            <a:r>
              <a:rPr lang="fa-IR" sz="2000" dirty="0" smtClean="0">
                <a:cs typeface="+mj-cs"/>
              </a:rPr>
              <a:t>موادغذای محافظ(نگهدارنده)</a:t>
            </a:r>
            <a:endParaRPr lang="en-US" sz="2000" dirty="0" smtClean="0">
              <a:cs typeface="+mj-cs"/>
            </a:endParaRPr>
          </a:p>
          <a:p>
            <a:r>
              <a:rPr lang="fa-IR" sz="2000" dirty="0" smtClean="0">
                <a:cs typeface="+mj-cs"/>
              </a:rPr>
              <a:t>موادمعدنی،کلسیم،آهن</a:t>
            </a:r>
            <a:endParaRPr lang="en-US" sz="2000" dirty="0" smtClean="0">
              <a:cs typeface="+mj-cs"/>
            </a:endParaRPr>
          </a:p>
          <a:p>
            <a:r>
              <a:rPr lang="fa-IR" sz="2000" dirty="0" smtClean="0">
                <a:cs typeface="+mj-cs"/>
              </a:rPr>
              <a:t>-کلسیم:شیرمادر،شیرحیوانات وسبزی های برگ دار</a:t>
            </a:r>
            <a:endParaRPr lang="en-US" sz="2000" dirty="0" smtClean="0">
              <a:cs typeface="+mj-cs"/>
            </a:endParaRPr>
          </a:p>
          <a:p>
            <a:r>
              <a:rPr lang="fa-IR" sz="2000" dirty="0" smtClean="0">
                <a:cs typeface="+mj-cs"/>
              </a:rPr>
              <a:t>آهن:سبزی های برگ دارسبز،گوشت،جگر،تخم مرغ</a:t>
            </a:r>
            <a:endParaRPr lang="en-US" sz="2000" dirty="0" smtClean="0">
              <a:cs typeface="+mj-cs"/>
            </a:endParaRPr>
          </a:p>
          <a:p>
            <a:r>
              <a:rPr lang="fa-IR" sz="2000" dirty="0" smtClean="0">
                <a:cs typeface="+mj-cs"/>
              </a:rPr>
              <a:t>ویتامین های:آ،ب،ث ود</a:t>
            </a:r>
            <a:endParaRPr lang="en-US" sz="2000" dirty="0" smtClean="0">
              <a:cs typeface="+mj-cs"/>
            </a:endParaRPr>
          </a:p>
          <a:p>
            <a:r>
              <a:rPr lang="fa-IR" sz="2000" dirty="0" smtClean="0">
                <a:cs typeface="+mj-cs"/>
              </a:rPr>
              <a:t>ویتامین آ:شیروترکیبات شیر،تخم مرغ،سبزی های برگ دار(سبزتیره)ومیوه ها(هویج،کدو،کلمو....)</a:t>
            </a:r>
            <a:endParaRPr lang="en-US" sz="2000" dirty="0" smtClean="0">
              <a:cs typeface="+mj-cs"/>
            </a:endParaRPr>
          </a:p>
          <a:p>
            <a:r>
              <a:rPr lang="fa-IR" sz="2000" dirty="0" smtClean="0">
                <a:cs typeface="+mj-cs"/>
              </a:rPr>
              <a:t>ویتامین ب:گوشت،ماهی،تخم مرغ،شیر،تنغلات،غلات.</a:t>
            </a:r>
            <a:endParaRPr lang="en-US" sz="2000" dirty="0" smtClean="0">
              <a:cs typeface="+mj-cs"/>
            </a:endParaRPr>
          </a:p>
          <a:p>
            <a:r>
              <a:rPr lang="fa-IR" sz="2000" dirty="0" smtClean="0">
                <a:cs typeface="+mj-cs"/>
              </a:rPr>
              <a:t>ویتامین ث:سبزی هاومیوه های تازه به ویژه مرکبات وسبزی های برگ دارسبز</a:t>
            </a:r>
            <a:endParaRPr lang="en-US" sz="2000" dirty="0" smtClean="0">
              <a:cs typeface="+mj-cs"/>
            </a:endParaRPr>
          </a:p>
          <a:p>
            <a:r>
              <a:rPr lang="fa-IR" sz="2000" dirty="0" smtClean="0">
                <a:cs typeface="+mj-cs"/>
              </a:rPr>
              <a:t>ویتامین د:نورخورشیدبیشترازغذاازمنابع سرشاراین ویتامین است کودکان به مقدار لازم درمعرض اشعه آفتاب قراربگیرند.</a:t>
            </a:r>
            <a:endParaRPr lang="en-US" sz="2000" dirty="0" smtClean="0">
              <a:cs typeface="+mj-cs"/>
            </a:endParaRPr>
          </a:p>
          <a:p>
            <a:r>
              <a:rPr lang="fa-IR" sz="2000" dirty="0" smtClean="0">
                <a:cs typeface="+mj-cs"/>
              </a:rPr>
              <a:t>معاینه پزشکی همه ی کودکان حداقل یک باردرسال ضروری است بایدمطمئن باشیم که کودکان واکسن های لازم رازده ومعصونیت پیداکرده اند.</a:t>
            </a:r>
            <a:endParaRPr lang="en-US" sz="2000" dirty="0" smtClean="0">
              <a:cs typeface="+mj-cs"/>
            </a:endParaRPr>
          </a:p>
          <a:p>
            <a:endParaRPr lang="en-US" dirty="0"/>
          </a:p>
        </p:txBody>
      </p:sp>
    </p:spTree>
    <p:extLst>
      <p:ext uri="{BB962C8B-B14F-4D97-AF65-F5344CB8AC3E}">
        <p14:creationId xmlns="" xmlns:p14="http://schemas.microsoft.com/office/powerpoint/2010/main" val="2912421722"/>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804</TotalTime>
  <Words>1328</Words>
  <Application>Microsoft Office PowerPoint</Application>
  <PresentationFormat>On-screen Show (4:3)</PresentationFormat>
  <Paragraphs>358</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Slide 1</vt:lpstr>
      <vt:lpstr>رشدجسمی وحرکتی </vt:lpstr>
      <vt:lpstr>                     نقش معلم             </vt:lpstr>
      <vt:lpstr>نبایدها </vt:lpstr>
      <vt:lpstr> سطوح اساسی مهمی که به توجه نیاز دارند  </vt:lpstr>
      <vt:lpstr>-نموداررشد </vt:lpstr>
      <vt:lpstr> </vt:lpstr>
      <vt:lpstr>   یک رژیم مناسب شامل مواردزیراست: </vt:lpstr>
      <vt:lpstr>Slide 9</vt:lpstr>
      <vt:lpstr> جدول مصون سازی </vt:lpstr>
      <vt:lpstr>هماهنگی حرکتی دودسته هستند: </vt:lpstr>
      <vt:lpstr>پرورش حرکات درشت راه رفتن </vt:lpstr>
      <vt:lpstr>  فعالیت های مربوط به کسب مهارت درحرکات ماهیچه ای درشت:</vt:lpstr>
      <vt:lpstr> بازیهای آزاددرفضای بازبرای همه گروه های سنی:  </vt:lpstr>
      <vt:lpstr> </vt:lpstr>
      <vt:lpstr>برقراری تعادل  </vt:lpstr>
      <vt:lpstr>پاره ای ازفعالیت های پیشنهای برای همه گروه های سنی</vt:lpstr>
      <vt:lpstr>Slide 18</vt:lpstr>
      <vt:lpstr>دویدن </vt:lpstr>
      <vt:lpstr> </vt:lpstr>
      <vt:lpstr> </vt:lpstr>
      <vt:lpstr>Slide 22</vt:lpstr>
      <vt:lpstr>پریدن</vt:lpstr>
      <vt:lpstr>Slide 24</vt:lpstr>
      <vt:lpstr>Slide 25</vt:lpstr>
      <vt:lpstr>سینه خیزرفتن،خزیدن،غلتیدن </vt:lpstr>
      <vt:lpstr> تاب خوردن  </vt:lpstr>
      <vt:lpstr>  </vt:lpstr>
      <vt:lpstr> لی لی کردن  </vt:lpstr>
      <vt:lpstr> </vt:lpstr>
      <vt:lpstr>  حرکات موزون</vt:lpstr>
      <vt:lpstr> مهارت هاباتوپ وحلقه </vt:lpstr>
      <vt:lpstr>  </vt:lpstr>
      <vt:lpstr>  گرفتن  </vt:lpstr>
      <vt:lpstr>  لگدزدن   </vt:lpstr>
      <vt:lpstr>   رشدحرکات ظریف    </vt:lpstr>
      <vt:lpstr>    پاره کردن،بریدن،چسبانیدن    </vt:lpstr>
      <vt:lpstr>        </vt:lpstr>
      <vt:lpstr>     ترسیم،رنگ آمیزی،نقاشی    </vt:lpstr>
      <vt:lpstr>         </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azim</dc:creator>
  <cp:lastModifiedBy>pars rayaneh</cp:lastModifiedBy>
  <cp:revision>59</cp:revision>
  <dcterms:created xsi:type="dcterms:W3CDTF">2013-11-19T16:50:52Z</dcterms:created>
  <dcterms:modified xsi:type="dcterms:W3CDTF">2020-03-03T15:53:04Z</dcterms:modified>
</cp:coreProperties>
</file>