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96" r:id="rId5"/>
    <p:sldId id="259" r:id="rId6"/>
    <p:sldId id="260" r:id="rId7"/>
    <p:sldId id="262" r:id="rId8"/>
    <p:sldId id="263" r:id="rId9"/>
    <p:sldId id="264" r:id="rId10"/>
    <p:sldId id="306" r:id="rId11"/>
    <p:sldId id="265" r:id="rId12"/>
    <p:sldId id="266" r:id="rId13"/>
    <p:sldId id="267" r:id="rId14"/>
    <p:sldId id="269" r:id="rId15"/>
    <p:sldId id="270" r:id="rId16"/>
    <p:sldId id="271" r:id="rId17"/>
    <p:sldId id="272" r:id="rId18"/>
    <p:sldId id="273" r:id="rId19"/>
    <p:sldId id="302" r:id="rId20"/>
    <p:sldId id="303" r:id="rId21"/>
    <p:sldId id="277" r:id="rId22"/>
    <p:sldId id="276" r:id="rId23"/>
    <p:sldId id="304" r:id="rId24"/>
    <p:sldId id="305" r:id="rId2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17" autoAdjust="0"/>
    <p:restoredTop sz="94660"/>
  </p:normalViewPr>
  <p:slideViewPr>
    <p:cSldViewPr snapToGrid="0">
      <p:cViewPr varScale="1">
        <p:scale>
          <a:sx n="69" d="100"/>
          <a:sy n="69" d="100"/>
        </p:scale>
        <p:origin x="60"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A96B837-4588-469F-A083-68D6696D39E3}" type="datetimeFigureOut">
              <a:rPr lang="fa-IR" smtClean="0"/>
              <a:t>07/21/1441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75DBC2-BF4D-4306-AA37-ED57132D600F}" type="slidenum">
              <a:rPr lang="fa-IR" smtClean="0"/>
              <a:t>‹#›</a:t>
            </a:fld>
            <a:endParaRPr lang="fa-I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13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96B837-4588-469F-A083-68D6696D39E3}" type="datetimeFigureOut">
              <a:rPr lang="fa-IR" smtClean="0"/>
              <a:t>07/21/1441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75DBC2-BF4D-4306-AA37-ED57132D600F}" type="slidenum">
              <a:rPr lang="fa-IR" smtClean="0"/>
              <a:t>‹#›</a:t>
            </a:fld>
            <a:endParaRPr lang="fa-IR"/>
          </a:p>
        </p:txBody>
      </p:sp>
    </p:spTree>
    <p:extLst>
      <p:ext uri="{BB962C8B-B14F-4D97-AF65-F5344CB8AC3E}">
        <p14:creationId xmlns:p14="http://schemas.microsoft.com/office/powerpoint/2010/main" val="46269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96B837-4588-469F-A083-68D6696D39E3}" type="datetimeFigureOut">
              <a:rPr lang="fa-IR" smtClean="0"/>
              <a:t>07/21/1441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75DBC2-BF4D-4306-AA37-ED57132D600F}" type="slidenum">
              <a:rPr lang="fa-IR" smtClean="0"/>
              <a:t>‹#›</a:t>
            </a:fld>
            <a:endParaRPr lang="fa-I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910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96B837-4588-469F-A083-68D6696D39E3}" type="datetimeFigureOut">
              <a:rPr lang="fa-IR" smtClean="0"/>
              <a:t>07/21/1441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75DBC2-BF4D-4306-AA37-ED57132D600F}" type="slidenum">
              <a:rPr lang="fa-IR" smtClean="0"/>
              <a:t>‹#›</a:t>
            </a:fld>
            <a:endParaRPr lang="fa-IR"/>
          </a:p>
        </p:txBody>
      </p:sp>
    </p:spTree>
    <p:extLst>
      <p:ext uri="{BB962C8B-B14F-4D97-AF65-F5344CB8AC3E}">
        <p14:creationId xmlns:p14="http://schemas.microsoft.com/office/powerpoint/2010/main" val="386039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96B837-4588-469F-A083-68D6696D39E3}" type="datetimeFigureOut">
              <a:rPr lang="fa-IR" smtClean="0"/>
              <a:t>07/21/1441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75DBC2-BF4D-4306-AA37-ED57132D600F}" type="slidenum">
              <a:rPr lang="fa-IR" smtClean="0"/>
              <a:t>‹#›</a:t>
            </a:fld>
            <a:endParaRPr lang="fa-I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69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96B837-4588-469F-A083-68D6696D39E3}" type="datetimeFigureOut">
              <a:rPr lang="fa-IR" smtClean="0"/>
              <a:t>07/21/1441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675DBC2-BF4D-4306-AA37-ED57132D600F}" type="slidenum">
              <a:rPr lang="fa-IR" smtClean="0"/>
              <a:t>‹#›</a:t>
            </a:fld>
            <a:endParaRPr lang="fa-IR"/>
          </a:p>
        </p:txBody>
      </p:sp>
    </p:spTree>
    <p:extLst>
      <p:ext uri="{BB962C8B-B14F-4D97-AF65-F5344CB8AC3E}">
        <p14:creationId xmlns:p14="http://schemas.microsoft.com/office/powerpoint/2010/main" val="272862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96B837-4588-469F-A083-68D6696D39E3}" type="datetimeFigureOut">
              <a:rPr lang="fa-IR" smtClean="0"/>
              <a:t>07/21/1441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675DBC2-BF4D-4306-AA37-ED57132D600F}" type="slidenum">
              <a:rPr lang="fa-IR" smtClean="0"/>
              <a:t>‹#›</a:t>
            </a:fld>
            <a:endParaRPr lang="fa-IR"/>
          </a:p>
        </p:txBody>
      </p:sp>
    </p:spTree>
    <p:extLst>
      <p:ext uri="{BB962C8B-B14F-4D97-AF65-F5344CB8AC3E}">
        <p14:creationId xmlns:p14="http://schemas.microsoft.com/office/powerpoint/2010/main" val="293237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96B837-4588-469F-A083-68D6696D39E3}" type="datetimeFigureOut">
              <a:rPr lang="fa-IR" smtClean="0"/>
              <a:t>07/21/1441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675DBC2-BF4D-4306-AA37-ED57132D600F}" type="slidenum">
              <a:rPr lang="fa-IR" smtClean="0"/>
              <a:t>‹#›</a:t>
            </a:fld>
            <a:endParaRPr lang="fa-IR"/>
          </a:p>
        </p:txBody>
      </p:sp>
    </p:spTree>
    <p:extLst>
      <p:ext uri="{BB962C8B-B14F-4D97-AF65-F5344CB8AC3E}">
        <p14:creationId xmlns:p14="http://schemas.microsoft.com/office/powerpoint/2010/main" val="286066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6B837-4588-469F-A083-68D6696D39E3}" type="datetimeFigureOut">
              <a:rPr lang="fa-IR" smtClean="0"/>
              <a:t>07/21/1441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675DBC2-BF4D-4306-AA37-ED57132D600F}" type="slidenum">
              <a:rPr lang="fa-IR" smtClean="0"/>
              <a:t>‹#›</a:t>
            </a:fld>
            <a:endParaRPr lang="fa-IR"/>
          </a:p>
        </p:txBody>
      </p:sp>
    </p:spTree>
    <p:extLst>
      <p:ext uri="{BB962C8B-B14F-4D97-AF65-F5344CB8AC3E}">
        <p14:creationId xmlns:p14="http://schemas.microsoft.com/office/powerpoint/2010/main" val="354380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6B837-4588-469F-A083-68D6696D39E3}" type="datetimeFigureOut">
              <a:rPr lang="fa-IR" smtClean="0"/>
              <a:t>07/21/1441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675DBC2-BF4D-4306-AA37-ED57132D600F}" type="slidenum">
              <a:rPr lang="fa-IR" smtClean="0"/>
              <a:t>‹#›</a:t>
            </a:fld>
            <a:endParaRPr lang="fa-IR"/>
          </a:p>
        </p:txBody>
      </p:sp>
    </p:spTree>
    <p:extLst>
      <p:ext uri="{BB962C8B-B14F-4D97-AF65-F5344CB8AC3E}">
        <p14:creationId xmlns:p14="http://schemas.microsoft.com/office/powerpoint/2010/main" val="251010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6B837-4588-469F-A083-68D6696D39E3}" type="datetimeFigureOut">
              <a:rPr lang="fa-IR" smtClean="0"/>
              <a:t>07/21/1441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675DBC2-BF4D-4306-AA37-ED57132D600F}" type="slidenum">
              <a:rPr lang="fa-IR" smtClean="0"/>
              <a:t>‹#›</a:t>
            </a:fld>
            <a:endParaRPr lang="fa-I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53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A96B837-4588-469F-A083-68D6696D39E3}" type="datetimeFigureOut">
              <a:rPr lang="fa-IR" smtClean="0"/>
              <a:t>07/21/1441</a:t>
            </a:fld>
            <a:endParaRPr lang="fa-I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a-I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675DBC2-BF4D-4306-AA37-ED57132D600F}" type="slidenum">
              <a:rPr lang="fa-IR" smtClean="0"/>
              <a:t>‹#›</a:t>
            </a:fld>
            <a:endParaRPr lang="fa-I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7863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7234"/>
            <a:ext cx="9310255" cy="1357601"/>
          </a:xfrm>
        </p:spPr>
        <p:txBody>
          <a:bodyPr/>
          <a:lstStyle/>
          <a:p>
            <a:r>
              <a:rPr lang="fa-IR" b="1" dirty="0" smtClean="0">
                <a:solidFill>
                  <a:srgbClr val="920000"/>
                </a:solidFill>
                <a:latin typeface="IranNastaliq" panose="02020505000000020003" pitchFamily="18" charset="0"/>
              </a:rPr>
              <a:t>حسابداری </a:t>
            </a:r>
            <a:r>
              <a:rPr lang="fa-IR" b="1" dirty="0">
                <a:solidFill>
                  <a:srgbClr val="920000"/>
                </a:solidFill>
                <a:latin typeface="IranNastaliq" panose="02020505000000020003" pitchFamily="18" charset="0"/>
              </a:rPr>
              <a:t>صنعتی 1</a:t>
            </a:r>
            <a:endParaRPr lang="fa-IR" dirty="0">
              <a:solidFill>
                <a:srgbClr val="920000"/>
              </a:solidFill>
            </a:endParaRPr>
          </a:p>
        </p:txBody>
      </p:sp>
      <p:sp>
        <p:nvSpPr>
          <p:cNvPr id="3" name="Subtitle 2"/>
          <p:cNvSpPr>
            <a:spLocks noGrp="1"/>
          </p:cNvSpPr>
          <p:nvPr>
            <p:ph type="subTitle" idx="1"/>
          </p:nvPr>
        </p:nvSpPr>
        <p:spPr>
          <a:xfrm>
            <a:off x="1690255" y="3754581"/>
            <a:ext cx="9144000" cy="3442855"/>
          </a:xfrm>
        </p:spPr>
        <p:txBody>
          <a:bodyPr>
            <a:normAutofit/>
          </a:bodyPr>
          <a:lstStyle/>
          <a:p>
            <a:endParaRPr lang="fa-IR" sz="2800" dirty="0" smtClean="0">
              <a:solidFill>
                <a:schemeClr val="tx1"/>
              </a:solidFill>
            </a:endParaRPr>
          </a:p>
          <a:p>
            <a:r>
              <a:rPr lang="fa-IR" sz="2800" dirty="0" smtClean="0">
                <a:solidFill>
                  <a:schemeClr val="tx1"/>
                </a:solidFill>
              </a:rPr>
              <a:t>مدرس:</a:t>
            </a:r>
            <a:endParaRPr lang="fa-IR" sz="2800" dirty="0">
              <a:solidFill>
                <a:schemeClr val="tx1"/>
              </a:solidFill>
            </a:endParaRPr>
          </a:p>
          <a:p>
            <a:r>
              <a:rPr lang="fa-IR" sz="2800" dirty="0" smtClean="0">
                <a:solidFill>
                  <a:schemeClr val="tx1"/>
                </a:solidFill>
              </a:rPr>
              <a:t>مژده جعفری تشویق </a:t>
            </a:r>
          </a:p>
          <a:p>
            <a:endParaRPr lang="fa-IR" sz="2800" dirty="0" smtClean="0">
              <a:solidFill>
                <a:schemeClr val="tx1"/>
              </a:solidFill>
            </a:endParaRPr>
          </a:p>
          <a:p>
            <a:r>
              <a:rPr lang="fa-IR" sz="2800" dirty="0" smtClean="0">
                <a:solidFill>
                  <a:schemeClr val="tx1"/>
                </a:solidFill>
              </a:rPr>
              <a:t>منبع اصلی:</a:t>
            </a:r>
          </a:p>
          <a:p>
            <a:r>
              <a:rPr lang="fa-IR" sz="2800" dirty="0" smtClean="0">
                <a:solidFill>
                  <a:schemeClr val="tx1"/>
                </a:solidFill>
              </a:rPr>
              <a:t>حسابداری صنعتی 1 جمشید اسکندری</a:t>
            </a:r>
            <a:endParaRPr lang="fa-IR" sz="2800" dirty="0">
              <a:solidFill>
                <a:schemeClr val="tx1"/>
              </a:solidFill>
            </a:endParaRPr>
          </a:p>
        </p:txBody>
      </p:sp>
    </p:spTree>
    <p:extLst>
      <p:ext uri="{BB962C8B-B14F-4D97-AF65-F5344CB8AC3E}">
        <p14:creationId xmlns:p14="http://schemas.microsoft.com/office/powerpoint/2010/main" val="600704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5564" y="581891"/>
            <a:ext cx="9116291" cy="6082145"/>
          </a:xfrm>
        </p:spPr>
      </p:pic>
    </p:spTree>
    <p:extLst>
      <p:ext uri="{BB962C8B-B14F-4D97-AF65-F5344CB8AC3E}">
        <p14:creationId xmlns:p14="http://schemas.microsoft.com/office/powerpoint/2010/main" val="1466110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b="1" kern="0" cap="none" spc="0" dirty="0" smtClean="0">
                <a:solidFill>
                  <a:srgbClr val="800000"/>
                </a:solidFill>
                <a:latin typeface="Arial"/>
                <a:cs typeface="B Titr"/>
              </a:rPr>
              <a:t>تخصیص ثانویه سربار</a:t>
            </a:r>
            <a:endParaRPr lang="fa-IR" dirty="0"/>
          </a:p>
        </p:txBody>
      </p:sp>
      <p:sp>
        <p:nvSpPr>
          <p:cNvPr id="3" name="Content Placeholder 2"/>
          <p:cNvSpPr>
            <a:spLocks noGrp="1"/>
          </p:cNvSpPr>
          <p:nvPr>
            <p:ph idx="1"/>
          </p:nvPr>
        </p:nvSpPr>
        <p:spPr/>
        <p:txBody>
          <a:bodyPr/>
          <a:lstStyle/>
          <a:p>
            <a:pPr marL="0" indent="0" algn="just">
              <a:buNone/>
            </a:pPr>
            <a:r>
              <a:rPr lang="fa-IR" dirty="0" smtClean="0"/>
              <a:t> </a:t>
            </a:r>
          </a:p>
          <a:p>
            <a:pPr marL="0" indent="0" algn="just">
              <a:buNone/>
            </a:pPr>
            <a:r>
              <a:rPr lang="fa-IR" dirty="0" smtClean="0"/>
              <a:t>برای تخصیص هزینه های سربار دوایر پشتیبانی 3 روش وجود دارد که عبارتند از:</a:t>
            </a:r>
          </a:p>
          <a:p>
            <a:pPr marL="0" indent="0" algn="just">
              <a:buNone/>
            </a:pPr>
            <a:r>
              <a:rPr lang="fa-IR" dirty="0" smtClean="0"/>
              <a:t>1- روش مستقیم</a:t>
            </a:r>
          </a:p>
          <a:p>
            <a:pPr marL="0" indent="0" algn="just">
              <a:buNone/>
            </a:pPr>
            <a:r>
              <a:rPr lang="fa-IR" dirty="0" smtClean="0"/>
              <a:t>2-روش یک طرفه</a:t>
            </a:r>
          </a:p>
          <a:p>
            <a:pPr marL="0" indent="0" algn="just">
              <a:buNone/>
            </a:pPr>
            <a:r>
              <a:rPr lang="fa-IR" dirty="0" smtClean="0"/>
              <a:t>3- روش متقابل(ریاضی)</a:t>
            </a:r>
            <a:endParaRPr lang="fa-IR" dirty="0"/>
          </a:p>
        </p:txBody>
      </p:sp>
    </p:spTree>
    <p:extLst>
      <p:ext uri="{BB962C8B-B14F-4D97-AF65-F5344CB8AC3E}">
        <p14:creationId xmlns:p14="http://schemas.microsoft.com/office/powerpoint/2010/main" val="359835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b="1" kern="0" cap="none" spc="0" dirty="0" smtClean="0">
                <a:solidFill>
                  <a:srgbClr val="800000"/>
                </a:solidFill>
                <a:latin typeface="Arial"/>
                <a:cs typeface="B Titr"/>
              </a:rPr>
              <a:t>روش مستقیم</a:t>
            </a:r>
            <a:endParaRPr lang="fa-IR" dirty="0"/>
          </a:p>
        </p:txBody>
      </p:sp>
      <p:sp>
        <p:nvSpPr>
          <p:cNvPr id="3" name="Content Placeholder 2"/>
          <p:cNvSpPr>
            <a:spLocks noGrp="1"/>
          </p:cNvSpPr>
          <p:nvPr>
            <p:ph idx="1"/>
          </p:nvPr>
        </p:nvSpPr>
        <p:spPr/>
        <p:txBody>
          <a:bodyPr/>
          <a:lstStyle/>
          <a:p>
            <a:r>
              <a:rPr lang="fa-IR" dirty="0" smtClean="0"/>
              <a:t>در روش مستقیم خدمات متقابل دوایرپشتیبانی  به هم نادیده گرفته می شود و فقط هزینه های دوایر پشتیبانی</a:t>
            </a:r>
          </a:p>
          <a:p>
            <a:r>
              <a:rPr lang="fa-IR" dirty="0" smtClean="0"/>
              <a:t> به دوایرعملیاتی تسهیم می شود این روش از لحاظ کاربردی آسان و پر کاربرد اما از لحاظ تئوری ضعیف</a:t>
            </a:r>
          </a:p>
          <a:p>
            <a:r>
              <a:rPr lang="fa-IR" dirty="0" smtClean="0"/>
              <a:t> ترین روش است.</a:t>
            </a:r>
            <a:endParaRPr lang="fa-IR" dirty="0"/>
          </a:p>
        </p:txBody>
      </p:sp>
    </p:spTree>
    <p:extLst>
      <p:ext uri="{BB962C8B-B14F-4D97-AF65-F5344CB8AC3E}">
        <p14:creationId xmlns:p14="http://schemas.microsoft.com/office/powerpoint/2010/main" val="347515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944" y="100307"/>
            <a:ext cx="9767455" cy="661693"/>
          </a:xfrm>
        </p:spPr>
        <p:txBody>
          <a:bodyPr>
            <a:normAutofit fontScale="90000"/>
          </a:bodyPr>
          <a:lstStyle/>
          <a:p>
            <a:pPr algn="ctr"/>
            <a:r>
              <a:rPr lang="fa-IR" dirty="0" smtClean="0">
                <a:solidFill>
                  <a:srgbClr val="920000"/>
                </a:solidFill>
              </a:rPr>
              <a:t>مثال:</a:t>
            </a:r>
            <a:endParaRPr lang="fa-IR" dirty="0">
              <a:solidFill>
                <a:srgbClr val="92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455" y="762000"/>
            <a:ext cx="9282545" cy="5957455"/>
          </a:xfrm>
        </p:spPr>
      </p:pic>
    </p:spTree>
    <p:extLst>
      <p:ext uri="{BB962C8B-B14F-4D97-AF65-F5344CB8AC3E}">
        <p14:creationId xmlns:p14="http://schemas.microsoft.com/office/powerpoint/2010/main" val="167005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r">
              <a:lnSpc>
                <a:spcPct val="90000"/>
              </a:lnSpc>
              <a:spcBef>
                <a:spcPts val="1200"/>
              </a:spcBef>
              <a:spcAft>
                <a:spcPts val="200"/>
              </a:spcAft>
              <a:buClr>
                <a:srgbClr val="1CADE4"/>
              </a:buClr>
              <a:buSzPct val="100000"/>
            </a:pPr>
            <a:r>
              <a:rPr lang="fa-IR" sz="4800" cap="none" spc="0" dirty="0" smtClean="0">
                <a:solidFill>
                  <a:srgbClr val="920000"/>
                </a:solidFill>
                <a:latin typeface="Tw Cen MT" panose="020B0602020104020603"/>
              </a:rPr>
              <a:t>فرآیند تخصیص ثانویه سربار به روش مستقیم</a:t>
            </a:r>
            <a:r>
              <a:rPr lang="fa-IR" sz="2200" cap="none" spc="0" dirty="0">
                <a:solidFill>
                  <a:prstClr val="black"/>
                </a:solidFill>
                <a:latin typeface="Tw Cen MT" panose="020B0602020104020603"/>
              </a:rPr>
              <a:t/>
            </a:r>
            <a:br>
              <a:rPr lang="fa-IR" sz="2200" cap="none" spc="0" dirty="0">
                <a:solidFill>
                  <a:prstClr val="black"/>
                </a:solidFill>
                <a:latin typeface="Tw Cen MT" panose="020B0602020104020603"/>
              </a:rPr>
            </a:br>
            <a:endParaRPr lang="fa-IR" dirty="0">
              <a:solidFill>
                <a:srgbClr val="92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3938" y="1568424"/>
            <a:ext cx="9720262" cy="5095612"/>
          </a:xfrm>
        </p:spPr>
      </p:pic>
    </p:spTree>
    <p:extLst>
      <p:ext uri="{BB962C8B-B14F-4D97-AF65-F5344CB8AC3E}">
        <p14:creationId xmlns:p14="http://schemas.microsoft.com/office/powerpoint/2010/main" val="51399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cap="none" spc="0" dirty="0" smtClean="0">
                <a:solidFill>
                  <a:srgbClr val="920000"/>
                </a:solidFill>
                <a:latin typeface="Tw Cen MT" panose="020B0602020104020603"/>
              </a:rPr>
              <a:t>روش یکطرفه</a:t>
            </a:r>
            <a:endParaRPr lang="fa-IR" dirty="0"/>
          </a:p>
        </p:txBody>
      </p:sp>
      <p:sp>
        <p:nvSpPr>
          <p:cNvPr id="3" name="Content Placeholder 2"/>
          <p:cNvSpPr>
            <a:spLocks noGrp="1"/>
          </p:cNvSpPr>
          <p:nvPr>
            <p:ph idx="1"/>
          </p:nvPr>
        </p:nvSpPr>
        <p:spPr/>
        <p:txBody>
          <a:bodyPr>
            <a:normAutofit/>
          </a:bodyPr>
          <a:lstStyle/>
          <a:p>
            <a:pPr marL="0" indent="0">
              <a:buNone/>
            </a:pPr>
            <a:r>
              <a:rPr lang="fa-IR" dirty="0" smtClean="0"/>
              <a:t>در روش یکطرفه که متوالی نیز نامیده می شود،بخشی از خدماتی که دوایر پشتیبانی به یکدیگر ارائه       </a:t>
            </a:r>
          </a:p>
          <a:p>
            <a:pPr marL="0" indent="0">
              <a:buNone/>
            </a:pPr>
            <a:r>
              <a:rPr lang="fa-IR" dirty="0" smtClean="0"/>
              <a:t>  می کنند در محاسبات مد نظر قرار می گیرد در روش یکطرفه اولویت تسهیم از اهمیت خاصی برخوردار </a:t>
            </a:r>
          </a:p>
          <a:p>
            <a:pPr marL="0" indent="0">
              <a:buNone/>
            </a:pPr>
            <a:r>
              <a:rPr lang="fa-IR" dirty="0" smtClean="0"/>
              <a:t>استو باید در آن دقت نمود به طور کلی 3 روش وجود دارد:</a:t>
            </a:r>
          </a:p>
          <a:p>
            <a:pPr marL="0" indent="0">
              <a:buNone/>
            </a:pPr>
            <a:r>
              <a:rPr lang="fa-IR" dirty="0" smtClean="0"/>
              <a:t>1- اولویت تسهیم با دایره پشتیبانی است که جمع هزینه های آن بیشتر از سایر دوایر باشد.</a:t>
            </a:r>
          </a:p>
          <a:p>
            <a:pPr marL="0" indent="0">
              <a:buNone/>
            </a:pPr>
            <a:r>
              <a:rPr lang="fa-IR" dirty="0" smtClean="0"/>
              <a:t>2- اولویت تسهیم با دایره پشتیبانی است که میزان ارائه خدمات آن به دوایر پشتیبانی دیگر بیشتر باشد.</a:t>
            </a:r>
          </a:p>
          <a:p>
            <a:pPr marL="0" indent="0">
              <a:buNone/>
            </a:pPr>
            <a:r>
              <a:rPr lang="fa-IR" dirty="0" smtClean="0"/>
              <a:t>3- اولویت تسهیم با دایره پشتیبانی است که جمع مبلغ ریالی خدمات ارائه شده آن به دوایر دیگر بیشتر</a:t>
            </a:r>
          </a:p>
          <a:p>
            <a:pPr marL="0" indent="0">
              <a:buNone/>
            </a:pPr>
            <a:r>
              <a:rPr lang="fa-IR" dirty="0" smtClean="0"/>
              <a:t> باشداین روش که در واقع ترکیبی از دو روش قبلی است منطقی تر است.</a:t>
            </a:r>
            <a:endParaRPr lang="fa-IR" dirty="0"/>
          </a:p>
        </p:txBody>
      </p:sp>
    </p:spTree>
    <p:extLst>
      <p:ext uri="{BB962C8B-B14F-4D97-AF65-F5344CB8AC3E}">
        <p14:creationId xmlns:p14="http://schemas.microsoft.com/office/powerpoint/2010/main" val="55963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649712"/>
          </a:xfrm>
        </p:spPr>
        <p:txBody>
          <a:bodyPr>
            <a:normAutofit fontScale="90000"/>
          </a:bodyPr>
          <a:lstStyle/>
          <a:p>
            <a:pPr algn="ctr"/>
            <a:r>
              <a:rPr lang="fa-IR" sz="4800" cap="none" spc="0" dirty="0" smtClean="0">
                <a:solidFill>
                  <a:srgbClr val="920000"/>
                </a:solidFill>
                <a:latin typeface="Tw Cen MT" panose="020B0602020104020603"/>
              </a:rPr>
              <a:t>مثال :</a:t>
            </a:r>
            <a:endParaRPr lang="fa-IR"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36618" y="498764"/>
            <a:ext cx="8589818" cy="6096000"/>
          </a:xfrm>
        </p:spPr>
      </p:pic>
    </p:spTree>
    <p:extLst>
      <p:ext uri="{BB962C8B-B14F-4D97-AF65-F5344CB8AC3E}">
        <p14:creationId xmlns:p14="http://schemas.microsoft.com/office/powerpoint/2010/main" val="276324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528" y="0"/>
            <a:ext cx="9720072" cy="1499616"/>
          </a:xfrm>
        </p:spPr>
        <p:txBody>
          <a:bodyPr>
            <a:normAutofit/>
          </a:bodyPr>
          <a:lstStyle/>
          <a:p>
            <a:pPr algn="ctr"/>
            <a:r>
              <a:rPr lang="fa-IR" sz="4400" cap="none" spc="0" dirty="0">
                <a:solidFill>
                  <a:srgbClr val="920000"/>
                </a:solidFill>
                <a:latin typeface="Tw Cen MT" panose="020B0602020104020603"/>
              </a:rPr>
              <a:t>فرآیند تخصیص ثانویه سربار به </a:t>
            </a:r>
            <a:r>
              <a:rPr lang="fa-IR" sz="4400" cap="none" spc="0" dirty="0" smtClean="0">
                <a:solidFill>
                  <a:srgbClr val="920000"/>
                </a:solidFill>
                <a:latin typeface="Tw Cen MT" panose="020B0602020104020603"/>
              </a:rPr>
              <a:t>روش یک طرفه</a:t>
            </a:r>
            <a:endParaRPr lang="fa-IR"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819" y="1302328"/>
            <a:ext cx="10806318" cy="4987636"/>
          </a:xfrm>
        </p:spPr>
      </p:pic>
    </p:spTree>
    <p:extLst>
      <p:ext uri="{BB962C8B-B14F-4D97-AF65-F5344CB8AC3E}">
        <p14:creationId xmlns:p14="http://schemas.microsoft.com/office/powerpoint/2010/main" val="1184196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0" lang="fa-IR" sz="3200" b="1" i="0" u="none" strike="noStrike" kern="0" cap="none" spc="0" normalizeH="0" baseline="0" noProof="0" dirty="0" smtClean="0">
                <a:ln>
                  <a:noFill/>
                </a:ln>
                <a:solidFill>
                  <a:srgbClr val="800000"/>
                </a:solidFill>
                <a:effectLst/>
                <a:uLnTx/>
                <a:uFillTx/>
                <a:latin typeface="Arial"/>
                <a:cs typeface="B Titr"/>
              </a:rPr>
              <a:t>روش متقابل</a:t>
            </a:r>
            <a:endParaRPr lang="fa-IR" dirty="0"/>
          </a:p>
        </p:txBody>
      </p:sp>
      <p:sp>
        <p:nvSpPr>
          <p:cNvPr id="3" name="Content Placeholder 2"/>
          <p:cNvSpPr>
            <a:spLocks noGrp="1"/>
          </p:cNvSpPr>
          <p:nvPr>
            <p:ph idx="1"/>
          </p:nvPr>
        </p:nvSpPr>
        <p:spPr>
          <a:xfrm>
            <a:off x="1024128" y="2285999"/>
            <a:ext cx="9920963" cy="4239491"/>
          </a:xfrm>
        </p:spPr>
        <p:txBody>
          <a:bodyPr/>
          <a:lstStyle/>
          <a:p>
            <a:r>
              <a:rPr lang="fa-IR" dirty="0" smtClean="0"/>
              <a:t>در روش متقابل که ریاضی نیز نامیده می شود،خدماتی که دوایر پشتیبانی به یکدیگر ارائه می کنند به طور کامل در نظر گرفته می شود و هزینه های هر دایره پشیبانی به کلیه دوایر عملیاتی و پشتیبانی استفاده کننده از خدمات آن دایره -  به استثنای خودآن دایره - تسهیم می شود.</a:t>
            </a:r>
          </a:p>
          <a:p>
            <a:r>
              <a:rPr lang="fa-IR" dirty="0" smtClean="0"/>
              <a:t>انجام تسهیم ریاضی مستلزم انجام مراحل زیر است:</a:t>
            </a:r>
          </a:p>
          <a:p>
            <a:r>
              <a:rPr lang="fa-IR" dirty="0" smtClean="0"/>
              <a:t>1- تعیین درصد ارائه خدمات دوایر پشتیبانی</a:t>
            </a:r>
          </a:p>
          <a:p>
            <a:r>
              <a:rPr lang="fa-IR" dirty="0" smtClean="0"/>
              <a:t>2- بیان هزینه های هر یک از دوایر پشتیبانی به صورت یک معادله خطی (هزینه های هر دایره پشتیبانی برابر است با هزینه های قبل از تسهیم ثانویه آن بعلاوه درصدی از هزینه های سایر دوایر پشتیبانی)</a:t>
            </a:r>
          </a:p>
          <a:p>
            <a:r>
              <a:rPr lang="fa-IR" dirty="0" smtClean="0"/>
              <a:t>3- حل معادلات خطی(از طریق دستگاه معادلات یا ماتریس) و تعیین هزینه های هر یک از دوایر پشتیبانی پس ازتسهیم</a:t>
            </a:r>
          </a:p>
          <a:p>
            <a:r>
              <a:rPr lang="fa-IR" dirty="0" smtClean="0"/>
              <a:t>4- تسهیم هزینه های دوایر پشتیبانی و تعیین مبلغ کل سربار دوایر عملیاتی            </a:t>
            </a:r>
            <a:endParaRPr lang="fa-IR" dirty="0"/>
          </a:p>
        </p:txBody>
      </p:sp>
    </p:spTree>
    <p:extLst>
      <p:ext uri="{BB962C8B-B14F-4D97-AF65-F5344CB8AC3E}">
        <p14:creationId xmlns:p14="http://schemas.microsoft.com/office/powerpoint/2010/main" val="2704602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346" y="211143"/>
            <a:ext cx="9616163" cy="800239"/>
          </a:xfrm>
        </p:spPr>
        <p:txBody>
          <a:bodyPr/>
          <a:lstStyle/>
          <a:p>
            <a:pPr algn="r"/>
            <a:r>
              <a:rPr lang="fa-IR" dirty="0" smtClean="0">
                <a:solidFill>
                  <a:srgbClr val="920000"/>
                </a:solidFill>
              </a:rPr>
              <a:t>مثال:</a:t>
            </a:r>
            <a:endParaRPr lang="fa-IR" dirty="0">
              <a:solidFill>
                <a:srgbClr val="92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7745" y="1011382"/>
            <a:ext cx="10106892" cy="4710545"/>
          </a:xfrm>
        </p:spPr>
      </p:pic>
    </p:spTree>
    <p:extLst>
      <p:ext uri="{BB962C8B-B14F-4D97-AF65-F5344CB8AC3E}">
        <p14:creationId xmlns:p14="http://schemas.microsoft.com/office/powerpoint/2010/main" val="316219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920000"/>
                </a:solidFill>
              </a:rPr>
              <a:t>فهرست</a:t>
            </a:r>
            <a:endParaRPr lang="fa-IR" dirty="0">
              <a:solidFill>
                <a:srgbClr val="92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1753527"/>
              </p:ext>
            </p:extLst>
          </p:nvPr>
        </p:nvGraphicFramePr>
        <p:xfrm>
          <a:off x="623456" y="1482435"/>
          <a:ext cx="10363200" cy="5223164"/>
        </p:xfrm>
        <a:graphic>
          <a:graphicData uri="http://schemas.openxmlformats.org/drawingml/2006/table">
            <a:tbl>
              <a:tblPr/>
              <a:tblGrid>
                <a:gridCol w="8214992"/>
                <a:gridCol w="2148208"/>
              </a:tblGrid>
              <a:tr h="618768">
                <a:tc>
                  <a:txBody>
                    <a:bodyPr/>
                    <a:lstStyle/>
                    <a:p>
                      <a:pPr marL="36195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accent2"/>
                          </a:solidFill>
                          <a:effectLst/>
                          <a:latin typeface="Arial" charset="0"/>
                          <a:cs typeface="B Badr" pitchFamily="2" charset="-78"/>
                        </a:rPr>
                        <a:t>کلیات ، مفاهیم و طبقه بندی هزینه ها</a:t>
                      </a:r>
                      <a:endParaRPr kumimoji="0" lang="en-US" sz="1800" b="1" i="0" u="none" strike="noStrike" kern="1200" cap="none" normalizeH="0" baseline="0" dirty="0" smtClean="0">
                        <a:ln>
                          <a:noFill/>
                        </a:ln>
                        <a:solidFill>
                          <a:schemeClr val="accent2"/>
                        </a:solidFill>
                        <a:effectLst/>
                        <a:latin typeface="Arial" charset="0"/>
                        <a:ea typeface="+mn-ea"/>
                        <a:cs typeface="B Badr" pitchFamily="2" charset="-78"/>
                      </a:endParaRPr>
                    </a:p>
                  </a:txBody>
                  <a:tcPr marL="90000" marR="90000" marT="46794" marB="46794" anchor="ctr" anchorCtr="1"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0" marR="0" lvl="0" indent="0" algn="justLow"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rgbClr val="336600"/>
                          </a:solidFill>
                          <a:effectLst/>
                          <a:latin typeface="Arial" charset="0"/>
                          <a:cs typeface="B Titr" pitchFamily="2" charset="-78"/>
                        </a:rPr>
                        <a:t>فصل اول</a:t>
                      </a:r>
                      <a:endParaRPr kumimoji="0" lang="en-US" sz="1600" b="0" i="0" u="none" strike="noStrike" cap="none" normalizeH="0" baseline="0" dirty="0" smtClean="0">
                        <a:ln>
                          <a:noFill/>
                        </a:ln>
                        <a:solidFill>
                          <a:srgbClr val="336600"/>
                        </a:solidFill>
                        <a:effectLst/>
                        <a:latin typeface="Arial" charset="0"/>
                        <a:cs typeface="B Titr" pitchFamily="2" charset="-78"/>
                      </a:endParaRPr>
                    </a:p>
                  </a:txBody>
                  <a:tcPr marL="90000" marR="90000" marT="46794" marB="46794" anchor="ctr" anchorCtr="1"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618768">
                <a:tc>
                  <a:txBody>
                    <a:bodyPr/>
                    <a:lstStyle/>
                    <a:p>
                      <a:pPr marL="36195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accent2"/>
                          </a:solidFill>
                          <a:effectLst/>
                          <a:latin typeface="Arial" charset="0"/>
                          <a:cs typeface="B Badr" pitchFamily="2" charset="-78"/>
                        </a:rPr>
                        <a:t>صورت سود و زیان موسسات تولیدی و گردش و ثبت حساب های صنعتی</a:t>
                      </a:r>
                      <a:endParaRPr kumimoji="0" lang="en-US" sz="1800" b="1" i="0" u="none" strike="noStrike" cap="none" normalizeH="0" baseline="0" dirty="0" smtClean="0">
                        <a:ln>
                          <a:noFill/>
                        </a:ln>
                        <a:solidFill>
                          <a:schemeClr val="accent2"/>
                        </a:solidFill>
                        <a:effectLst/>
                        <a:latin typeface="Arial" charset="0"/>
                        <a:cs typeface="B Badr" pitchFamily="2" charset="-78"/>
                      </a:endParaRPr>
                    </a:p>
                  </a:txBody>
                  <a:tcPr marL="90000" marR="90000" marT="46794" marB="46794" anchor="ctr" anchorCtr="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0" marR="0" lvl="0" indent="0" algn="justLow"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rgbClr val="336600"/>
                          </a:solidFill>
                          <a:effectLst/>
                          <a:latin typeface="Arial" charset="0"/>
                          <a:cs typeface="B Titr" pitchFamily="2" charset="-78"/>
                        </a:rPr>
                        <a:t>فصل </a:t>
                      </a:r>
                      <a:r>
                        <a:rPr kumimoji="0" lang="fa-IR" sz="1600" b="1" i="0" u="none" strike="noStrike" cap="none" normalizeH="0" baseline="0" dirty="0" smtClean="0">
                          <a:ln>
                            <a:noFill/>
                          </a:ln>
                          <a:solidFill>
                            <a:srgbClr val="336600"/>
                          </a:solidFill>
                          <a:effectLst/>
                          <a:latin typeface="Arial" charset="0"/>
                          <a:cs typeface="B Titr" pitchFamily="2" charset="-78"/>
                        </a:rPr>
                        <a:t>دوم</a:t>
                      </a:r>
                      <a:endParaRPr kumimoji="0" lang="en-US" sz="1600" b="0" i="0" u="none" strike="noStrike" cap="none" normalizeH="0" baseline="0" dirty="0" smtClean="0">
                        <a:ln>
                          <a:noFill/>
                        </a:ln>
                        <a:solidFill>
                          <a:srgbClr val="336600"/>
                        </a:solidFill>
                        <a:effectLst/>
                        <a:latin typeface="Arial" charset="0"/>
                        <a:cs typeface="B Titr" pitchFamily="2" charset="-78"/>
                      </a:endParaRPr>
                    </a:p>
                  </a:txBody>
                  <a:tcPr marL="90000" marR="90000" marT="46794" marB="46794"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8768">
                <a:tc>
                  <a:txBody>
                    <a:bodyPr/>
                    <a:lstStyle/>
                    <a:p>
                      <a:pPr marL="36195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accent2"/>
                          </a:solidFill>
                          <a:effectLst/>
                          <a:latin typeface="Arial" charset="0"/>
                          <a:cs typeface="B Badr" pitchFamily="2" charset="-78"/>
                        </a:rPr>
                        <a:t>تجزیه و تحلیل سربار</a:t>
                      </a:r>
                      <a:endParaRPr kumimoji="0" lang="en-US" sz="1800" b="1" i="0" u="none" strike="noStrike" cap="none" normalizeH="0" baseline="0" dirty="0" smtClean="0">
                        <a:ln>
                          <a:noFill/>
                        </a:ln>
                        <a:solidFill>
                          <a:schemeClr val="accent2"/>
                        </a:solidFill>
                        <a:effectLst/>
                        <a:latin typeface="Arial" charset="0"/>
                        <a:cs typeface="B Badr" pitchFamily="2" charset="-78"/>
                      </a:endParaRPr>
                    </a:p>
                  </a:txBody>
                  <a:tcPr marL="90000" marR="90000" marT="46794" marB="46794" anchor="ctr" anchorCtr="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0" marR="0" lvl="0" indent="0" algn="justLow" defTabSz="914400" rtl="1" eaLnBrk="1" fontAlgn="base" latinLnBrk="0" hangingPunct="1">
                        <a:lnSpc>
                          <a:spcPct val="100000"/>
                        </a:lnSpc>
                        <a:spcBef>
                          <a:spcPct val="20000"/>
                        </a:spcBef>
                        <a:spcAft>
                          <a:spcPct val="0"/>
                        </a:spcAft>
                        <a:buClrTx/>
                        <a:buSzTx/>
                        <a:buFontTx/>
                        <a:buNone/>
                        <a:tabLst/>
                      </a:pPr>
                      <a:r>
                        <a:rPr kumimoji="0" lang="ar-SA" sz="1600" b="1" i="0" u="none" strike="noStrike" cap="none" normalizeH="0" baseline="0" dirty="0" smtClean="0">
                          <a:ln>
                            <a:noFill/>
                          </a:ln>
                          <a:solidFill>
                            <a:srgbClr val="336600"/>
                          </a:solidFill>
                          <a:effectLst/>
                          <a:latin typeface="Arial" charset="0"/>
                          <a:cs typeface="B Titr" pitchFamily="2" charset="-78"/>
                        </a:rPr>
                        <a:t>فصل </a:t>
                      </a:r>
                      <a:r>
                        <a:rPr kumimoji="0" lang="fa-IR" sz="1600" b="1" i="0" u="none" strike="noStrike" cap="none" normalizeH="0" baseline="0" dirty="0" smtClean="0">
                          <a:ln>
                            <a:noFill/>
                          </a:ln>
                          <a:solidFill>
                            <a:srgbClr val="336600"/>
                          </a:solidFill>
                          <a:effectLst/>
                          <a:latin typeface="Arial" charset="0"/>
                          <a:cs typeface="B Titr" pitchFamily="2" charset="-78"/>
                        </a:rPr>
                        <a:t>سوم</a:t>
                      </a:r>
                      <a:endParaRPr kumimoji="0" lang="en-US" sz="1600" b="0" i="0" u="none" strike="noStrike" cap="none" normalizeH="0" baseline="0" dirty="0" smtClean="0">
                        <a:ln>
                          <a:noFill/>
                        </a:ln>
                        <a:solidFill>
                          <a:srgbClr val="336600"/>
                        </a:solidFill>
                        <a:effectLst/>
                        <a:latin typeface="Arial" charset="0"/>
                        <a:cs typeface="B Titr" pitchFamily="2" charset="-78"/>
                      </a:endParaRPr>
                    </a:p>
                  </a:txBody>
                  <a:tcPr marL="90000" marR="90000" marT="46794" marB="46794"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166">
                <a:tc>
                  <a:txBody>
                    <a:bodyPr/>
                    <a:lstStyle/>
                    <a:p>
                      <a:pPr marL="361950" marR="0" lvl="0" indent="0" algn="ctr" defTabSz="914400" rtl="1" eaLnBrk="1" fontAlgn="base" latinLnBrk="0" hangingPunct="1">
                        <a:lnSpc>
                          <a:spcPct val="100000"/>
                        </a:lnSpc>
                        <a:spcBef>
                          <a:spcPct val="20000"/>
                        </a:spcBef>
                        <a:spcAft>
                          <a:spcPct val="0"/>
                        </a:spcAft>
                        <a:buClrTx/>
                        <a:buSzTx/>
                        <a:buFontTx/>
                        <a:buNone/>
                        <a:tabLst/>
                      </a:pPr>
                      <a:r>
                        <a:rPr kumimoji="0" lang="fa-IR" sz="1800" b="1" i="0" u="none" strike="noStrike" cap="none" normalizeH="0" baseline="0" dirty="0" smtClean="0">
                          <a:ln>
                            <a:noFill/>
                          </a:ln>
                          <a:solidFill>
                            <a:schemeClr val="accent2"/>
                          </a:solidFill>
                          <a:effectLst/>
                          <a:latin typeface="Arial" charset="0"/>
                          <a:cs typeface="B Badr" pitchFamily="2" charset="-78"/>
                        </a:rPr>
                        <a:t>تخصیص هزینه های سربار ساخت</a:t>
                      </a:r>
                      <a:endParaRPr kumimoji="0" lang="en-US" sz="1800" b="1" i="0" u="none" strike="noStrike" cap="none" normalizeH="0" baseline="0" dirty="0" smtClean="0">
                        <a:ln>
                          <a:noFill/>
                        </a:ln>
                        <a:solidFill>
                          <a:schemeClr val="accent2"/>
                        </a:solidFill>
                        <a:effectLst/>
                        <a:latin typeface="Arial" charset="0"/>
                        <a:cs typeface="B Badr" pitchFamily="2" charset="-78"/>
                      </a:endParaRPr>
                    </a:p>
                  </a:txBody>
                  <a:tcPr marL="90000" marR="90000" marT="46794" marB="46794" anchor="ctr" anchorCtr="1"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0" marR="0" lvl="0" indent="0" algn="justLow" defTabSz="914400" rtl="1" eaLnBrk="1" fontAlgn="base" latinLnBrk="0" hangingPunct="1">
                        <a:lnSpc>
                          <a:spcPct val="100000"/>
                        </a:lnSpc>
                        <a:spcBef>
                          <a:spcPct val="20000"/>
                        </a:spcBef>
                        <a:spcAft>
                          <a:spcPct val="0"/>
                        </a:spcAft>
                        <a:buClrTx/>
                        <a:buSzTx/>
                        <a:buFontTx/>
                        <a:buNone/>
                        <a:tabLst/>
                      </a:pPr>
                      <a:r>
                        <a:rPr kumimoji="0" lang="fa-IR" sz="1600" b="0" i="0" u="none" strike="noStrike" cap="none" normalizeH="0" baseline="0" dirty="0" smtClean="0">
                          <a:ln>
                            <a:noFill/>
                          </a:ln>
                          <a:solidFill>
                            <a:srgbClr val="336600"/>
                          </a:solidFill>
                          <a:effectLst/>
                          <a:latin typeface="Arial" charset="0"/>
                          <a:cs typeface="B Titr" pitchFamily="2" charset="-78"/>
                        </a:rPr>
                        <a:t>فصل چهارم</a:t>
                      </a:r>
                      <a:endParaRPr kumimoji="0" lang="en-US" sz="1600" b="0" i="0" u="none" strike="noStrike" cap="none" normalizeH="0" baseline="0" dirty="0" smtClean="0">
                        <a:ln>
                          <a:noFill/>
                        </a:ln>
                        <a:solidFill>
                          <a:srgbClr val="336600"/>
                        </a:solidFill>
                        <a:effectLst/>
                        <a:latin typeface="Arial" charset="0"/>
                        <a:cs typeface="B Titr" pitchFamily="2" charset="-78"/>
                      </a:endParaRPr>
                    </a:p>
                  </a:txBody>
                  <a:tcPr marL="90000" marR="90000" marT="46794" marB="46794"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18694">
                <a:tc>
                  <a:txBody>
                    <a:bodyPr/>
                    <a:lstStyle/>
                    <a:p>
                      <a:pPr marL="361950" marR="0" lvl="0" indent="0" algn="ctr" defTabSz="914400" rtl="1" eaLnBrk="1" fontAlgn="base" latinLnBrk="0" hangingPunct="1">
                        <a:lnSpc>
                          <a:spcPct val="200000"/>
                        </a:lnSpc>
                        <a:spcBef>
                          <a:spcPct val="20000"/>
                        </a:spcBef>
                        <a:spcAft>
                          <a:spcPct val="0"/>
                        </a:spcAft>
                        <a:buClrTx/>
                        <a:buSzTx/>
                        <a:buFontTx/>
                        <a:buNone/>
                        <a:tabLst/>
                        <a:defRPr/>
                      </a:pPr>
                      <a:r>
                        <a:rPr kumimoji="0" lang="fa-IR" sz="1800" b="1" i="0" u="none" strike="noStrike" kern="1200" cap="none" normalizeH="0" baseline="0" dirty="0" smtClean="0">
                          <a:ln>
                            <a:noFill/>
                          </a:ln>
                          <a:solidFill>
                            <a:schemeClr val="accent2"/>
                          </a:solidFill>
                          <a:effectLst/>
                          <a:latin typeface="Arial" charset="0"/>
                          <a:ea typeface="+mn-ea"/>
                          <a:cs typeface="B Badr" pitchFamily="2" charset="-78"/>
                        </a:rPr>
                        <a:t>سیستم هزینه یابی سفارش کار</a:t>
                      </a:r>
                    </a:p>
                    <a:p>
                      <a:pPr marL="361950" marR="0" lvl="0" indent="0" algn="ctr" defTabSz="914400" rtl="1" eaLnBrk="1" fontAlgn="base" latinLnBrk="0" hangingPunct="1">
                        <a:lnSpc>
                          <a:spcPct val="200000"/>
                        </a:lnSpc>
                        <a:spcBef>
                          <a:spcPct val="20000"/>
                        </a:spcBef>
                        <a:spcAft>
                          <a:spcPct val="0"/>
                        </a:spcAft>
                        <a:buClrTx/>
                        <a:buSzTx/>
                        <a:buFontTx/>
                        <a:buNone/>
                        <a:tabLst/>
                        <a:defRPr/>
                      </a:pPr>
                      <a:r>
                        <a:rPr kumimoji="0" lang="fa-IR" sz="1800" b="1" i="0" u="none" strike="noStrike" kern="1200" cap="none" normalizeH="0" baseline="0" dirty="0" smtClean="0">
                          <a:ln>
                            <a:noFill/>
                          </a:ln>
                          <a:solidFill>
                            <a:schemeClr val="accent2"/>
                          </a:solidFill>
                          <a:effectLst/>
                          <a:latin typeface="Arial" charset="0"/>
                          <a:ea typeface="+mn-ea"/>
                          <a:cs typeface="B Badr" pitchFamily="2" charset="-78"/>
                        </a:rPr>
                        <a:t>سیستم هزینه یابی مرحله ای</a:t>
                      </a:r>
                    </a:p>
                    <a:p>
                      <a:pPr marL="361950" marR="0" lvl="0" indent="0" algn="ctr" defTabSz="914400" rtl="1" eaLnBrk="1" fontAlgn="base" latinLnBrk="0" hangingPunct="1">
                        <a:lnSpc>
                          <a:spcPct val="200000"/>
                        </a:lnSpc>
                        <a:spcBef>
                          <a:spcPct val="20000"/>
                        </a:spcBef>
                        <a:spcAft>
                          <a:spcPct val="0"/>
                        </a:spcAft>
                        <a:buClrTx/>
                        <a:buSzTx/>
                        <a:buFontTx/>
                        <a:buNone/>
                        <a:tabLst/>
                        <a:defRPr/>
                      </a:pPr>
                      <a:endParaRPr kumimoji="0" lang="en-US" sz="1800" b="1" i="0" u="none" strike="noStrike" kern="1200" cap="none" normalizeH="0" baseline="0" dirty="0" smtClean="0">
                        <a:ln>
                          <a:noFill/>
                        </a:ln>
                        <a:solidFill>
                          <a:schemeClr val="accent2"/>
                        </a:solidFill>
                        <a:effectLst/>
                        <a:latin typeface="Arial" charset="0"/>
                        <a:ea typeface="+mn-ea"/>
                        <a:cs typeface="B Badr" pitchFamily="2" charset="-78"/>
                      </a:endParaRPr>
                    </a:p>
                  </a:txBody>
                  <a:tcPr marL="90000" marR="90000" marT="46794" marB="46794" anchor="ctr" anchorCtr="1"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361950" marR="0" lvl="0" indent="0" algn="justLow" defTabSz="914400" rtl="1" eaLnBrk="1" fontAlgn="base" latinLnBrk="0" hangingPunct="1">
                        <a:lnSpc>
                          <a:spcPct val="100000"/>
                        </a:lnSpc>
                        <a:spcBef>
                          <a:spcPct val="20000"/>
                        </a:spcBef>
                        <a:spcAft>
                          <a:spcPct val="0"/>
                        </a:spcAft>
                        <a:buClrTx/>
                        <a:buSzTx/>
                        <a:buFontTx/>
                        <a:buNone/>
                        <a:tabLst/>
                        <a:defRPr/>
                      </a:pPr>
                      <a:r>
                        <a:rPr kumimoji="0" lang="ar-SA" sz="1600" b="0" i="0" u="none" strike="noStrike" kern="1200" cap="none" normalizeH="0" baseline="0" dirty="0" smtClean="0">
                          <a:ln>
                            <a:noFill/>
                          </a:ln>
                          <a:solidFill>
                            <a:srgbClr val="336600"/>
                          </a:solidFill>
                          <a:effectLst/>
                          <a:latin typeface="Arial" charset="0"/>
                          <a:ea typeface="+mn-ea"/>
                          <a:cs typeface="B Titr" pitchFamily="2" charset="-78"/>
                        </a:rPr>
                        <a:t>فصل </a:t>
                      </a:r>
                      <a:r>
                        <a:rPr kumimoji="0" lang="fa-IR" sz="1600" b="0" i="0" u="none" strike="noStrike" kern="1200" cap="none" normalizeH="0" baseline="0" dirty="0" smtClean="0">
                          <a:ln>
                            <a:noFill/>
                          </a:ln>
                          <a:solidFill>
                            <a:srgbClr val="336600"/>
                          </a:solidFill>
                          <a:effectLst/>
                          <a:latin typeface="Arial" charset="0"/>
                          <a:ea typeface="+mn-ea"/>
                          <a:cs typeface="B Titr" pitchFamily="2" charset="-78"/>
                        </a:rPr>
                        <a:t>پنجم</a:t>
                      </a:r>
                    </a:p>
                    <a:p>
                      <a:pPr marL="361950" marR="0" lvl="0" indent="0" algn="justLow" defTabSz="914400" rtl="1" eaLnBrk="1" fontAlgn="base" latinLnBrk="0" hangingPunct="1">
                        <a:lnSpc>
                          <a:spcPct val="100000"/>
                        </a:lnSpc>
                        <a:spcBef>
                          <a:spcPct val="20000"/>
                        </a:spcBef>
                        <a:spcAft>
                          <a:spcPct val="0"/>
                        </a:spcAft>
                        <a:buClrTx/>
                        <a:buSzTx/>
                        <a:buFontTx/>
                        <a:buNone/>
                        <a:tabLst/>
                        <a:defRPr/>
                      </a:pPr>
                      <a:endParaRPr kumimoji="0" lang="en-US" sz="1800" b="0" i="0" u="none" strike="noStrike" cap="none" normalizeH="0" baseline="0" dirty="0" smtClean="0">
                        <a:ln>
                          <a:noFill/>
                        </a:ln>
                        <a:solidFill>
                          <a:srgbClr val="336600"/>
                        </a:solidFill>
                        <a:effectLst/>
                        <a:latin typeface="Arial" charset="0"/>
                        <a:cs typeface="B Titr" pitchFamily="2" charset="-78"/>
                      </a:endParaRPr>
                    </a:p>
                    <a:p>
                      <a:pPr marL="361950" marR="0" lvl="0" indent="0" algn="justLow" defTabSz="914400" rtl="1" eaLnBrk="1" fontAlgn="base" latinLnBrk="0" hangingPunct="1">
                        <a:lnSpc>
                          <a:spcPct val="100000"/>
                        </a:lnSpc>
                        <a:spcBef>
                          <a:spcPct val="20000"/>
                        </a:spcBef>
                        <a:spcAft>
                          <a:spcPct val="0"/>
                        </a:spcAft>
                        <a:buClrTx/>
                        <a:buSzTx/>
                        <a:buFontTx/>
                        <a:buNone/>
                        <a:tabLst/>
                        <a:defRPr/>
                      </a:pPr>
                      <a:r>
                        <a:rPr kumimoji="0" lang="ar-SA" sz="1600" b="0" i="0" u="none" strike="noStrike" kern="1200" cap="none" normalizeH="0" baseline="0" dirty="0" smtClean="0">
                          <a:ln>
                            <a:noFill/>
                          </a:ln>
                          <a:solidFill>
                            <a:srgbClr val="336600"/>
                          </a:solidFill>
                          <a:effectLst/>
                          <a:latin typeface="Arial" charset="0"/>
                          <a:ea typeface="+mn-ea"/>
                          <a:cs typeface="B Titr" pitchFamily="2" charset="-78"/>
                        </a:rPr>
                        <a:t>فصل </a:t>
                      </a:r>
                      <a:r>
                        <a:rPr kumimoji="0" lang="fa-IR" sz="1600" b="0" i="0" u="none" strike="noStrike" kern="1200" cap="none" normalizeH="0" baseline="0" dirty="0" smtClean="0">
                          <a:ln>
                            <a:noFill/>
                          </a:ln>
                          <a:solidFill>
                            <a:srgbClr val="336600"/>
                          </a:solidFill>
                          <a:effectLst/>
                          <a:latin typeface="Arial" charset="0"/>
                          <a:ea typeface="+mn-ea"/>
                          <a:cs typeface="B Titr" pitchFamily="2" charset="-78"/>
                        </a:rPr>
                        <a:t>ششم</a:t>
                      </a:r>
                    </a:p>
                    <a:p>
                      <a:pPr marL="361950" marR="0" lvl="0" indent="0" algn="justLow" defTabSz="914400" rtl="1" eaLnBrk="1" fontAlgn="base" latinLnBrk="0" hangingPunct="1">
                        <a:lnSpc>
                          <a:spcPct val="100000"/>
                        </a:lnSpc>
                        <a:spcBef>
                          <a:spcPct val="20000"/>
                        </a:spcBef>
                        <a:spcAft>
                          <a:spcPct val="0"/>
                        </a:spcAft>
                        <a:buClrTx/>
                        <a:buSzTx/>
                        <a:buFontTx/>
                        <a:buNone/>
                        <a:tabLst/>
                        <a:defRPr/>
                      </a:pPr>
                      <a:endParaRPr kumimoji="0" lang="en-US" sz="1800" b="0" i="0" u="none" strike="noStrike" cap="none" normalizeH="0" baseline="0" dirty="0" smtClean="0">
                        <a:ln>
                          <a:noFill/>
                        </a:ln>
                        <a:solidFill>
                          <a:srgbClr val="336600"/>
                        </a:solidFill>
                        <a:effectLst/>
                        <a:latin typeface="Arial" charset="0"/>
                        <a:cs typeface="B Titr" pitchFamily="2" charset="-78"/>
                      </a:endParaRPr>
                    </a:p>
                    <a:p>
                      <a:pPr marL="361950" marR="0" lvl="0" indent="0" algn="justLow" defTabSz="914400" rtl="1" eaLnBrk="1" fontAlgn="base" latinLnBrk="0" hangingPunct="1">
                        <a:lnSpc>
                          <a:spcPct val="100000"/>
                        </a:lnSpc>
                        <a:spcBef>
                          <a:spcPct val="20000"/>
                        </a:spcBef>
                        <a:spcAft>
                          <a:spcPct val="0"/>
                        </a:spcAft>
                        <a:buClrTx/>
                        <a:buSzTx/>
                        <a:buFontTx/>
                        <a:buNone/>
                        <a:tabLst/>
                      </a:pPr>
                      <a:endParaRPr kumimoji="0" lang="en-US" sz="1800" b="1" i="0" u="none" strike="noStrike" kern="1200" cap="none" normalizeH="0" baseline="0" dirty="0" smtClean="0">
                        <a:ln>
                          <a:noFill/>
                        </a:ln>
                        <a:solidFill>
                          <a:schemeClr val="accent2"/>
                        </a:solidFill>
                        <a:effectLst/>
                        <a:latin typeface="Arial" charset="0"/>
                        <a:ea typeface="+mn-ea"/>
                        <a:cs typeface="B Badr" pitchFamily="2" charset="-78"/>
                      </a:endParaRPr>
                    </a:p>
                  </a:txBody>
                  <a:tcPr marL="90000" marR="90000" marT="46794" marB="46794" anchor="ctr" anchorCtr="1"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117688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0"/>
            <a:ext cx="9439029" cy="6858000"/>
          </a:xfrm>
        </p:spPr>
      </p:pic>
    </p:spTree>
    <p:extLst>
      <p:ext uri="{BB962C8B-B14F-4D97-AF65-F5344CB8AC3E}">
        <p14:creationId xmlns:p14="http://schemas.microsoft.com/office/powerpoint/2010/main" val="4060247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601" y="25561"/>
            <a:ext cx="9720072" cy="1124366"/>
          </a:xfrm>
        </p:spPr>
        <p:txBody>
          <a:bodyPr/>
          <a:lstStyle/>
          <a:p>
            <a:pPr algn="ctr"/>
            <a:r>
              <a:rPr lang="fa-IR" sz="4800" cap="none" spc="0" dirty="0">
                <a:solidFill>
                  <a:srgbClr val="920000"/>
                </a:solidFill>
                <a:latin typeface="Tw Cen MT" panose="020B0602020104020603"/>
              </a:rPr>
              <a:t>فرآیند تخصیص ثانویه سربار به </a:t>
            </a:r>
            <a:r>
              <a:rPr lang="fa-IR" sz="4800" cap="none" spc="0" dirty="0" smtClean="0">
                <a:solidFill>
                  <a:srgbClr val="920000"/>
                </a:solidFill>
                <a:latin typeface="Tw Cen MT" panose="020B0602020104020603"/>
              </a:rPr>
              <a:t>روش متقابل</a:t>
            </a:r>
            <a:endParaRPr lang="fa-IR" dirty="0">
              <a:solidFill>
                <a:srgbClr val="920000"/>
              </a:solidFill>
            </a:endParaRPr>
          </a:p>
        </p:txBody>
      </p:sp>
      <p:sp>
        <p:nvSpPr>
          <p:cNvPr id="3" name="Content Placeholder 2"/>
          <p:cNvSpPr>
            <a:spLocks noGrp="1"/>
          </p:cNvSpPr>
          <p:nvPr>
            <p:ph idx="1"/>
          </p:nvPr>
        </p:nvSpPr>
        <p:spPr>
          <a:xfrm>
            <a:off x="1024128" y="1856509"/>
            <a:ext cx="9720073" cy="4023360"/>
          </a:xfrm>
        </p:spPr>
        <p:txBody>
          <a:bodyPr/>
          <a:lstStyle/>
          <a:p>
            <a:pPr marL="0" lvl="0" indent="0" algn="just" rtl="0" fontAlgn="base">
              <a:lnSpc>
                <a:spcPct val="100000"/>
              </a:lnSpc>
              <a:spcBef>
                <a:spcPct val="0"/>
              </a:spcBef>
              <a:spcAft>
                <a:spcPct val="0"/>
              </a:spcAft>
              <a:buClrTx/>
              <a:buSzTx/>
              <a:buNone/>
            </a:pPr>
            <a:r>
              <a:rPr lang="fa-IR" sz="1800" dirty="0">
                <a:solidFill>
                  <a:srgbClr val="FFFFFF"/>
                </a:solidFill>
                <a:latin typeface="Arial" panose="020B0604020202020204" pitchFamily="34" charset="0"/>
                <a:cs typeface="B Nazanin" pitchFamily="2" charset="-78"/>
              </a:rPr>
              <a:t>در سیستم ادواری، مقادیر موجودی با شمارش فیزیکی در یک تاریخ مشخص، تعیین گردیده و سپس با توجه به نتایج شمارش فیزیکی، قیمت گذاری بر مبنای یکی از روشهای ارزشیابی انجام می شود</a:t>
            </a:r>
            <a:endParaRPr lang="fa-IR" sz="1800" dirty="0">
              <a:latin typeface="Arial" panose="020B0604020202020204" pitchFamily="34" charset="0"/>
              <a:cs typeface="B Nazanin" pitchFamily="2" charset="-78"/>
            </a:endParaRP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7" y="1149927"/>
            <a:ext cx="9753600" cy="5061274"/>
          </a:xfrm>
          <a:prstGeom prst="rect">
            <a:avLst/>
          </a:prstGeom>
        </p:spPr>
      </p:pic>
    </p:spTree>
    <p:extLst>
      <p:ext uri="{BB962C8B-B14F-4D97-AF65-F5344CB8AC3E}">
        <p14:creationId xmlns:p14="http://schemas.microsoft.com/office/powerpoint/2010/main" val="28062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600" cap="none" spc="0" dirty="0" smtClean="0">
                <a:solidFill>
                  <a:srgbClr val="920000"/>
                </a:solidFill>
                <a:latin typeface="Times New Roman"/>
                <a:cs typeface="B Nazanin" pitchFamily="2" charset="-78"/>
              </a:rPr>
              <a:t>مقایسه روش های مختلف تخصیص </a:t>
            </a:r>
            <a:endParaRPr lang="fa-I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1856509"/>
            <a:ext cx="10223533" cy="4765963"/>
          </a:xfrm>
        </p:spPr>
      </p:pic>
    </p:spTree>
    <p:extLst>
      <p:ext uri="{BB962C8B-B14F-4D97-AF65-F5344CB8AC3E}">
        <p14:creationId xmlns:p14="http://schemas.microsoft.com/office/powerpoint/2010/main" val="126651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920000"/>
                </a:solidFill>
              </a:rPr>
              <a:t>تخصیص نهایی سربار</a:t>
            </a:r>
            <a:endParaRPr lang="fa-IR" dirty="0">
              <a:solidFill>
                <a:srgbClr val="920000"/>
              </a:solidFill>
            </a:endParaRPr>
          </a:p>
        </p:txBody>
      </p:sp>
      <p:sp>
        <p:nvSpPr>
          <p:cNvPr id="3" name="Content Placeholder 2"/>
          <p:cNvSpPr>
            <a:spLocks noGrp="1"/>
          </p:cNvSpPr>
          <p:nvPr>
            <p:ph idx="1"/>
          </p:nvPr>
        </p:nvSpPr>
        <p:spPr/>
        <p:txBody>
          <a:bodyPr/>
          <a:lstStyle/>
          <a:p>
            <a:r>
              <a:rPr lang="fa-IR" dirty="0" smtClean="0"/>
              <a:t>برای یان منظور ابتدا جمع هزینه های سربار هریک از دوایر عملیاتی بر مبنای جذب سربار تقسیم شده و </a:t>
            </a:r>
          </a:p>
          <a:p>
            <a:r>
              <a:rPr lang="fa-IR" dirty="0" smtClean="0"/>
              <a:t>نرخ جذب سربار برای آن دایره به دست می آید ، سپس نرخ جذب مربوطه ملاک تسهیم هزینه های</a:t>
            </a:r>
          </a:p>
          <a:p>
            <a:r>
              <a:rPr lang="fa-IR" dirty="0" smtClean="0"/>
              <a:t> سرباربه محصولات، سفارشات و یا خدمات قرار می گیرد.</a:t>
            </a:r>
          </a:p>
          <a:p>
            <a:endParaRPr lang="fa-IR" dirty="0"/>
          </a:p>
        </p:txBody>
      </p:sp>
    </p:spTree>
    <p:extLst>
      <p:ext uri="{BB962C8B-B14F-4D97-AF65-F5344CB8AC3E}">
        <p14:creationId xmlns:p14="http://schemas.microsoft.com/office/powerpoint/2010/main" val="985773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920000"/>
                </a:solidFill>
              </a:rPr>
              <a:t>مثال:</a:t>
            </a:r>
            <a:endParaRPr lang="fa-IR" dirty="0">
              <a:solidFill>
                <a:srgbClr val="92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1773382"/>
            <a:ext cx="10543326" cy="4516582"/>
          </a:xfrm>
        </p:spPr>
      </p:pic>
    </p:spTree>
    <p:extLst>
      <p:ext uri="{BB962C8B-B14F-4D97-AF65-F5344CB8AC3E}">
        <p14:creationId xmlns:p14="http://schemas.microsoft.com/office/powerpoint/2010/main" val="1279431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t>فصل </a:t>
            </a:r>
            <a:r>
              <a:rPr lang="fa-IR" b="1" dirty="0" smtClean="0"/>
              <a:t>چهارم</a:t>
            </a:r>
            <a:endParaRPr lang="fa-IR" dirty="0"/>
          </a:p>
        </p:txBody>
      </p:sp>
      <p:sp>
        <p:nvSpPr>
          <p:cNvPr id="3" name="Content Placeholder 2"/>
          <p:cNvSpPr>
            <a:spLocks noGrp="1"/>
          </p:cNvSpPr>
          <p:nvPr>
            <p:ph idx="1"/>
          </p:nvPr>
        </p:nvSpPr>
        <p:spPr/>
        <p:txBody>
          <a:bodyPr/>
          <a:lstStyle/>
          <a:p>
            <a:pPr marL="342900" lvl="0" indent="19050" algn="ctr" fontAlgn="base">
              <a:lnSpc>
                <a:spcPct val="100000"/>
              </a:lnSpc>
              <a:spcBef>
                <a:spcPct val="20000"/>
              </a:spcBef>
              <a:spcAft>
                <a:spcPct val="0"/>
              </a:spcAft>
              <a:buNone/>
            </a:pPr>
            <a:r>
              <a:rPr kumimoji="0" lang="fa-IR" sz="6000" b="1" i="0" u="none" strike="noStrike" kern="0" cap="none" spc="0" normalizeH="0" baseline="0" noProof="0" dirty="0" smtClean="0">
                <a:ln>
                  <a:noFill/>
                </a:ln>
                <a:solidFill>
                  <a:srgbClr val="000046"/>
                </a:solidFill>
                <a:effectLst/>
                <a:uLnTx/>
                <a:uFillTx/>
                <a:latin typeface="IranNastaliq" panose="02020505000000020003" pitchFamily="18" charset="0"/>
                <a:cs typeface="B Badr"/>
              </a:rPr>
              <a:t>تخصیص هزینه های سربار ساخت</a:t>
            </a:r>
            <a:endParaRPr kumimoji="0" lang="en-US" sz="6000" b="1" i="0" u="none" strike="noStrike" kern="0" cap="none" spc="0" normalizeH="0" baseline="0" noProof="0" dirty="0" smtClean="0">
              <a:ln>
                <a:noFill/>
              </a:ln>
              <a:solidFill>
                <a:srgbClr val="000046"/>
              </a:solidFill>
              <a:effectLst/>
              <a:uLnTx/>
              <a:uFillTx/>
              <a:latin typeface="IranNastaliq" panose="02020505000000020003" pitchFamily="18" charset="0"/>
              <a:cs typeface="B Badr"/>
            </a:endParaRPr>
          </a:p>
          <a:p>
            <a:pPr marL="342900" lvl="0" indent="19050" algn="justLow" fontAlgn="base">
              <a:lnSpc>
                <a:spcPct val="100000"/>
              </a:lnSpc>
              <a:spcBef>
                <a:spcPct val="20000"/>
              </a:spcBef>
              <a:spcAft>
                <a:spcPct val="0"/>
              </a:spcAft>
              <a:buNone/>
            </a:pPr>
            <a:endParaRPr kumimoji="0" lang="en-US" sz="4000" b="0" i="0" u="none" strike="noStrike" kern="0" cap="none" spc="0" normalizeH="0" baseline="0" noProof="0" dirty="0" smtClean="0">
              <a:ln>
                <a:noFill/>
              </a:ln>
              <a:solidFill>
                <a:srgbClr val="000046"/>
              </a:solidFill>
              <a:effectLst/>
              <a:uLnTx/>
              <a:uFillTx/>
              <a:latin typeface="Arial"/>
              <a:cs typeface="B Badr"/>
            </a:endParaRPr>
          </a:p>
          <a:p>
            <a:endParaRPr lang="fa-IR" dirty="0"/>
          </a:p>
        </p:txBody>
      </p:sp>
    </p:spTree>
    <p:extLst>
      <p:ext uri="{BB962C8B-B14F-4D97-AF65-F5344CB8AC3E}">
        <p14:creationId xmlns:p14="http://schemas.microsoft.com/office/powerpoint/2010/main" val="61487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solidFill>
                  <a:srgbClr val="920000"/>
                </a:solidFill>
              </a:rPr>
              <a:t>مقدمه :</a:t>
            </a:r>
            <a:endParaRPr lang="fa-IR" sz="3600" dirty="0"/>
          </a:p>
        </p:txBody>
      </p:sp>
      <p:sp>
        <p:nvSpPr>
          <p:cNvPr id="3" name="Content Placeholder 2"/>
          <p:cNvSpPr>
            <a:spLocks noGrp="1"/>
          </p:cNvSpPr>
          <p:nvPr>
            <p:ph idx="1"/>
          </p:nvPr>
        </p:nvSpPr>
        <p:spPr>
          <a:xfrm>
            <a:off x="1024128" y="1537855"/>
            <a:ext cx="9720073" cy="4771505"/>
          </a:xfrm>
        </p:spPr>
        <p:txBody>
          <a:bodyPr/>
          <a:lstStyle/>
          <a:p>
            <a:endParaRPr lang="fa-IR" dirty="0" smtClean="0"/>
          </a:p>
          <a:p>
            <a:r>
              <a:rPr lang="fa-IR" dirty="0" smtClean="0"/>
              <a:t>با استفاده از نرخ جذب سربار برای هر دایره ، سهمی از هزینه های سربار ساخت دایره مربوط ، به سفارش یا محصولی که از آن دایره می گذرد منظور می شود . محاسبه نرخ های جذب سربار برای هر دایره ، مستلزم تخصیص هزینه های برآوردی سربار دوایر به یکدیگر است.</a:t>
            </a:r>
          </a:p>
          <a:p>
            <a:r>
              <a:rPr lang="fa-IR" dirty="0" smtClean="0">
                <a:solidFill>
                  <a:srgbClr val="920000"/>
                </a:solidFill>
              </a:rPr>
              <a:t>دوایر عملیاتی و دوایر پشتیبانی:</a:t>
            </a:r>
          </a:p>
          <a:p>
            <a:r>
              <a:rPr lang="fa-IR" dirty="0" smtClean="0"/>
              <a:t>دوایر عملیاتی دوایری هستند که عملیات ساخت محصول و یا ارائه خدمات در آنجا صورت می گیرد و نقش آن ها در تولید محصول یا ارائه خدمت به مشتریان ، ملموس ،قابل درک و رویت است مثل دایه ساخت در تولید یا دایره فروش در بازرگانی</a:t>
            </a:r>
          </a:p>
          <a:p>
            <a:r>
              <a:rPr lang="fa-IR" dirty="0" smtClean="0"/>
              <a:t>دوایر پشتیبانی دوایری هستند که به طور مستقیم در تولید یا خدمات نقش ندارند و وظیه اصلی آنها ارائه خدمات پشتیبانی است مثل رستوران در موسسه تولیدی</a:t>
            </a:r>
          </a:p>
          <a:p>
            <a:r>
              <a:rPr lang="fa-IR" dirty="0" smtClean="0"/>
              <a:t>هزینه خدمات دوایر پشتیبانی باید به دوایر استفاده کننده از خدمات آنان تخصیص یابد.</a:t>
            </a:r>
            <a:endParaRPr lang="fa-IR" dirty="0" smtClean="0"/>
          </a:p>
          <a:p>
            <a:endParaRPr lang="fa-IR" dirty="0" smtClean="0"/>
          </a:p>
        </p:txBody>
      </p:sp>
    </p:spTree>
    <p:extLst>
      <p:ext uri="{BB962C8B-B14F-4D97-AF65-F5344CB8AC3E}">
        <p14:creationId xmlns:p14="http://schemas.microsoft.com/office/powerpoint/2010/main" val="189601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smtClean="0">
                <a:solidFill>
                  <a:srgbClr val="920000"/>
                </a:solidFill>
              </a:rPr>
              <a:t>سربار مستقیم و سربار غیر مستقیم</a:t>
            </a:r>
            <a:endParaRPr lang="fa-IR" sz="4400" dirty="0">
              <a:solidFill>
                <a:srgbClr val="920000"/>
              </a:solidFill>
            </a:endParaRPr>
          </a:p>
        </p:txBody>
      </p:sp>
      <p:sp>
        <p:nvSpPr>
          <p:cNvPr id="3" name="Content Placeholder 2"/>
          <p:cNvSpPr>
            <a:spLocks noGrp="1"/>
          </p:cNvSpPr>
          <p:nvPr>
            <p:ph idx="1"/>
          </p:nvPr>
        </p:nvSpPr>
        <p:spPr/>
        <p:txBody>
          <a:bodyPr/>
          <a:lstStyle/>
          <a:p>
            <a:pPr marL="0" lvl="0" indent="0" algn="just">
              <a:buClr>
                <a:srgbClr val="1CADE4"/>
              </a:buClr>
              <a:buNone/>
            </a:pPr>
            <a:r>
              <a:rPr lang="fa-IR" dirty="0" smtClean="0">
                <a:solidFill>
                  <a:prstClr val="black"/>
                </a:solidFill>
              </a:rPr>
              <a:t>1- هزینه های سربار مستقیم:</a:t>
            </a:r>
          </a:p>
          <a:p>
            <a:pPr marL="0" lvl="0" indent="0" algn="just">
              <a:buClr>
                <a:srgbClr val="1CADE4"/>
              </a:buClr>
              <a:buNone/>
            </a:pPr>
            <a:r>
              <a:rPr lang="fa-IR" dirty="0" smtClean="0">
                <a:solidFill>
                  <a:prstClr val="black"/>
                </a:solidFill>
              </a:rPr>
              <a:t>هزینه هایی هستند که مستقیما مربوط به یک دایره بوده و به سهولت قابل ره گیری به حساب همان دایره است ، هزینه موادغیرمستقیم،دستمزد غیرمستقیم،هزینه سرپرستی، مواد سوختی،تعمیر و نگهداری ماشین آلات و استهلاک ماشین آلات نمونه هایی از این هزینه می باشند.</a:t>
            </a:r>
          </a:p>
          <a:p>
            <a:pPr marL="0" lvl="0" indent="0" algn="just">
              <a:buClr>
                <a:srgbClr val="1CADE4"/>
              </a:buClr>
              <a:buNone/>
            </a:pPr>
            <a:r>
              <a:rPr lang="fa-IR" dirty="0" smtClean="0">
                <a:solidFill>
                  <a:prstClr val="black"/>
                </a:solidFill>
              </a:rPr>
              <a:t>2- هزینه های سربار غیرمستقیم:</a:t>
            </a:r>
          </a:p>
          <a:p>
            <a:pPr marL="0" lvl="0" indent="0" algn="just">
              <a:buClr>
                <a:srgbClr val="1CADE4"/>
              </a:buClr>
              <a:buNone/>
            </a:pPr>
            <a:r>
              <a:rPr lang="fa-IR" dirty="0" smtClean="0">
                <a:solidFill>
                  <a:prstClr val="black"/>
                </a:solidFill>
              </a:rPr>
              <a:t>هزینه هایی هستند که منحصر به یک دایره نبوده و نمی توان آن ها را مستقیما به حساب دایره عملیاتی یا پشتیبانی خاصی منظور نمود، بلکه مربوط به چند دایره یا کلیه ی دوایر می باشند،هزینه های آب و برق و گاز مصرفی،اجاره و استهلاک ساختمان نمونه های این هزینه هستند.</a:t>
            </a:r>
          </a:p>
          <a:p>
            <a:pPr marL="0" lvl="0" indent="0" algn="just">
              <a:buClr>
                <a:srgbClr val="1CADE4"/>
              </a:buClr>
              <a:buNone/>
            </a:pPr>
            <a:r>
              <a:rPr lang="fa-IR" dirty="0" smtClean="0">
                <a:solidFill>
                  <a:prstClr val="black"/>
                </a:solidFill>
              </a:rPr>
              <a:t>این گونه هزینه ها باید برمبنای مناسب و منطقی بین دوایر استفاده کننده تسهیم گردندبه عنوان مثال،برای تسهیم اجاذه ساختمان کارخانه،سح زیربنای هر یک از دوایرمی تواند یک مبنای منطقی باشد.</a:t>
            </a:r>
          </a:p>
          <a:p>
            <a:pPr marL="0" lvl="0" indent="0" algn="just">
              <a:buClr>
                <a:srgbClr val="1CADE4"/>
              </a:buClr>
              <a:buNone/>
            </a:pPr>
            <a:endParaRPr lang="fa-IR" dirty="0" smtClean="0">
              <a:solidFill>
                <a:prstClr val="black"/>
              </a:solidFill>
            </a:endParaRPr>
          </a:p>
          <a:p>
            <a:pPr marL="0" lvl="0" indent="0" algn="just">
              <a:buClr>
                <a:srgbClr val="1CADE4"/>
              </a:buClr>
              <a:buNone/>
            </a:pPr>
            <a:endParaRPr lang="fa-IR" dirty="0">
              <a:solidFill>
                <a:prstClr val="black"/>
              </a:solidFill>
            </a:endParaRPr>
          </a:p>
          <a:p>
            <a:pPr marL="342900" lvl="0" indent="0" algn="justLow" fontAlgn="base">
              <a:lnSpc>
                <a:spcPct val="200000"/>
              </a:lnSpc>
              <a:spcBef>
                <a:spcPct val="20000"/>
              </a:spcBef>
              <a:spcAft>
                <a:spcPct val="0"/>
              </a:spcAft>
              <a:buNone/>
            </a:pPr>
            <a:endParaRPr lang="en-US" b="1" kern="0" dirty="0">
              <a:solidFill>
                <a:srgbClr val="000046"/>
              </a:solidFill>
              <a:latin typeface="Arial"/>
              <a:cs typeface="B Badr"/>
            </a:endParaRPr>
          </a:p>
        </p:txBody>
      </p:sp>
    </p:spTree>
    <p:extLst>
      <p:ext uri="{BB962C8B-B14F-4D97-AF65-F5344CB8AC3E}">
        <p14:creationId xmlns:p14="http://schemas.microsoft.com/office/powerpoint/2010/main" val="3768110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kumimoji="0" lang="fa-IR" sz="3200" b="1" i="0" u="none" strike="noStrike" kern="0" cap="none" spc="0" normalizeH="0" baseline="0" noProof="0" dirty="0" smtClean="0">
                <a:ln>
                  <a:noFill/>
                </a:ln>
                <a:solidFill>
                  <a:srgbClr val="800000"/>
                </a:solidFill>
                <a:effectLst/>
                <a:uLnTx/>
                <a:uFillTx/>
                <a:latin typeface="Arial"/>
                <a:cs typeface="B Titr"/>
              </a:rPr>
              <a:t>اهداف تخصیص هزینه های غیرمستقیم</a:t>
            </a:r>
            <a:endParaRPr lang="fa-IR" dirty="0"/>
          </a:p>
        </p:txBody>
      </p:sp>
      <p:sp>
        <p:nvSpPr>
          <p:cNvPr id="3" name="Content Placeholder 2"/>
          <p:cNvSpPr>
            <a:spLocks noGrp="1"/>
          </p:cNvSpPr>
          <p:nvPr>
            <p:ph idx="1"/>
          </p:nvPr>
        </p:nvSpPr>
        <p:spPr/>
        <p:txBody>
          <a:bodyPr>
            <a:normAutofit/>
          </a:bodyPr>
          <a:lstStyle/>
          <a:p>
            <a:pPr marL="0" indent="0">
              <a:buNone/>
            </a:pPr>
            <a:endParaRPr lang="fa-IR" dirty="0" smtClean="0"/>
          </a:p>
          <a:p>
            <a:pPr marL="0" indent="0">
              <a:buNone/>
            </a:pPr>
            <a:r>
              <a:rPr lang="fa-IR" dirty="0" smtClean="0"/>
              <a:t>1-ارائه اطلاعات برای اتخاذ تصمیمات اقتصادی</a:t>
            </a:r>
          </a:p>
          <a:p>
            <a:pPr marL="0" indent="0">
              <a:buNone/>
            </a:pPr>
            <a:r>
              <a:rPr lang="fa-IR" dirty="0" smtClean="0"/>
              <a:t>2- ایجادانگیزه در مدیران و کارکنان</a:t>
            </a:r>
          </a:p>
          <a:p>
            <a:pPr marL="0" indent="0">
              <a:buNone/>
            </a:pPr>
            <a:r>
              <a:rPr lang="fa-IR" dirty="0" smtClean="0"/>
              <a:t>3-توجیه هزینه های ساخت و یا محاسبه مبالغ قابل بازپرداخت</a:t>
            </a:r>
          </a:p>
          <a:p>
            <a:pPr marL="0" indent="0">
              <a:buNone/>
            </a:pPr>
            <a:r>
              <a:rPr lang="fa-IR" dirty="0" smtClean="0"/>
              <a:t>4-محاسبه بهای تمام شده موجودی ها جهت انعکاس در ترازنامه و صورت سود وزیان(گزارشگری برون سازمانی)</a:t>
            </a:r>
            <a:endParaRPr lang="fa-IR" dirty="0"/>
          </a:p>
        </p:txBody>
      </p:sp>
    </p:spTree>
    <p:extLst>
      <p:ext uri="{BB962C8B-B14F-4D97-AF65-F5344CB8AC3E}">
        <p14:creationId xmlns:p14="http://schemas.microsoft.com/office/powerpoint/2010/main" val="339804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b="1" kern="0" cap="none" spc="0" dirty="0">
                <a:solidFill>
                  <a:srgbClr val="800000"/>
                </a:solidFill>
                <a:latin typeface="Arial"/>
                <a:cs typeface="B Titr"/>
              </a:rPr>
              <a:t>مبانی </a:t>
            </a:r>
            <a:r>
              <a:rPr lang="fa-IR" sz="3200" b="1" kern="0" cap="none" spc="0" dirty="0" smtClean="0">
                <a:solidFill>
                  <a:srgbClr val="800000"/>
                </a:solidFill>
                <a:latin typeface="Arial"/>
                <a:cs typeface="B Titr"/>
              </a:rPr>
              <a:t>تخصیص </a:t>
            </a:r>
            <a:r>
              <a:rPr lang="fa-IR" sz="3200" b="1" kern="0" cap="none" spc="0" dirty="0">
                <a:solidFill>
                  <a:srgbClr val="800000"/>
                </a:solidFill>
                <a:latin typeface="Arial"/>
                <a:cs typeface="B Titr"/>
              </a:rPr>
              <a:t>هزینه های سربار ساخت</a:t>
            </a:r>
            <a:endParaRPr lang="fa-IR" dirty="0"/>
          </a:p>
        </p:txBody>
      </p:sp>
      <p:sp>
        <p:nvSpPr>
          <p:cNvPr id="3" name="Content Placeholder 2"/>
          <p:cNvSpPr>
            <a:spLocks noGrp="1"/>
          </p:cNvSpPr>
          <p:nvPr>
            <p:ph idx="1"/>
          </p:nvPr>
        </p:nvSpPr>
        <p:spPr/>
        <p:txBody>
          <a:bodyPr/>
          <a:lstStyle/>
          <a:p>
            <a:pPr marL="0" indent="0">
              <a:buNone/>
            </a:pPr>
            <a:r>
              <a:rPr lang="fa-IR" dirty="0" smtClean="0"/>
              <a:t>1-رابطه علت و معلولی</a:t>
            </a:r>
          </a:p>
          <a:p>
            <a:pPr marL="0" indent="0">
              <a:buNone/>
            </a:pPr>
            <a:r>
              <a:rPr lang="fa-IR" dirty="0" smtClean="0"/>
              <a:t>2-کسب منافع</a:t>
            </a:r>
          </a:p>
          <a:p>
            <a:pPr marL="0" indent="0">
              <a:buNone/>
            </a:pPr>
            <a:r>
              <a:rPr lang="fa-IR" dirty="0" smtClean="0"/>
              <a:t>3-توان تحمل</a:t>
            </a:r>
          </a:p>
          <a:p>
            <a:pPr marL="0" indent="0">
              <a:buNone/>
            </a:pPr>
            <a:r>
              <a:rPr lang="fa-IR" dirty="0" smtClean="0"/>
              <a:t>4- منطقی بودن</a:t>
            </a:r>
          </a:p>
          <a:p>
            <a:pPr marL="0" indent="0">
              <a:buNone/>
            </a:pPr>
            <a:endParaRPr lang="fa-IR" dirty="0" smtClean="0"/>
          </a:p>
        </p:txBody>
      </p:sp>
    </p:spTree>
    <p:extLst>
      <p:ext uri="{BB962C8B-B14F-4D97-AF65-F5344CB8AC3E}">
        <p14:creationId xmlns:p14="http://schemas.microsoft.com/office/powerpoint/2010/main" val="2508583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b="1" kern="0" cap="none" spc="0" dirty="0" smtClean="0">
                <a:solidFill>
                  <a:srgbClr val="800000"/>
                </a:solidFill>
                <a:latin typeface="Arial"/>
                <a:cs typeface="B Titr"/>
              </a:rPr>
              <a:t>فرآیند تخصیص هزینه های سربار ساخت</a:t>
            </a:r>
            <a:endParaRPr lang="fa-IR" dirty="0"/>
          </a:p>
        </p:txBody>
      </p:sp>
      <p:sp>
        <p:nvSpPr>
          <p:cNvPr id="3" name="Content Placeholder 2"/>
          <p:cNvSpPr>
            <a:spLocks noGrp="1"/>
          </p:cNvSpPr>
          <p:nvPr>
            <p:ph idx="1"/>
          </p:nvPr>
        </p:nvSpPr>
        <p:spPr>
          <a:xfrm>
            <a:off x="838200" y="1825624"/>
            <a:ext cx="10515600" cy="4824557"/>
          </a:xfrm>
        </p:spPr>
        <p:txBody>
          <a:bodyPr/>
          <a:lstStyle/>
          <a:p>
            <a:endParaRPr lang="fa-IR" sz="2400" dirty="0" smtClean="0"/>
          </a:p>
          <a:p>
            <a:r>
              <a:rPr lang="fa-IR" sz="2400" dirty="0" smtClean="0"/>
              <a:t>1- تخصیص اولیه : </a:t>
            </a:r>
          </a:p>
          <a:p>
            <a:r>
              <a:rPr lang="fa-IR" sz="2400" dirty="0" smtClean="0">
                <a:solidFill>
                  <a:prstClr val="black"/>
                </a:solidFill>
              </a:rPr>
              <a:t>تخصیص هزینه های سربار عمومی موسسه به دوایر عملیاتی و پشتیبانی</a:t>
            </a:r>
          </a:p>
          <a:p>
            <a:r>
              <a:rPr lang="fa-IR" sz="2400" dirty="0" smtClean="0">
                <a:solidFill>
                  <a:prstClr val="black"/>
                </a:solidFill>
              </a:rPr>
              <a:t>2- تخصیص ثانویه :</a:t>
            </a:r>
          </a:p>
          <a:p>
            <a:r>
              <a:rPr lang="fa-IR" sz="2400" dirty="0" smtClean="0">
                <a:solidFill>
                  <a:prstClr val="black"/>
                </a:solidFill>
              </a:rPr>
              <a:t>تخصیص هزینه های سربار دوایر پشتیبانی به دوایر استفاده کننده از خدمات ارائه شده </a:t>
            </a:r>
          </a:p>
          <a:p>
            <a:r>
              <a:rPr lang="fa-IR" sz="2400" dirty="0" smtClean="0">
                <a:solidFill>
                  <a:prstClr val="black"/>
                </a:solidFill>
              </a:rPr>
              <a:t>3- تخصیص نهایی:</a:t>
            </a:r>
          </a:p>
          <a:p>
            <a:r>
              <a:rPr lang="fa-IR" sz="2400" dirty="0" smtClean="0">
                <a:solidFill>
                  <a:prstClr val="black"/>
                </a:solidFill>
              </a:rPr>
              <a:t>تخصیص هزینه های سربار دوایر عملیاتی به موضوع هزینه یابی(کالا یا خدمات)</a:t>
            </a:r>
            <a:endParaRPr lang="fa-IR" dirty="0">
              <a:solidFill>
                <a:prstClr val="black"/>
              </a:solidFill>
            </a:endParaRPr>
          </a:p>
          <a:p>
            <a:endParaRPr lang="fa-IR" sz="2400" dirty="0" smtClean="0"/>
          </a:p>
          <a:p>
            <a:endParaRPr lang="fa-IR" sz="2400" dirty="0"/>
          </a:p>
        </p:txBody>
      </p:sp>
    </p:spTree>
    <p:extLst>
      <p:ext uri="{BB962C8B-B14F-4D97-AF65-F5344CB8AC3E}">
        <p14:creationId xmlns:p14="http://schemas.microsoft.com/office/powerpoint/2010/main" val="410974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928" y="0"/>
            <a:ext cx="9720072" cy="800238"/>
          </a:xfrm>
        </p:spPr>
        <p:txBody>
          <a:bodyPr/>
          <a:lstStyle/>
          <a:p>
            <a:pPr algn="ctr"/>
            <a:r>
              <a:rPr lang="fa-IR" sz="3200" b="1" kern="0" cap="none" spc="0" dirty="0" smtClean="0">
                <a:solidFill>
                  <a:srgbClr val="800000"/>
                </a:solidFill>
                <a:latin typeface="Arial"/>
                <a:cs typeface="B Titr"/>
              </a:rPr>
              <a:t>تخصیص اولیه سربار</a:t>
            </a:r>
            <a:endParaRPr lang="fa-I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145" y="955964"/>
            <a:ext cx="9615055" cy="5514109"/>
          </a:xfrm>
        </p:spPr>
      </p:pic>
    </p:spTree>
    <p:extLst>
      <p:ext uri="{BB962C8B-B14F-4D97-AF65-F5344CB8AC3E}">
        <p14:creationId xmlns:p14="http://schemas.microsoft.com/office/powerpoint/2010/main" val="495964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643</TotalTime>
  <Words>960</Words>
  <Application>Microsoft Office PowerPoint</Application>
  <PresentationFormat>Widescreen</PresentationFormat>
  <Paragraphs>95</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B Badr</vt:lpstr>
      <vt:lpstr>B Nazanin</vt:lpstr>
      <vt:lpstr>B Titr</vt:lpstr>
      <vt:lpstr>IranNastaliq</vt:lpstr>
      <vt:lpstr>Times New Roman</vt:lpstr>
      <vt:lpstr>Tw Cen MT</vt:lpstr>
      <vt:lpstr>Tw Cen MT Condensed</vt:lpstr>
      <vt:lpstr>Wingdings 3</vt:lpstr>
      <vt:lpstr>Integral</vt:lpstr>
      <vt:lpstr>حسابداری صنعتی 1</vt:lpstr>
      <vt:lpstr>فهرست</vt:lpstr>
      <vt:lpstr>فصل چهارم</vt:lpstr>
      <vt:lpstr>مقدمه :</vt:lpstr>
      <vt:lpstr>سربار مستقیم و سربار غیر مستقیم</vt:lpstr>
      <vt:lpstr>اهداف تخصیص هزینه های غیرمستقیم</vt:lpstr>
      <vt:lpstr>مبانی تخصیص هزینه های سربار ساخت</vt:lpstr>
      <vt:lpstr>فرآیند تخصیص هزینه های سربار ساخت</vt:lpstr>
      <vt:lpstr>تخصیص اولیه سربار</vt:lpstr>
      <vt:lpstr>PowerPoint Presentation</vt:lpstr>
      <vt:lpstr>تخصیص ثانویه سربار</vt:lpstr>
      <vt:lpstr>روش مستقیم</vt:lpstr>
      <vt:lpstr>مثال:</vt:lpstr>
      <vt:lpstr>فرآیند تخصیص ثانویه سربار به روش مستقیم </vt:lpstr>
      <vt:lpstr>روش یکطرفه</vt:lpstr>
      <vt:lpstr>مثال :</vt:lpstr>
      <vt:lpstr>فرآیند تخصیص ثانویه سربار به روش یک طرفه</vt:lpstr>
      <vt:lpstr>روش متقابل</vt:lpstr>
      <vt:lpstr>مثال:</vt:lpstr>
      <vt:lpstr>PowerPoint Presentation</vt:lpstr>
      <vt:lpstr>فرآیند تخصیص ثانویه سربار به روش متقابل</vt:lpstr>
      <vt:lpstr>مقایسه روش های مختلف تخصیص </vt:lpstr>
      <vt:lpstr>تخصیص نهایی سربار</vt:lpstr>
      <vt:lpstr>مثال:</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حسابداری صنعتی 1</dc:title>
  <dc:creator>Pc2</dc:creator>
  <cp:lastModifiedBy>Pc2</cp:lastModifiedBy>
  <cp:revision>51</cp:revision>
  <dcterms:created xsi:type="dcterms:W3CDTF">2020-03-10T07:33:04Z</dcterms:created>
  <dcterms:modified xsi:type="dcterms:W3CDTF">2020-03-15T09:17:39Z</dcterms:modified>
</cp:coreProperties>
</file>