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  <p:sldId id="258" r:id="rId4"/>
    <p:sldId id="296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7" r:id="rId23"/>
    <p:sldId id="276" r:id="rId24"/>
    <p:sldId id="297" r:id="rId25"/>
    <p:sldId id="278" r:id="rId26"/>
    <p:sldId id="29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0017" autoAdjust="0"/>
    <p:restoredTop sz="94660"/>
  </p:normalViewPr>
  <p:slideViewPr>
    <p:cSldViewPr snapToGrid="0">
      <p:cViewPr varScale="1">
        <p:scale>
          <a:sx n="69" d="100"/>
          <a:sy n="69" d="100"/>
        </p:scale>
        <p:origin x="60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A96B837-4588-469F-A083-68D6696D39E3}" type="datetimeFigureOut">
              <a:rPr lang="fa-IR" smtClean="0"/>
              <a:t>07/17/1441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DBC2-BF4D-4306-AA37-ED57132D600F}" type="slidenum">
              <a:rPr lang="fa-IR" smtClean="0"/>
              <a:t>‹#›</a:t>
            </a:fld>
            <a:endParaRPr lang="fa-I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2132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6B837-4588-469F-A083-68D6696D39E3}" type="datetimeFigureOut">
              <a:rPr lang="fa-IR" smtClean="0"/>
              <a:t>07/17/1441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DBC2-BF4D-4306-AA37-ED57132D600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62698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6B837-4588-469F-A083-68D6696D39E3}" type="datetimeFigureOut">
              <a:rPr lang="fa-IR" smtClean="0"/>
              <a:t>07/17/1441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DBC2-BF4D-4306-AA37-ED57132D600F}" type="slidenum">
              <a:rPr lang="fa-IR" smtClean="0"/>
              <a:t>‹#›</a:t>
            </a:fld>
            <a:endParaRPr lang="fa-I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3910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6B837-4588-469F-A083-68D6696D39E3}" type="datetimeFigureOut">
              <a:rPr lang="fa-IR" smtClean="0"/>
              <a:t>07/17/1441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DBC2-BF4D-4306-AA37-ED57132D600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60395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6B837-4588-469F-A083-68D6696D39E3}" type="datetimeFigureOut">
              <a:rPr lang="fa-IR" smtClean="0"/>
              <a:t>07/17/1441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DBC2-BF4D-4306-AA37-ED57132D600F}" type="slidenum">
              <a:rPr lang="fa-IR" smtClean="0"/>
              <a:t>‹#›</a:t>
            </a:fld>
            <a:endParaRPr lang="fa-I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0698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6B837-4588-469F-A083-68D6696D39E3}" type="datetimeFigureOut">
              <a:rPr lang="fa-IR" smtClean="0"/>
              <a:t>07/17/1441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DBC2-BF4D-4306-AA37-ED57132D600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28623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6B837-4588-469F-A083-68D6696D39E3}" type="datetimeFigureOut">
              <a:rPr lang="fa-IR" smtClean="0"/>
              <a:t>07/17/1441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DBC2-BF4D-4306-AA37-ED57132D600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32376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6B837-4588-469F-A083-68D6696D39E3}" type="datetimeFigureOut">
              <a:rPr lang="fa-IR" smtClean="0"/>
              <a:t>07/17/1441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DBC2-BF4D-4306-AA37-ED57132D600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60666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6B837-4588-469F-A083-68D6696D39E3}" type="datetimeFigureOut">
              <a:rPr lang="fa-IR" smtClean="0"/>
              <a:t>07/17/1441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DBC2-BF4D-4306-AA37-ED57132D600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43801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6B837-4588-469F-A083-68D6696D39E3}" type="datetimeFigureOut">
              <a:rPr lang="fa-IR" smtClean="0"/>
              <a:t>07/17/1441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DBC2-BF4D-4306-AA37-ED57132D600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10104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6B837-4588-469F-A083-68D6696D39E3}" type="datetimeFigureOut">
              <a:rPr lang="fa-IR" smtClean="0"/>
              <a:t>07/17/1441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DBC2-BF4D-4306-AA37-ED57132D600F}" type="slidenum">
              <a:rPr lang="fa-IR" smtClean="0"/>
              <a:t>‹#›</a:t>
            </a:fld>
            <a:endParaRPr lang="fa-I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5536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A96B837-4588-469F-A083-68D6696D39E3}" type="datetimeFigureOut">
              <a:rPr lang="fa-IR" smtClean="0"/>
              <a:t>07/17/1441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675DBC2-BF4D-4306-AA37-ED57132D600F}" type="slidenum">
              <a:rPr lang="fa-IR" smtClean="0"/>
              <a:t>‹#›</a:t>
            </a:fld>
            <a:endParaRPr lang="fa-I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8786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1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r" defTabSz="914400" rtl="1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77234"/>
            <a:ext cx="9310255" cy="1357601"/>
          </a:xfrm>
        </p:spPr>
        <p:txBody>
          <a:bodyPr/>
          <a:lstStyle/>
          <a:p>
            <a:r>
              <a:rPr lang="fa-IR" b="1" dirty="0" smtClean="0">
                <a:solidFill>
                  <a:srgbClr val="920000"/>
                </a:solidFill>
                <a:latin typeface="IranNastaliq" panose="02020505000000020003" pitchFamily="18" charset="0"/>
              </a:rPr>
              <a:t>حسابداری </a:t>
            </a:r>
            <a:r>
              <a:rPr lang="fa-IR" b="1" dirty="0">
                <a:solidFill>
                  <a:srgbClr val="920000"/>
                </a:solidFill>
                <a:latin typeface="IranNastaliq" panose="02020505000000020003" pitchFamily="18" charset="0"/>
              </a:rPr>
              <a:t>صنعتی 1</a:t>
            </a:r>
            <a:endParaRPr lang="fa-IR" dirty="0">
              <a:solidFill>
                <a:srgbClr val="92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0255" y="3754581"/>
            <a:ext cx="9144000" cy="3442855"/>
          </a:xfrm>
        </p:spPr>
        <p:txBody>
          <a:bodyPr>
            <a:normAutofit/>
          </a:bodyPr>
          <a:lstStyle/>
          <a:p>
            <a:endParaRPr lang="fa-IR" sz="2800" dirty="0" smtClean="0">
              <a:solidFill>
                <a:schemeClr val="tx1"/>
              </a:solidFill>
            </a:endParaRPr>
          </a:p>
          <a:p>
            <a:r>
              <a:rPr lang="fa-IR" sz="2800" dirty="0" smtClean="0">
                <a:solidFill>
                  <a:schemeClr val="tx1"/>
                </a:solidFill>
              </a:rPr>
              <a:t>مدرس:</a:t>
            </a:r>
            <a:endParaRPr lang="fa-IR" sz="2800" dirty="0">
              <a:solidFill>
                <a:schemeClr val="tx1"/>
              </a:solidFill>
            </a:endParaRPr>
          </a:p>
          <a:p>
            <a:r>
              <a:rPr lang="fa-IR" sz="2800" dirty="0" smtClean="0">
                <a:solidFill>
                  <a:schemeClr val="tx1"/>
                </a:solidFill>
              </a:rPr>
              <a:t>مژده جعفری تشویق </a:t>
            </a:r>
          </a:p>
          <a:p>
            <a:endParaRPr lang="fa-IR" sz="2800" dirty="0" smtClean="0">
              <a:solidFill>
                <a:schemeClr val="tx1"/>
              </a:solidFill>
            </a:endParaRPr>
          </a:p>
          <a:p>
            <a:r>
              <a:rPr lang="fa-IR" sz="2800" dirty="0" smtClean="0">
                <a:solidFill>
                  <a:schemeClr val="tx1"/>
                </a:solidFill>
              </a:rPr>
              <a:t>منبع </a:t>
            </a:r>
            <a:r>
              <a:rPr lang="fa-IR" sz="2800" dirty="0" smtClean="0">
                <a:solidFill>
                  <a:schemeClr val="tx1"/>
                </a:solidFill>
              </a:rPr>
              <a:t>اصلی:</a:t>
            </a:r>
            <a:endParaRPr lang="fa-IR" sz="2800" dirty="0" smtClean="0">
              <a:solidFill>
                <a:schemeClr val="tx1"/>
              </a:solidFill>
            </a:endParaRPr>
          </a:p>
          <a:p>
            <a:r>
              <a:rPr lang="fa-IR" sz="2800" dirty="0" smtClean="0">
                <a:solidFill>
                  <a:schemeClr val="tx1"/>
                </a:solidFill>
              </a:rPr>
              <a:t>حسابداری صنعتی 1 جمشید اسکندری</a:t>
            </a:r>
            <a:endParaRPr lang="fa-IR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704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3200" b="1" kern="0" cap="none" spc="0" dirty="0">
                <a:solidFill>
                  <a:srgbClr val="800000"/>
                </a:solidFill>
                <a:latin typeface="Arial"/>
                <a:cs typeface="B Titr"/>
              </a:rPr>
              <a:t>جدول بهای تمام شده کالای </a:t>
            </a:r>
            <a:r>
              <a:rPr lang="fa-IR" sz="3200" b="1" kern="0" cap="none" spc="0" dirty="0" smtClean="0">
                <a:solidFill>
                  <a:srgbClr val="800000"/>
                </a:solidFill>
                <a:latin typeface="Arial"/>
                <a:cs typeface="B Titr"/>
              </a:rPr>
              <a:t>ساخته شده</a:t>
            </a:r>
            <a:endParaRPr lang="fa-I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5822277"/>
              </p:ext>
            </p:extLst>
          </p:nvPr>
        </p:nvGraphicFramePr>
        <p:xfrm>
          <a:off x="1565563" y="1801087"/>
          <a:ext cx="8936182" cy="4624080"/>
        </p:xfrm>
        <a:graphic>
          <a:graphicData uri="http://schemas.openxmlformats.org/drawingml/2006/table">
            <a:tbl>
              <a:tblPr rtl="1"/>
              <a:tblGrid>
                <a:gridCol w="2055606"/>
                <a:gridCol w="2112709"/>
                <a:gridCol w="2712261"/>
                <a:gridCol w="2055606"/>
              </a:tblGrid>
              <a:tr h="312165">
                <a:tc gridSpan="4">
                  <a:txBody>
                    <a:bodyPr/>
                    <a:lstStyle/>
                    <a:p>
                      <a:pPr algn="ctr" rtl="1" fontAlgn="b"/>
                      <a:r>
                        <a:rPr lang="fa-I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موسسه تولیدی 00000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12165">
                <a:tc gridSpan="4">
                  <a:txBody>
                    <a:bodyPr/>
                    <a:lstStyle/>
                    <a:p>
                      <a:pPr algn="ctr" rtl="1" fontAlgn="b"/>
                      <a:r>
                        <a:rPr lang="fa-I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جدول بهای تمام شده کالای ساخته شده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12165">
                <a:tc gridSpan="4">
                  <a:txBody>
                    <a:bodyPr/>
                    <a:lstStyle/>
                    <a:p>
                      <a:pPr algn="ctr" rtl="1" fontAlgn="b"/>
                      <a:r>
                        <a:rPr lang="fa-I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برای دوره مالی منتهی به 00000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12165">
                <a:tc>
                  <a:txBody>
                    <a:bodyPr/>
                    <a:lstStyle/>
                    <a:p>
                      <a:pPr algn="ctr" rtl="0" fontAlgn="b"/>
                      <a:endParaRPr lang="fa-I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ریال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2165">
                <a:tc gridSpan="2">
                  <a:txBody>
                    <a:bodyPr/>
                    <a:lstStyle/>
                    <a:p>
                      <a:pPr algn="r" rtl="1" fontAlgn="b"/>
                      <a:r>
                        <a:rPr lang="fa-I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مواد مستقیم مصرف شده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165">
                <a:tc gridSpan="2">
                  <a:txBody>
                    <a:bodyPr/>
                    <a:lstStyle/>
                    <a:p>
                      <a:pPr algn="r" rtl="1" fontAlgn="b"/>
                      <a:r>
                        <a:rPr lang="fa-I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دستمزد مستقیم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165">
                <a:tc>
                  <a:txBody>
                    <a:bodyPr/>
                    <a:lstStyle/>
                    <a:p>
                      <a:pPr algn="r" rtl="1" fontAlgn="b"/>
                      <a:r>
                        <a:rPr lang="fa-I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سربار ساخت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165">
                <a:tc gridSpan="2">
                  <a:txBody>
                    <a:bodyPr/>
                    <a:lstStyle/>
                    <a:p>
                      <a:pPr algn="r" rtl="1" fontAlgn="b"/>
                      <a:r>
                        <a:rPr lang="fa-I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جمع هزینه های تولید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28595">
                <a:tc gridSpan="2">
                  <a:txBody>
                    <a:bodyPr/>
                    <a:lstStyle/>
                    <a:p>
                      <a:pPr algn="r" rtl="1" fontAlgn="b"/>
                      <a:r>
                        <a:rPr lang="fa-I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اضافه می شود: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8595">
                <a:tc gridSpan="3">
                  <a:txBody>
                    <a:bodyPr/>
                    <a:lstStyle/>
                    <a:p>
                      <a:pPr algn="r" rtl="1" fontAlgn="b"/>
                      <a:r>
                        <a:rPr lang="fa-I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موجودی کالای در جریان ساخت اول دوره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165">
                <a:tc gridSpan="3">
                  <a:txBody>
                    <a:bodyPr/>
                    <a:lstStyle/>
                    <a:p>
                      <a:pPr algn="r" rtl="1" fontAlgn="b"/>
                      <a:r>
                        <a:rPr lang="fa-I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بهای تمام شده کالای درجریان ساخت طی دوره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2165">
                <a:tc>
                  <a:txBody>
                    <a:bodyPr/>
                    <a:lstStyle/>
                    <a:p>
                      <a:pPr algn="r" rtl="1" fontAlgn="b"/>
                      <a:r>
                        <a:rPr lang="fa-I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کسرمیشود: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165">
                <a:tc gridSpan="3">
                  <a:txBody>
                    <a:bodyPr/>
                    <a:lstStyle/>
                    <a:p>
                      <a:pPr algn="r" rtl="1" fontAlgn="b"/>
                      <a:r>
                        <a:rPr lang="fa-I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موجودی کالای در جریان ساخت پایان دوره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(*)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595">
                <a:tc gridSpan="3">
                  <a:txBody>
                    <a:bodyPr/>
                    <a:lstStyle/>
                    <a:p>
                      <a:pPr algn="r" rtl="1" fontAlgn="b"/>
                      <a:r>
                        <a:rPr lang="fa-I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بهای تمام شده کالای ساخته شده طی دوره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596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3200" b="1" kern="0" cap="none" spc="0" dirty="0" smtClean="0">
                <a:solidFill>
                  <a:srgbClr val="800000"/>
                </a:solidFill>
                <a:latin typeface="Arial"/>
                <a:cs typeface="B Titr"/>
              </a:rPr>
              <a:t>بهای تمام شده مواد مستقیم مصرف شده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fa-IR" dirty="0" smtClean="0"/>
              <a:t>موسسات تولیدی به دلیلی این که به ثبت مستمر مواداولیه ، کالای در جریان ساخت و کالای ساخته شده نیاز</a:t>
            </a:r>
          </a:p>
          <a:p>
            <a:pPr marL="0" indent="0" algn="just">
              <a:buNone/>
            </a:pPr>
            <a:r>
              <a:rPr lang="fa-IR" dirty="0" smtClean="0"/>
              <a:t> دارند معمولا از سیستم ثبت ثبت دائمی استفاده می کنند با توجه به این که در سیستم صدور مواداولیه از</a:t>
            </a:r>
          </a:p>
          <a:p>
            <a:pPr marL="0" indent="0" algn="just">
              <a:buNone/>
            </a:pPr>
            <a:r>
              <a:rPr lang="fa-IR" dirty="0" smtClean="0"/>
              <a:t> انبار به بستانکار حساب کنترل مواد منظور می شود لذا موادمستقیم مصرف شده به صورت یک رقم آماده</a:t>
            </a:r>
          </a:p>
          <a:p>
            <a:pPr marL="0" indent="0" algn="just">
              <a:buNone/>
            </a:pPr>
            <a:r>
              <a:rPr lang="fa-IR" dirty="0" smtClean="0"/>
              <a:t> و ثبت شده وجود دارد اما چنانچه نیاز به ارائه جزئیات محاسبه بهای تمام شده موادمستقیم مصرف شده باشد</a:t>
            </a:r>
          </a:p>
          <a:p>
            <a:pPr marL="0" indent="0" algn="just">
              <a:buNone/>
            </a:pPr>
            <a:r>
              <a:rPr lang="fa-IR" dirty="0" smtClean="0"/>
              <a:t> و یا در مواردی از سیستم ثبت ادواری استفاده شود می توان آن را جداگانه محاسبه و حاصل نهایی آن را</a:t>
            </a:r>
          </a:p>
          <a:p>
            <a:pPr marL="0" indent="0" algn="just">
              <a:buNone/>
            </a:pPr>
            <a:r>
              <a:rPr lang="fa-IR" dirty="0" smtClean="0"/>
              <a:t> در جدول بهای تمام شده کالای ساخته شده منظور نمود.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5983599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3200" b="1" kern="0" cap="none" spc="0" dirty="0" smtClean="0">
                <a:solidFill>
                  <a:srgbClr val="800000"/>
                </a:solidFill>
                <a:latin typeface="Arial"/>
                <a:cs typeface="B Titr"/>
              </a:rPr>
              <a:t>جدول بهای </a:t>
            </a:r>
            <a:r>
              <a:rPr lang="fa-IR" sz="3200" b="1" kern="0" cap="none" spc="0" dirty="0">
                <a:solidFill>
                  <a:srgbClr val="800000"/>
                </a:solidFill>
                <a:latin typeface="Arial"/>
                <a:cs typeface="B Titr"/>
              </a:rPr>
              <a:t>تمام شده مواد مستقیم مصرف شده</a:t>
            </a:r>
            <a:endParaRPr lang="fa-I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5931083"/>
              </p:ext>
            </p:extLst>
          </p:nvPr>
        </p:nvGraphicFramePr>
        <p:xfrm>
          <a:off x="1219201" y="1801094"/>
          <a:ext cx="9337964" cy="4878705"/>
        </p:xfrm>
        <a:graphic>
          <a:graphicData uri="http://schemas.openxmlformats.org/drawingml/2006/table">
            <a:tbl>
              <a:tblPr rtl="1"/>
              <a:tblGrid>
                <a:gridCol w="1826994"/>
                <a:gridCol w="1877742"/>
                <a:gridCol w="2410617"/>
                <a:gridCol w="1573244"/>
                <a:gridCol w="1649367"/>
              </a:tblGrid>
              <a:tr h="353789"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fa-IR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موسسه تولیدی 00000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53789"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fa-IR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جدول بهای تمام شده موادمستقیم مصرف شده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53789"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fa-IR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برای دوره مالی منتهی به 00000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53789">
                <a:tc>
                  <a:txBody>
                    <a:bodyPr/>
                    <a:lstStyle/>
                    <a:p>
                      <a:pPr algn="ctr" rtl="0" fontAlgn="b"/>
                      <a:endParaRPr lang="fa-I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ریال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ریال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53789">
                <a:tc gridSpan="3">
                  <a:txBody>
                    <a:bodyPr/>
                    <a:lstStyle/>
                    <a:p>
                      <a:pPr algn="r" rtl="1" fontAlgn="b"/>
                      <a:r>
                        <a:rPr lang="fa-IR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موجودی مواد مستقیم ابتدای دوره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3789">
                <a:tc gridSpan="2">
                  <a:txBody>
                    <a:bodyPr/>
                    <a:lstStyle/>
                    <a:p>
                      <a:pPr algn="r" rtl="1" fontAlgn="b"/>
                      <a:r>
                        <a:rPr lang="fa-IR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موادمستقیم خریداری شده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3789">
                <a:tc gridSpan="2">
                  <a:txBody>
                    <a:bodyPr/>
                    <a:lstStyle/>
                    <a:p>
                      <a:pPr algn="r" rtl="1" fontAlgn="b"/>
                      <a:r>
                        <a:rPr lang="fa-IR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اضافه می شود: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3789">
                <a:tc gridSpan="3">
                  <a:txBody>
                    <a:bodyPr/>
                    <a:lstStyle/>
                    <a:p>
                      <a:pPr algn="r" rtl="1" fontAlgn="b"/>
                      <a:r>
                        <a:rPr lang="fa-IR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هزینه حمل مواد خریداری شده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2410">
                <a:tc gridSpan="3">
                  <a:txBody>
                    <a:bodyPr/>
                    <a:lstStyle/>
                    <a:p>
                      <a:pPr algn="r" rtl="1" fontAlgn="b"/>
                      <a:r>
                        <a:rPr lang="fa-IR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بهای تمام شده مواد خریداری شده طی دوره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410">
                <a:tc gridSpan="3">
                  <a:txBody>
                    <a:bodyPr/>
                    <a:lstStyle/>
                    <a:p>
                      <a:pPr algn="r" rtl="1" fontAlgn="b"/>
                      <a:r>
                        <a:rPr lang="fa-IR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بهای تمام شده مواد آماده برای مصرف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53789">
                <a:tc>
                  <a:txBody>
                    <a:bodyPr/>
                    <a:lstStyle/>
                    <a:p>
                      <a:pPr algn="r" rtl="1" fontAlgn="b"/>
                      <a:r>
                        <a:rPr lang="fa-IR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کسرمیشود: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3789">
                <a:tc gridSpan="3">
                  <a:txBody>
                    <a:bodyPr/>
                    <a:lstStyle/>
                    <a:p>
                      <a:pPr algn="r" rtl="1" fontAlgn="b"/>
                      <a:r>
                        <a:rPr lang="fa-IR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موجودی مواد مستقیم پایان دوره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(*)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2410">
                <a:tc gridSpan="3">
                  <a:txBody>
                    <a:bodyPr/>
                    <a:lstStyle/>
                    <a:p>
                      <a:pPr algn="r" rtl="1" fontAlgn="b"/>
                      <a:r>
                        <a:rPr lang="fa-IR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بهای تمام شده مواد مستقیم مصرف شده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51520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fa-I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cs typeface="B Titr"/>
              </a:rPr>
              <a:t>مثال :</a:t>
            </a:r>
            <a:endParaRPr lang="fa-I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0036" y="1745674"/>
            <a:ext cx="9615055" cy="4710544"/>
          </a:xfrm>
        </p:spPr>
      </p:pic>
    </p:spTree>
    <p:extLst>
      <p:ext uri="{BB962C8B-B14F-4D97-AF65-F5344CB8AC3E}">
        <p14:creationId xmlns:p14="http://schemas.microsoft.com/office/powerpoint/2010/main" val="16700507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1024128" y="401782"/>
            <a:ext cx="9720072" cy="183434"/>
          </a:xfrm>
        </p:spPr>
        <p:txBody>
          <a:bodyPr>
            <a:normAutofit fontScale="90000"/>
          </a:bodyPr>
          <a:lstStyle/>
          <a:p>
            <a:pPr algn="ctr"/>
            <a:endParaRPr lang="fa-IR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9528" y="180109"/>
            <a:ext cx="7689272" cy="6677891"/>
          </a:xfrm>
        </p:spPr>
      </p:pic>
    </p:spTree>
    <p:extLst>
      <p:ext uri="{BB962C8B-B14F-4D97-AF65-F5344CB8AC3E}">
        <p14:creationId xmlns:p14="http://schemas.microsoft.com/office/powerpoint/2010/main" val="40876705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solidFill>
                  <a:srgbClr val="920000"/>
                </a:solidFill>
              </a:rPr>
              <a:t>سربار جذب شده</a:t>
            </a:r>
            <a:endParaRPr lang="fa-IR" dirty="0">
              <a:solidFill>
                <a:srgbClr val="92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fa-IR" dirty="0" smtClean="0"/>
              <a:t>هزینه سربار تفاوت های زیادی با مواد و دستمزد مستقیم دارد یکی از این تفاوت های مهم به نحوه محاسبه ومنظور نمودن آن ها به حساب کالای در جریان ساخت مربوط می شود. اطلاعات مربوط به مواد و دستمزد مستقیم معمولا سرع و به موقع در دسترس قرار میگیرد و اصولا به محض تحقق شناسایی و بر اساس اطلاعات واقعی ثبت می شوند.اما اطلاعات واقعی سربار نظیر هزینه های آب و برق مصرفی و ... معمولا با تاخیر در دسترس قرار میگیرد.همچنین برخی از هزینه های سربار مانند هزینه تعمیر ماشن آلات ممکن است دریک مقطع زمانی خاص افزایش خواهد یافت ، در نتیجه بهای تمام شده کالای ساخته شده در مقطع زمانی مختلف ، متفاوت خواهدبود و برای برآورده ساختن نیازهای مدیریت باید از رقم برآوردی سرباراستفاده نمود برای این منظور از نرخی استفاده می شود که به آن نرخ جذب سربار گفته می شود.</a:t>
            </a:r>
          </a:p>
          <a:p>
            <a:pPr marL="0" indent="0">
              <a:buNone/>
            </a:pPr>
            <a:r>
              <a:rPr lang="fa-IR" sz="3200" dirty="0" smtClean="0">
                <a:solidFill>
                  <a:srgbClr val="920000"/>
                </a:solidFill>
              </a:rPr>
              <a:t>نرخ جذب سربار= </a:t>
            </a:r>
            <a:r>
              <a:rPr lang="fa-IR" sz="3200" u="sng" dirty="0" smtClean="0">
                <a:solidFill>
                  <a:srgbClr val="920000"/>
                </a:solidFill>
              </a:rPr>
              <a:t>هزینه های سربار ساخت برآوردی</a:t>
            </a:r>
          </a:p>
          <a:p>
            <a:pPr marL="0" indent="0">
              <a:buNone/>
            </a:pPr>
            <a:r>
              <a:rPr lang="fa-IR" sz="3200" dirty="0" smtClean="0">
                <a:solidFill>
                  <a:srgbClr val="920000"/>
                </a:solidFill>
              </a:rPr>
              <a:t>                              مبنای جذب سربار</a:t>
            </a:r>
            <a:endParaRPr lang="fa-IR" sz="3200" dirty="0">
              <a:solidFill>
                <a:srgbClr val="9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9949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fa-I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cs typeface="B Titr"/>
              </a:rPr>
              <a:t>مبنای جذب سربار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انتخاب مبنای جذب سربار از اهمیت خاصی برخوردار است و باید یک ارتباط منطقی بین مبنای جذب </a:t>
            </a:r>
          </a:p>
          <a:p>
            <a:r>
              <a:rPr lang="fa-IR" dirty="0" smtClean="0"/>
              <a:t>سربار و هزینه های سربار ساخت وجود داشته باشد. حجم تولید،ساعات کار مستقیم ، ساعت کار ماشین</a:t>
            </a:r>
          </a:p>
          <a:p>
            <a:r>
              <a:rPr lang="fa-IR" dirty="0" smtClean="0"/>
              <a:t> آلات ،هزینه مواد مستقیم ، هزینه دستمزد مستقیم ، معمول ترین مبانی جذب سربار می باشند،اما متدوال </a:t>
            </a:r>
          </a:p>
          <a:p>
            <a:r>
              <a:rPr lang="fa-IR" dirty="0" smtClean="0"/>
              <a:t>ترین آن ها محاسبه نرخ جذب سربار بر اساس هزینه دستمزد مستقیم است.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5596321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0724"/>
            <a:ext cx="10515600" cy="1325563"/>
          </a:xfrm>
        </p:spPr>
        <p:txBody>
          <a:bodyPr/>
          <a:lstStyle/>
          <a:p>
            <a:pPr algn="ctr"/>
            <a:r>
              <a:rPr kumimoji="0" lang="fa-I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cs typeface="B Titr"/>
              </a:rPr>
              <a:t>مثال: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ارقام زیر در ابتدای سال1381 در شرکت تولیدی مهشید برآورده شده است :</a:t>
            </a:r>
          </a:p>
          <a:p>
            <a:r>
              <a:rPr lang="fa-IR" dirty="0" smtClean="0"/>
              <a:t>هزینه سربارساخت    300.000 ریال</a:t>
            </a:r>
          </a:p>
          <a:p>
            <a:r>
              <a:rPr lang="fa-IR" dirty="0" smtClean="0"/>
              <a:t>هزینه دستمزدمستقیم   400.000 ریال</a:t>
            </a:r>
          </a:p>
          <a:p>
            <a:r>
              <a:rPr lang="fa-IR" dirty="0" smtClean="0"/>
              <a:t>با فرض این که شرکت مهشید برای جذب سربار از هزینه دستمزد مستقیم به عنوان مبنا استفاده می کند،</a:t>
            </a:r>
          </a:p>
          <a:p>
            <a:r>
              <a:rPr lang="fa-IR" dirty="0" smtClean="0"/>
              <a:t>مطلوبست:محاسبه نرخ جذب سربار</a:t>
            </a:r>
          </a:p>
          <a:p>
            <a:r>
              <a:rPr lang="fa-IR" dirty="0" smtClean="0"/>
              <a:t>حل:</a:t>
            </a:r>
          </a:p>
          <a:p>
            <a:r>
              <a:rPr lang="fa-IR" u="sng" dirty="0" smtClean="0"/>
              <a:t>300.000 </a:t>
            </a:r>
            <a:r>
              <a:rPr lang="fa-IR" dirty="0" smtClean="0"/>
              <a:t>=75%</a:t>
            </a:r>
          </a:p>
          <a:p>
            <a:r>
              <a:rPr lang="fa-IR" dirty="0" smtClean="0"/>
              <a:t>400.000        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7632478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fa-I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cs typeface="B Titr"/>
              </a:rPr>
              <a:t>سربارجذب شده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a-IR" dirty="0" smtClean="0"/>
              <a:t>در طول دوره مالی با فراهم آمدن اطلاعات مرتبط با مبنای جذب سربار ، سربار ساخت جذب شده محاسبه و در حساب ها ثبت می شود. </a:t>
            </a:r>
          </a:p>
          <a:p>
            <a:pPr marL="0" indent="0">
              <a:buNone/>
            </a:pPr>
            <a:r>
              <a:rPr lang="fa-IR" sz="3200" dirty="0" smtClean="0">
                <a:solidFill>
                  <a:srgbClr val="920000"/>
                </a:solidFill>
              </a:rPr>
              <a:t>سربار جذب شده = حجم مبنای واقعی * نرخ جذب سربار</a:t>
            </a:r>
          </a:p>
          <a:p>
            <a:pPr marL="0" indent="0">
              <a:buNone/>
            </a:pPr>
            <a:r>
              <a:rPr lang="fa-IR" sz="3200" dirty="0" smtClean="0">
                <a:solidFill>
                  <a:srgbClr val="920000"/>
                </a:solidFill>
              </a:rPr>
              <a:t>مثال:</a:t>
            </a:r>
          </a:p>
          <a:p>
            <a:pPr marL="0" indent="0">
              <a:buNone/>
            </a:pPr>
            <a:r>
              <a:rPr lang="fa-IR" dirty="0" smtClean="0"/>
              <a:t>بادرنظر گرفتن اطلاعات مثال قبلبافرض این که هزینه دستمزد واعی در سال1381مبلغ380.000ریال می باشد،مطلوبست:محاسبه سربارجذب شده</a:t>
            </a:r>
          </a:p>
          <a:p>
            <a:pPr marL="0" indent="0">
              <a:buNone/>
            </a:pPr>
            <a:r>
              <a:rPr lang="fa-IR" sz="2800" dirty="0" smtClean="0">
                <a:solidFill>
                  <a:srgbClr val="920000"/>
                </a:solidFill>
              </a:rPr>
              <a:t>حل:</a:t>
            </a:r>
          </a:p>
          <a:p>
            <a:pPr marL="0" indent="0">
              <a:buNone/>
            </a:pPr>
            <a:r>
              <a:rPr lang="fa-IR" sz="2800" dirty="0" smtClean="0"/>
              <a:t>285.000=75%*380.000 سربار جذب شده</a:t>
            </a:r>
            <a:endParaRPr lang="fa-IR" sz="2800" dirty="0"/>
          </a:p>
        </p:txBody>
      </p:sp>
    </p:spTree>
    <p:extLst>
      <p:ext uri="{BB962C8B-B14F-4D97-AF65-F5344CB8AC3E}">
        <p14:creationId xmlns:p14="http://schemas.microsoft.com/office/powerpoint/2010/main" val="11841960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fa-I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cs typeface="B Titr"/>
              </a:rPr>
              <a:t>اضافه یا کسر جذب سربار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 در پایان دوره مالی مبلغ سربار جذب شده با مبلغ سربار واقعی مقایسه می شود در صورتی که سربار جذب شده بیشتر از سربار واقعی باشد ، اضافه جذب سربار جذب شده کمتر از سربار واقعی باشد ، کسر جذب سربار وجود خواهد داشت که به صورت رابطه زیر قبل تبیین است:</a:t>
            </a:r>
          </a:p>
          <a:p>
            <a:r>
              <a:rPr lang="fa-IR" sz="2800" dirty="0" smtClean="0">
                <a:solidFill>
                  <a:srgbClr val="920000"/>
                </a:solidFill>
              </a:rPr>
              <a:t>اضافه(کسر)جذب سربار=سربار جذب شده – سربار واقعی </a:t>
            </a:r>
          </a:p>
          <a:p>
            <a:r>
              <a:rPr lang="fa-IR" sz="2800" dirty="0" smtClean="0">
                <a:solidFill>
                  <a:srgbClr val="920000"/>
                </a:solidFill>
              </a:rPr>
              <a:t>مثال:</a:t>
            </a:r>
          </a:p>
          <a:p>
            <a:r>
              <a:rPr lang="fa-IR" dirty="0" smtClean="0"/>
              <a:t>بادرنظر گرفتن اطلاعات مثال قبل بافرض این که سربارواقعی درسال1381مبلغ275.000ریال باشد ، مطلوبست:محاسبه اضافه یا کسر جذب سربار</a:t>
            </a:r>
          </a:p>
          <a:p>
            <a:pPr marL="0" indent="0">
              <a:buNone/>
            </a:pPr>
            <a:r>
              <a:rPr lang="fa-IR" dirty="0" smtClean="0"/>
              <a:t>10.000=275.000-285.000                     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704602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solidFill>
                  <a:srgbClr val="920000"/>
                </a:solidFill>
              </a:rPr>
              <a:t>فهرست</a:t>
            </a:r>
            <a:endParaRPr lang="fa-IR" dirty="0">
              <a:solidFill>
                <a:srgbClr val="92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7712355"/>
              </p:ext>
            </p:extLst>
          </p:nvPr>
        </p:nvGraphicFramePr>
        <p:xfrm>
          <a:off x="623456" y="1482435"/>
          <a:ext cx="10363200" cy="5223164"/>
        </p:xfrm>
        <a:graphic>
          <a:graphicData uri="http://schemas.openxmlformats.org/drawingml/2006/table">
            <a:tbl>
              <a:tblPr/>
              <a:tblGrid>
                <a:gridCol w="8214992"/>
                <a:gridCol w="2148208"/>
              </a:tblGrid>
              <a:tr h="618768">
                <a:tc>
                  <a:txBody>
                    <a:bodyPr/>
                    <a:lstStyle/>
                    <a:p>
                      <a:pPr marL="3619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B Badr" pitchFamily="2" charset="-78"/>
                        </a:rPr>
                        <a:t>کلیات ، مفاهیم و طبقه بندی هزینه ها</a:t>
                      </a:r>
                      <a:endParaRPr kumimoji="0" lang="en-US" sz="1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+mn-ea"/>
                        <a:cs typeface="B Badr" pitchFamily="2" charset="-78"/>
                      </a:endParaRPr>
                    </a:p>
                  </a:txBody>
                  <a:tcPr marL="90000" marR="90000" marT="46794" marB="46794" anchor="ctr" anchorCtr="1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1950" marR="0" lvl="0" indent="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Arial" charset="0"/>
                          <a:cs typeface="B Titr" pitchFamily="2" charset="-78"/>
                        </a:rPr>
                        <a:t>فصل اول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00"/>
                        </a:solidFill>
                        <a:effectLst/>
                        <a:latin typeface="Arial" charset="0"/>
                        <a:cs typeface="B Titr" pitchFamily="2" charset="-78"/>
                      </a:endParaRPr>
                    </a:p>
                  </a:txBody>
                  <a:tcPr marL="90000" marR="90000" marT="46794" marB="46794" anchor="ctr" anchorCtr="1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8768">
                <a:tc>
                  <a:txBody>
                    <a:bodyPr/>
                    <a:lstStyle/>
                    <a:p>
                      <a:pPr marL="3619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B Badr" pitchFamily="2" charset="-78"/>
                        </a:rPr>
                        <a:t>گزارشات هزینه برای برنامه ریزی 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B Badr" pitchFamily="2" charset="-78"/>
                      </a:endParaRPr>
                    </a:p>
                  </a:txBody>
                  <a:tcPr marL="90000" marR="90000" marT="46794" marB="46794" anchor="ctr" anchorCtr="1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1950" marR="0" lvl="0" indent="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Arial" charset="0"/>
                          <a:cs typeface="B Titr" pitchFamily="2" charset="-78"/>
                        </a:rPr>
                        <a:t>فصل </a:t>
                      </a:r>
                      <a:r>
                        <a:rPr kumimoji="0" lang="fa-I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Arial" charset="0"/>
                          <a:cs typeface="B Titr" pitchFamily="2" charset="-78"/>
                        </a:rPr>
                        <a:t>دوم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00"/>
                        </a:solidFill>
                        <a:effectLst/>
                        <a:latin typeface="Arial" charset="0"/>
                        <a:cs typeface="B Titr" pitchFamily="2" charset="-78"/>
                      </a:endParaRPr>
                    </a:p>
                  </a:txBody>
                  <a:tcPr marL="90000" marR="90000" marT="46794" marB="46794" anchor="ctr" anchorCtr="1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8768">
                <a:tc>
                  <a:txBody>
                    <a:bodyPr/>
                    <a:lstStyle/>
                    <a:p>
                      <a:pPr marL="3619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B Badr" pitchFamily="2" charset="-78"/>
                        </a:rPr>
                        <a:t>سربار پیش بینی شده ، جذب شده و واقعی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B Badr" pitchFamily="2" charset="-78"/>
                      </a:endParaRPr>
                    </a:p>
                  </a:txBody>
                  <a:tcPr marL="90000" marR="90000" marT="46794" marB="46794" anchor="ctr" anchorCtr="1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1950" marR="0" lvl="0" indent="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Arial" charset="0"/>
                          <a:cs typeface="B Titr" pitchFamily="2" charset="-78"/>
                        </a:rPr>
                        <a:t>فصل </a:t>
                      </a:r>
                      <a:r>
                        <a:rPr kumimoji="0" lang="fa-I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Arial" charset="0"/>
                          <a:cs typeface="B Titr" pitchFamily="2" charset="-78"/>
                        </a:rPr>
                        <a:t>سوم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00"/>
                        </a:solidFill>
                        <a:effectLst/>
                        <a:latin typeface="Arial" charset="0"/>
                        <a:cs typeface="B Titr" pitchFamily="2" charset="-78"/>
                      </a:endParaRPr>
                    </a:p>
                  </a:txBody>
                  <a:tcPr marL="90000" marR="90000" marT="46794" marB="46794" anchor="ctr" anchorCtr="1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8166">
                <a:tc>
                  <a:txBody>
                    <a:bodyPr/>
                    <a:lstStyle/>
                    <a:p>
                      <a:pPr marL="3619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B Badr" pitchFamily="2" charset="-78"/>
                        </a:rPr>
                        <a:t>حسابداری مواد ، دستمزد و سربار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B Badr" pitchFamily="2" charset="-78"/>
                      </a:endParaRPr>
                    </a:p>
                  </a:txBody>
                  <a:tcPr marL="90000" marR="90000" marT="46794" marB="46794" anchor="ctr" anchorCtr="1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1950" marR="0" lvl="0" indent="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Arial" charset="0"/>
                          <a:cs typeface="B Titr" pitchFamily="2" charset="-78"/>
                        </a:rPr>
                        <a:t>فصل چهارم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00"/>
                        </a:solidFill>
                        <a:effectLst/>
                        <a:latin typeface="Arial" charset="0"/>
                        <a:cs typeface="B Titr" pitchFamily="2" charset="-78"/>
                      </a:endParaRPr>
                    </a:p>
                  </a:txBody>
                  <a:tcPr marL="90000" marR="90000" marT="46794" marB="46794" anchor="ctr" anchorCtr="1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8694">
                <a:tc>
                  <a:txBody>
                    <a:bodyPr/>
                    <a:lstStyle/>
                    <a:p>
                      <a:pPr marL="361950" marR="0" lvl="0" indent="0" algn="ctr" defTabSz="914400" rtl="1" eaLnBrk="1" fontAlgn="base" latinLnBrk="0" hangingPunct="1">
                        <a:lnSpc>
                          <a:spcPct val="2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+mn-ea"/>
                          <a:cs typeface="B Badr" pitchFamily="2" charset="-78"/>
                        </a:rPr>
                        <a:t>تخصیص هزینه های سربار بر حسب دوایر</a:t>
                      </a:r>
                    </a:p>
                    <a:p>
                      <a:pPr marL="361950" marR="0" lvl="0" indent="0" algn="ctr" defTabSz="914400" rtl="1" eaLnBrk="1" fontAlgn="base" latinLnBrk="0" hangingPunct="1">
                        <a:lnSpc>
                          <a:spcPct val="2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+mn-ea"/>
                          <a:cs typeface="B Badr" pitchFamily="2" charset="-78"/>
                        </a:rPr>
                        <a:t>هزینه یابی سفارش کار</a:t>
                      </a:r>
                    </a:p>
                    <a:p>
                      <a:pPr marL="361950" marR="0" lvl="0" indent="0" algn="ctr" defTabSz="914400" rtl="1" eaLnBrk="1" fontAlgn="base" latinLnBrk="0" hangingPunct="1">
                        <a:lnSpc>
                          <a:spcPct val="2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+mn-ea"/>
                          <a:cs typeface="B Badr" pitchFamily="2" charset="-78"/>
                        </a:rPr>
                        <a:t>هزینه یابی مرحله ای </a:t>
                      </a:r>
                    </a:p>
                    <a:p>
                      <a:pPr marL="361950" marR="0" lvl="0" indent="0" algn="ctr" defTabSz="914400" rtl="1" eaLnBrk="1" fontAlgn="base" latinLnBrk="0" hangingPunct="1">
                        <a:lnSpc>
                          <a:spcPct val="2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+mn-ea"/>
                        <a:cs typeface="B Badr" pitchFamily="2" charset="-78"/>
                      </a:endParaRPr>
                    </a:p>
                  </a:txBody>
                  <a:tcPr marL="90000" marR="90000" marT="46794" marB="46794" anchor="ctr" anchorCtr="1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1950" marR="0" lvl="0" indent="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Arial" charset="0"/>
                          <a:ea typeface="+mn-ea"/>
                          <a:cs typeface="B Titr" pitchFamily="2" charset="-78"/>
                        </a:rPr>
                        <a:t>فصل </a:t>
                      </a:r>
                      <a:r>
                        <a:rPr kumimoji="0" lang="fa-IR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Arial" charset="0"/>
                          <a:ea typeface="+mn-ea"/>
                          <a:cs typeface="B Titr" pitchFamily="2" charset="-78"/>
                        </a:rPr>
                        <a:t>پنجم</a:t>
                      </a:r>
                    </a:p>
                    <a:p>
                      <a:pPr marL="361950" marR="0" lvl="0" indent="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00"/>
                        </a:solidFill>
                        <a:effectLst/>
                        <a:latin typeface="Arial" charset="0"/>
                        <a:cs typeface="B Titr" pitchFamily="2" charset="-78"/>
                      </a:endParaRPr>
                    </a:p>
                    <a:p>
                      <a:pPr marL="361950" marR="0" lvl="0" indent="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Arial" charset="0"/>
                          <a:ea typeface="+mn-ea"/>
                          <a:cs typeface="B Titr" pitchFamily="2" charset="-78"/>
                        </a:rPr>
                        <a:t>فصل </a:t>
                      </a:r>
                      <a:r>
                        <a:rPr kumimoji="0" lang="fa-IR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Arial" charset="0"/>
                          <a:ea typeface="+mn-ea"/>
                          <a:cs typeface="B Titr" pitchFamily="2" charset="-78"/>
                        </a:rPr>
                        <a:t>ششم</a:t>
                      </a:r>
                    </a:p>
                    <a:p>
                      <a:pPr marL="361950" marR="0" lvl="0" indent="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00"/>
                        </a:solidFill>
                        <a:effectLst/>
                        <a:latin typeface="Arial" charset="0"/>
                        <a:cs typeface="B Titr" pitchFamily="2" charset="-78"/>
                      </a:endParaRPr>
                    </a:p>
                    <a:p>
                      <a:pPr marL="361950" marR="0" lvl="0" indent="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Arial" charset="0"/>
                          <a:ea typeface="+mn-ea"/>
                          <a:cs typeface="B Titr" pitchFamily="2" charset="-78"/>
                        </a:rPr>
                        <a:t>فصل </a:t>
                      </a:r>
                      <a:r>
                        <a:rPr kumimoji="0" lang="fa-IR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Arial" charset="0"/>
                          <a:ea typeface="+mn-ea"/>
                          <a:cs typeface="B Titr" pitchFamily="2" charset="-78"/>
                        </a:rPr>
                        <a:t>هفتم</a:t>
                      </a: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36600"/>
                        </a:solidFill>
                        <a:effectLst/>
                        <a:latin typeface="Arial" charset="0"/>
                        <a:ea typeface="+mn-ea"/>
                        <a:cs typeface="B Titr" pitchFamily="2" charset="-78"/>
                      </a:endParaRPr>
                    </a:p>
                    <a:p>
                      <a:pPr marL="361950" marR="0" lvl="0" indent="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+mn-ea"/>
                        <a:cs typeface="B Badr" pitchFamily="2" charset="-78"/>
                      </a:endParaRPr>
                    </a:p>
                  </a:txBody>
                  <a:tcPr marL="90000" marR="90000" marT="46794" marB="46794" anchor="ctr" anchorCtr="1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76889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3200" b="1" kern="0" cap="none" spc="0" dirty="0">
                <a:solidFill>
                  <a:srgbClr val="800000"/>
                </a:solidFill>
                <a:latin typeface="Arial"/>
                <a:cs typeface="B Titr"/>
              </a:rPr>
              <a:t>اضافه یا کسر جذب سربار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0" algn="justLow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fa-IR" sz="2800" kern="0" dirty="0" smtClean="0">
                <a:latin typeface="Arial"/>
                <a:cs typeface="B Badr"/>
              </a:rPr>
              <a:t>در صورتی که مبلغ اضافه یاکسر جذب سربار با اهمیت باشدباید آن را بین بهای تمام شده کالای فروش رفته و بهای تمام شده موجودی های پایان دوره(کالای در جریان ساخت و کالای ساخته شده) سرشکن نمود اما در صورتی که مبلغ آن با اهمیت نباشد باید آن را به بهای تمام شده کالای فروش رفته منظور نمود.</a:t>
            </a:r>
            <a:endParaRPr kumimoji="0" lang="fa-IR" sz="28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/>
              <a:cs typeface="B Badr"/>
            </a:endParaRPr>
          </a:p>
        </p:txBody>
      </p:sp>
      <p:pic>
        <p:nvPicPr>
          <p:cNvPr id="4" name="Picture 3" descr="Picture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6032" y="4983353"/>
            <a:ext cx="8196263" cy="1527175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6329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7"/>
            <a:ext cx="9720072" cy="426166"/>
          </a:xfrm>
        </p:spPr>
        <p:txBody>
          <a:bodyPr>
            <a:normAutofit fontScale="90000"/>
          </a:bodyPr>
          <a:lstStyle/>
          <a:p>
            <a:pPr lvl="0" algn="r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</a:pPr>
            <a:r>
              <a:rPr kumimoji="0" lang="fa-IR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cs typeface="B Titr"/>
              </a:rPr>
              <a:t>گردش و ثبت حساب های صنعتی :</a:t>
            </a:r>
            <a:br>
              <a:rPr kumimoji="0" lang="fa-IR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cs typeface="B Titr"/>
              </a:rPr>
            </a:br>
            <a:r>
              <a:rPr lang="fa-IR" sz="2200" cap="none" spc="0" dirty="0" smtClean="0">
                <a:solidFill>
                  <a:prstClr val="black"/>
                </a:solidFill>
                <a:latin typeface="Tw Cen MT" panose="020B0602020104020603"/>
              </a:rPr>
              <a:t>گردش </a:t>
            </a:r>
            <a:r>
              <a:rPr lang="fa-IR" sz="2200" cap="none" spc="0" dirty="0">
                <a:solidFill>
                  <a:prstClr val="black"/>
                </a:solidFill>
                <a:latin typeface="Tw Cen MT" panose="020B0602020104020603"/>
              </a:rPr>
              <a:t>حساب های صنعتی با استفاده از سیستم ثبت دائمی موجودی ها برای هر یک از اقلام موجودی (مواد،کالای در جریان ساخت و کالای ساخته شده)به طور معمول به صورت زیر می باشد:</a:t>
            </a:r>
            <a:br>
              <a:rPr lang="fa-IR" sz="2200" cap="none" spc="0" dirty="0">
                <a:solidFill>
                  <a:prstClr val="black"/>
                </a:solidFill>
                <a:latin typeface="Tw Cen MT" panose="020B0602020104020603"/>
              </a:rPr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28" y="1011383"/>
            <a:ext cx="9720072" cy="5749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4450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3600" cap="none" spc="0" dirty="0">
                <a:solidFill>
                  <a:srgbClr val="920000"/>
                </a:solidFill>
                <a:latin typeface="Times New Roman"/>
                <a:cs typeface="B Nazanin" pitchFamily="2" charset="-78"/>
              </a:rPr>
              <a:t>سیستم ثبت </a:t>
            </a:r>
            <a:r>
              <a:rPr lang="fa-IR" sz="3600" cap="none" spc="0" dirty="0" smtClean="0">
                <a:solidFill>
                  <a:srgbClr val="920000"/>
                </a:solidFill>
                <a:latin typeface="Times New Roman"/>
                <a:cs typeface="B Nazanin" pitchFamily="2" charset="-78"/>
              </a:rPr>
              <a:t>ادواری و دائمی</a:t>
            </a:r>
            <a:endParaRPr lang="fa-IR" dirty="0">
              <a:solidFill>
                <a:srgbClr val="92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856509"/>
            <a:ext cx="9720073" cy="4023360"/>
          </a:xfrm>
        </p:spPr>
        <p:txBody>
          <a:bodyPr/>
          <a:lstStyle/>
          <a:p>
            <a:pPr marL="0" lvl="0" indent="0" algn="just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a-IR" sz="1800" dirty="0">
                <a:solidFill>
                  <a:srgbClr val="FFFFFF"/>
                </a:solidFill>
                <a:latin typeface="Arial" panose="020B0604020202020204" pitchFamily="34" charset="0"/>
                <a:cs typeface="B Nazanin" pitchFamily="2" charset="-78"/>
              </a:rPr>
              <a:t>در سیستم ادواری، مقادیر موجودی با شمارش فیزیکی در یک تاریخ مشخص، تعیین گردیده و سپس با توجه به نتایج شمارش فیزیکی، قیمت گذاری بر مبنای یکی از روشهای ارزشیابی انجام می شود</a:t>
            </a:r>
            <a:endParaRPr lang="fa-IR" sz="1800" dirty="0">
              <a:latin typeface="Arial" panose="020B0604020202020204" pitchFamily="34" charset="0"/>
              <a:cs typeface="B Nazanin" pitchFamily="2" charset="-78"/>
            </a:endParaRPr>
          </a:p>
          <a:p>
            <a:r>
              <a:rPr lang="fa-IR" dirty="0">
                <a:cs typeface="B Nazanin" pitchFamily="2" charset="-78"/>
              </a:rPr>
              <a:t>در سیستم ادواری، مقادیر موجودی با شمارش فیزیکی در یک تاریخ مشخص، تعیین گردیده و سپس با توجه به </a:t>
            </a:r>
            <a:endParaRPr lang="fa-IR" dirty="0" smtClean="0">
              <a:cs typeface="B Nazanin" pitchFamily="2" charset="-78"/>
            </a:endParaRPr>
          </a:p>
          <a:p>
            <a:r>
              <a:rPr lang="fa-IR" dirty="0" smtClean="0">
                <a:cs typeface="B Nazanin" pitchFamily="2" charset="-78"/>
              </a:rPr>
              <a:t>نتایج </a:t>
            </a:r>
            <a:r>
              <a:rPr lang="fa-IR" dirty="0">
                <a:cs typeface="B Nazanin" pitchFamily="2" charset="-78"/>
              </a:rPr>
              <a:t>شمارش فیزیکی، قیمت گذاری بر مبنای یکی از روشهای ارزشیابی انجام می </a:t>
            </a:r>
            <a:r>
              <a:rPr lang="fa-IR" dirty="0" smtClean="0">
                <a:cs typeface="B Nazanin" pitchFamily="2" charset="-78"/>
              </a:rPr>
              <a:t>شود.</a:t>
            </a:r>
          </a:p>
          <a:p>
            <a:endParaRPr lang="fa-IR" dirty="0" smtClean="0">
              <a:cs typeface="B Nazanin" pitchFamily="2" charset="-78"/>
            </a:endParaRPr>
          </a:p>
          <a:p>
            <a:r>
              <a:rPr lang="fa-IR" dirty="0">
                <a:cs typeface="B Nazanin" pitchFamily="2" charset="-78"/>
              </a:rPr>
              <a:t>در </a:t>
            </a:r>
            <a:r>
              <a:rPr lang="fa-IR" dirty="0" smtClean="0">
                <a:cs typeface="B Nazanin" pitchFamily="2" charset="-78"/>
              </a:rPr>
              <a:t>سیستم دائمی ، </a:t>
            </a:r>
            <a:r>
              <a:rPr lang="fa-IR" dirty="0">
                <a:cs typeface="B Nazanin" pitchFamily="2" charset="-78"/>
              </a:rPr>
              <a:t>سوابق و مدارک موجودیها به تفصیل نگهداری شده و هر یک از اقلام خرید یا فروش معاملات </a:t>
            </a:r>
            <a:endParaRPr lang="fa-IR" dirty="0" smtClean="0">
              <a:cs typeface="B Nazanin" pitchFamily="2" charset="-78"/>
            </a:endParaRPr>
          </a:p>
          <a:p>
            <a:r>
              <a:rPr lang="fa-IR" dirty="0" smtClean="0">
                <a:cs typeface="B Nazanin" pitchFamily="2" charset="-78"/>
              </a:rPr>
              <a:t>مرتبط </a:t>
            </a:r>
            <a:r>
              <a:rPr lang="fa-IR" dirty="0">
                <a:cs typeface="B Nazanin" pitchFamily="2" charset="-78"/>
              </a:rPr>
              <a:t>به آن به محض وقوع در حساب موجودیها منعکس می گردد.</a:t>
            </a:r>
          </a:p>
          <a:p>
            <a:endParaRPr lang="fa-IR" dirty="0">
              <a:cs typeface="B Nazanin" pitchFamily="2" charset="-78"/>
            </a:endParaRP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806289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fa-IR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cs typeface="B Titr"/>
              </a:rPr>
              <a:t>ثبت های مربوط به مواد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0" algn="justLow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fa-IR" sz="2800" dirty="0" smtClean="0">
                <a:solidFill>
                  <a:srgbClr val="920000"/>
                </a:solidFill>
              </a:rPr>
              <a:t>1- تحصیل مواد :</a:t>
            </a:r>
          </a:p>
          <a:p>
            <a:pPr marL="342900" lvl="0" indent="0" algn="justLow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fa-IR" dirty="0" smtClean="0"/>
          </a:p>
          <a:p>
            <a:pPr marL="342900" lvl="0" indent="0" algn="justLow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fa-IR" dirty="0" smtClean="0"/>
              <a:t>کنترل مواد      ****</a:t>
            </a:r>
          </a:p>
          <a:p>
            <a:pPr marL="342900" lvl="0" indent="0" algn="justLow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fa-IR" dirty="0"/>
          </a:p>
          <a:p>
            <a:pPr marL="342900" lvl="0" indent="0" algn="justLow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fa-IR" dirty="0" smtClean="0"/>
              <a:t>               وجود نقد / حساب های پرداختنی  ****</a:t>
            </a:r>
          </a:p>
          <a:p>
            <a:pPr marL="342900" lvl="0" indent="0" algn="justLow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fa-IR" sz="2800" dirty="0" smtClean="0">
                <a:solidFill>
                  <a:srgbClr val="920000"/>
                </a:solidFill>
              </a:rPr>
              <a:t>نکته:</a:t>
            </a:r>
          </a:p>
          <a:p>
            <a:pPr marL="342900" lvl="0" indent="0" algn="justLow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fa-IR" dirty="0" smtClean="0"/>
              <a:t>درصورت برگشت مواد به علت عیب و نقص به فروشنده عکس ثبت فوق صورت میگیرد.</a:t>
            </a:r>
          </a:p>
          <a:p>
            <a:pPr marL="342900" lvl="0" indent="0" algn="justLow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2665159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2800" b="1" dirty="0" smtClean="0">
                <a:solidFill>
                  <a:srgbClr val="920000"/>
                </a:solidFill>
              </a:rPr>
              <a:t>ثبت های مربوط به مواد</a:t>
            </a:r>
            <a:endParaRPr lang="fa-IR" sz="2800" b="1" dirty="0">
              <a:solidFill>
                <a:srgbClr val="92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sz="2800" dirty="0" smtClean="0">
                <a:solidFill>
                  <a:srgbClr val="920000"/>
                </a:solidFill>
              </a:rPr>
              <a:t>2- مصرف مواد:</a:t>
            </a:r>
          </a:p>
          <a:p>
            <a:r>
              <a:rPr lang="fa-IR" dirty="0" smtClean="0"/>
              <a:t>کالای در جریان ساخت **** </a:t>
            </a:r>
          </a:p>
          <a:p>
            <a:r>
              <a:rPr lang="fa-IR" dirty="0" smtClean="0"/>
              <a:t>کنترل سربار ساخت    ****</a:t>
            </a:r>
          </a:p>
          <a:p>
            <a:r>
              <a:rPr lang="fa-IR" dirty="0" smtClean="0"/>
              <a:t>                                  کنترل مواد ****</a:t>
            </a:r>
          </a:p>
          <a:p>
            <a:endParaRPr lang="fa-IR" dirty="0" smtClean="0"/>
          </a:p>
          <a:p>
            <a:r>
              <a:rPr lang="fa-IR" dirty="0" smtClean="0"/>
              <a:t>بدیهی است در صورت برگشت مواد از خط تولید به انبار مواد عکس ثبت فوق زده می شود.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2318238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728" y="321980"/>
            <a:ext cx="9720072" cy="1499616"/>
          </a:xfrm>
        </p:spPr>
        <p:txBody>
          <a:bodyPr>
            <a:normAutofit/>
          </a:bodyPr>
          <a:lstStyle/>
          <a:p>
            <a:pPr algn="ctr"/>
            <a:r>
              <a:rPr lang="fa-IR" sz="2800" b="1" dirty="0" smtClean="0">
                <a:solidFill>
                  <a:srgbClr val="920000"/>
                </a:solidFill>
              </a:rPr>
              <a:t>ثبت های مربوط به حقوق و دستمزد</a:t>
            </a:r>
            <a:endParaRPr lang="fa-IR" sz="2800" b="1" dirty="0">
              <a:solidFill>
                <a:srgbClr val="92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sz="2400" dirty="0" smtClean="0">
                <a:solidFill>
                  <a:srgbClr val="920000"/>
                </a:solidFill>
              </a:rPr>
              <a:t>1- تهیه لیست حقوق و دستمزد:</a:t>
            </a:r>
          </a:p>
          <a:p>
            <a:r>
              <a:rPr lang="fa-IR" dirty="0" smtClean="0"/>
              <a:t>کنترل حقوق و دستمزد ****</a:t>
            </a:r>
          </a:p>
          <a:p>
            <a:r>
              <a:rPr lang="fa-IR" dirty="0" smtClean="0"/>
              <a:t>                                بیمه پرداختنی  ****</a:t>
            </a:r>
          </a:p>
          <a:p>
            <a:r>
              <a:rPr lang="fa-IR" dirty="0" smtClean="0"/>
              <a:t>                                مالیات پرداختنی ****</a:t>
            </a:r>
          </a:p>
          <a:p>
            <a:r>
              <a:rPr lang="fa-IR" dirty="0" smtClean="0"/>
              <a:t>                               حقوق و دستمزد پرداختنی ****</a:t>
            </a:r>
          </a:p>
          <a:p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26909344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2800" b="1" dirty="0">
                <a:solidFill>
                  <a:srgbClr val="920000"/>
                </a:solidFill>
              </a:rPr>
              <a:t>ثبت های مربوط به حقوق و دستمزد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1CADE4"/>
              </a:buClr>
            </a:pPr>
            <a:r>
              <a:rPr lang="fa-IR" sz="2400" dirty="0">
                <a:solidFill>
                  <a:srgbClr val="920000"/>
                </a:solidFill>
              </a:rPr>
              <a:t>2-تخصیص حقوق و دستمزد</a:t>
            </a:r>
            <a:r>
              <a:rPr lang="fa-IR" sz="2400" dirty="0" smtClean="0">
                <a:solidFill>
                  <a:srgbClr val="920000"/>
                </a:solidFill>
              </a:rPr>
              <a:t>:</a:t>
            </a:r>
          </a:p>
          <a:p>
            <a:pPr lvl="0">
              <a:buClr>
                <a:srgbClr val="1CADE4"/>
              </a:buClr>
            </a:pPr>
            <a:endParaRPr lang="fa-IR" sz="2400" dirty="0">
              <a:solidFill>
                <a:srgbClr val="920000"/>
              </a:solidFill>
            </a:endParaRPr>
          </a:p>
          <a:p>
            <a:pPr lvl="0">
              <a:buClr>
                <a:srgbClr val="1CADE4"/>
              </a:buClr>
            </a:pPr>
            <a:r>
              <a:rPr lang="fa-IR" dirty="0">
                <a:solidFill>
                  <a:prstClr val="black"/>
                </a:solidFill>
              </a:rPr>
              <a:t>کالای</a:t>
            </a:r>
            <a:r>
              <a:rPr lang="fa-IR" sz="2400" dirty="0">
                <a:solidFill>
                  <a:prstClr val="black"/>
                </a:solidFill>
              </a:rPr>
              <a:t> در جریان </a:t>
            </a:r>
            <a:r>
              <a:rPr lang="fa-IR" sz="2400" dirty="0" smtClean="0">
                <a:solidFill>
                  <a:prstClr val="black"/>
                </a:solidFill>
              </a:rPr>
              <a:t>ساخت  </a:t>
            </a:r>
            <a:r>
              <a:rPr lang="fa-IR" sz="2400" dirty="0">
                <a:solidFill>
                  <a:prstClr val="black"/>
                </a:solidFill>
              </a:rPr>
              <a:t>****</a:t>
            </a:r>
          </a:p>
          <a:p>
            <a:pPr lvl="0">
              <a:buClr>
                <a:srgbClr val="1CADE4"/>
              </a:buClr>
            </a:pPr>
            <a:r>
              <a:rPr lang="fa-IR" sz="2400" dirty="0">
                <a:solidFill>
                  <a:prstClr val="black"/>
                </a:solidFill>
              </a:rPr>
              <a:t>کنترل سربار </a:t>
            </a:r>
            <a:r>
              <a:rPr lang="fa-IR" sz="2400" dirty="0" smtClean="0">
                <a:solidFill>
                  <a:prstClr val="black"/>
                </a:solidFill>
              </a:rPr>
              <a:t>             ****</a:t>
            </a:r>
            <a:endParaRPr lang="fa-IR" sz="2400" dirty="0">
              <a:solidFill>
                <a:prstClr val="black"/>
              </a:solidFill>
            </a:endParaRPr>
          </a:p>
          <a:p>
            <a:r>
              <a:rPr lang="fa-IR" dirty="0" smtClean="0"/>
              <a:t>هزینه های توزیع و فروش ****</a:t>
            </a:r>
          </a:p>
          <a:p>
            <a:r>
              <a:rPr lang="fa-IR" dirty="0" smtClean="0"/>
              <a:t>هزینه های عمومی و اداری ****</a:t>
            </a:r>
          </a:p>
          <a:p>
            <a:r>
              <a:rPr lang="fa-IR" dirty="0" smtClean="0"/>
              <a:t>                           کنترل حقوق و دستمزد ****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1525020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2800" b="1" dirty="0">
                <a:solidFill>
                  <a:srgbClr val="920000"/>
                </a:solidFill>
              </a:rPr>
              <a:t>ثبت های مربوط به حقوق و دستمزد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2800" dirty="0" smtClean="0">
                <a:solidFill>
                  <a:srgbClr val="920000"/>
                </a:solidFill>
              </a:rPr>
              <a:t>3- پرداخت حقوق و دستمزد :</a:t>
            </a:r>
          </a:p>
          <a:p>
            <a:endParaRPr lang="fa-IR" sz="2800" dirty="0" smtClean="0">
              <a:solidFill>
                <a:srgbClr val="920000"/>
              </a:solidFill>
            </a:endParaRPr>
          </a:p>
          <a:p>
            <a:r>
              <a:rPr lang="fa-IR" sz="2400" dirty="0" smtClean="0"/>
              <a:t>بیمه پرداختنی               ****</a:t>
            </a:r>
          </a:p>
          <a:p>
            <a:r>
              <a:rPr lang="fa-IR" sz="2400" dirty="0" smtClean="0"/>
              <a:t>مالیات پرداختنی            ****</a:t>
            </a:r>
          </a:p>
          <a:p>
            <a:r>
              <a:rPr lang="fa-IR" sz="2400" dirty="0" smtClean="0"/>
              <a:t>حقوق و دستمزد پرداختنی ****</a:t>
            </a:r>
          </a:p>
          <a:p>
            <a:r>
              <a:rPr lang="fa-IR" sz="2400" dirty="0" smtClean="0"/>
              <a:t>                                 وجوه نقد / بانک ****</a:t>
            </a: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17881002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solidFill>
                  <a:srgbClr val="920000"/>
                </a:solidFill>
              </a:rPr>
              <a:t>اضافه کاری</a:t>
            </a:r>
            <a:endParaRPr lang="fa-IR" dirty="0">
              <a:solidFill>
                <a:srgbClr val="92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1327" y="1800586"/>
            <a:ext cx="10515600" cy="4351338"/>
          </a:xfrm>
        </p:spPr>
        <p:txBody>
          <a:bodyPr/>
          <a:lstStyle/>
          <a:p>
            <a:pPr algn="just"/>
            <a:r>
              <a:rPr lang="fa-IR" dirty="0" smtClean="0"/>
              <a:t>انجام کار بیش از ساعت کار عادی (8ساعت در روز و44 ساعت در هفته) اصطلاحا اضافه کار نامیده می شود که</a:t>
            </a:r>
          </a:p>
          <a:p>
            <a:pPr algn="just"/>
            <a:r>
              <a:rPr lang="fa-IR" dirty="0" smtClean="0"/>
              <a:t> انجام آن منوط به موافقت کارگر و همچنین پرداخت 40 درصد اضافه برمزد هر ساعت کار عادی می باشد. به این</a:t>
            </a:r>
          </a:p>
          <a:p>
            <a:pPr algn="just"/>
            <a:r>
              <a:rPr lang="fa-IR" dirty="0" smtClean="0"/>
              <a:t> مازاد اصطلاحا فوق العاده اضافه کاری گفته می شود . نحوه برخورد با دستمزد عادی در ساعات اضافه کاری</a:t>
            </a:r>
          </a:p>
          <a:p>
            <a:pPr algn="just"/>
            <a:r>
              <a:rPr lang="fa-IR" dirty="0" smtClean="0"/>
              <a:t> همانند دستمزد عادی در ساعات عادی است ، اما مبلغ مازادی که در ساعات اضافه کار پرداخت می شود را نمی</a:t>
            </a:r>
          </a:p>
          <a:p>
            <a:pPr algn="just"/>
            <a:r>
              <a:rPr lang="fa-IR" dirty="0" smtClean="0"/>
              <a:t> توان به عنوان دستمزد مستقیم طبقه بندی نموده و به حساب کالای در جریان ساخت منظور کرد . مازاد پرداختی </a:t>
            </a:r>
          </a:p>
          <a:p>
            <a:pPr algn="just"/>
            <a:r>
              <a:rPr lang="fa-IR" dirty="0" smtClean="0"/>
              <a:t>بابت ساعات اضافه کاری (فوق العاده اضافه کاری) مربوط به کارکنان مستقیم تولید همانند حق بیمه سهم کارفرما به</a:t>
            </a:r>
          </a:p>
          <a:p>
            <a:pPr algn="just"/>
            <a:r>
              <a:rPr lang="fa-IR" dirty="0" smtClean="0"/>
              <a:t> عنوان هزینه غیرمستقیم تلقی شده و به حساب کنترل سربار ساخت منظور می گردد.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4132527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dirty="0" smtClean="0">
                <a:solidFill>
                  <a:srgbClr val="920000"/>
                </a:solidFill>
              </a:rPr>
              <a:t>ثبت های مربوط به سربار ساخت</a:t>
            </a:r>
            <a:endParaRPr lang="fa-IR" sz="3600" dirty="0">
              <a:solidFill>
                <a:srgbClr val="92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21540"/>
          </a:xfrm>
        </p:spPr>
        <p:txBody>
          <a:bodyPr/>
          <a:lstStyle/>
          <a:p>
            <a:r>
              <a:rPr lang="fa-IR" sz="2800" dirty="0" smtClean="0">
                <a:solidFill>
                  <a:srgbClr val="920000"/>
                </a:solidFill>
              </a:rPr>
              <a:t>1- ثبت سربار جذب شده :</a:t>
            </a:r>
          </a:p>
          <a:p>
            <a:r>
              <a:rPr lang="fa-IR" dirty="0" smtClean="0"/>
              <a:t>کالای در جریان ساخت ****</a:t>
            </a:r>
          </a:p>
          <a:p>
            <a:r>
              <a:rPr lang="fa-IR" dirty="0" smtClean="0"/>
              <a:t>                                سربار جذب شده ****</a:t>
            </a:r>
          </a:p>
          <a:p>
            <a:r>
              <a:rPr lang="fa-IR" sz="2800" dirty="0" smtClean="0">
                <a:solidFill>
                  <a:srgbClr val="920000"/>
                </a:solidFill>
              </a:rPr>
              <a:t>2- ثبت سربار واقعی :</a:t>
            </a:r>
          </a:p>
          <a:p>
            <a:r>
              <a:rPr lang="fa-IR" dirty="0" smtClean="0"/>
              <a:t>کنترل سربار ساخت ****</a:t>
            </a:r>
          </a:p>
          <a:p>
            <a:r>
              <a:rPr lang="fa-IR" dirty="0" smtClean="0"/>
              <a:t>                            وجوه نقد / پیش پرداخت ها / حساب های پرداختنی / استهلاک انباشته ****</a:t>
            </a:r>
          </a:p>
          <a:p>
            <a:r>
              <a:rPr lang="fa-IR" sz="2800" dirty="0" smtClean="0">
                <a:solidFill>
                  <a:srgbClr val="920000"/>
                </a:solidFill>
              </a:rPr>
              <a:t>3-ثبت بستن حساب سربار جذب شده :</a:t>
            </a:r>
          </a:p>
          <a:p>
            <a:r>
              <a:rPr lang="fa-IR" dirty="0" smtClean="0"/>
              <a:t>سربار جذب شده ****</a:t>
            </a:r>
          </a:p>
          <a:p>
            <a:r>
              <a:rPr lang="fa-IR" dirty="0" smtClean="0"/>
              <a:t>                     کنترل سربار ساخت ****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043867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/>
              <a:t>فصل </a:t>
            </a:r>
            <a:r>
              <a:rPr lang="fa-IR" b="1" dirty="0" smtClean="0"/>
              <a:t>دوم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1905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kumimoji="0" lang="fa-IR" sz="6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46"/>
                </a:solidFill>
                <a:effectLst/>
                <a:uLnTx/>
                <a:uFillTx/>
                <a:latin typeface="IranNastaliq" panose="02020505000000020003" pitchFamily="18" charset="0"/>
                <a:cs typeface="B Badr"/>
              </a:rPr>
              <a:t>صورت سود و زیان موسسات تولیدی </a:t>
            </a:r>
          </a:p>
          <a:p>
            <a:pPr marL="342900" lvl="0" indent="1905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fa-IR" sz="6000" b="1" kern="0" dirty="0" smtClean="0">
                <a:solidFill>
                  <a:srgbClr val="000046"/>
                </a:solidFill>
                <a:latin typeface="IranNastaliq" panose="02020505000000020003" pitchFamily="18" charset="0"/>
                <a:cs typeface="B Badr"/>
              </a:rPr>
              <a:t>و</a:t>
            </a:r>
          </a:p>
          <a:p>
            <a:pPr marL="342900" lvl="0" indent="1905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kumimoji="0" lang="fa-IR" sz="6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46"/>
                </a:solidFill>
                <a:effectLst/>
                <a:uLnTx/>
                <a:uFillTx/>
                <a:latin typeface="IranNastaliq" panose="02020505000000020003" pitchFamily="18" charset="0"/>
                <a:cs typeface="B Badr"/>
              </a:rPr>
              <a:t>گردش</a:t>
            </a:r>
            <a:r>
              <a:rPr kumimoji="0" lang="fa-IR" sz="6000" b="1" i="0" u="none" strike="noStrike" kern="0" cap="none" spc="0" normalizeH="0" noProof="0" dirty="0" smtClean="0">
                <a:ln>
                  <a:noFill/>
                </a:ln>
                <a:solidFill>
                  <a:srgbClr val="000046"/>
                </a:solidFill>
                <a:effectLst/>
                <a:uLnTx/>
                <a:uFillTx/>
                <a:latin typeface="IranNastaliq" panose="02020505000000020003" pitchFamily="18" charset="0"/>
                <a:cs typeface="B Badr"/>
              </a:rPr>
              <a:t> و ثبت حساب های صنعتی</a:t>
            </a:r>
            <a:endParaRPr kumimoji="0" lang="en-US" sz="6000" b="1" i="0" u="none" strike="noStrike" kern="0" cap="none" spc="0" normalizeH="0" baseline="0" noProof="0" dirty="0" smtClean="0">
              <a:ln>
                <a:noFill/>
              </a:ln>
              <a:solidFill>
                <a:srgbClr val="000046"/>
              </a:solidFill>
              <a:effectLst/>
              <a:uLnTx/>
              <a:uFillTx/>
              <a:latin typeface="IranNastaliq" panose="02020505000000020003" pitchFamily="18" charset="0"/>
              <a:cs typeface="B Badr"/>
            </a:endParaRPr>
          </a:p>
          <a:p>
            <a:pPr marL="342900" lvl="0" indent="19050" algn="justLow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kumimoji="0" lang="en-US" sz="4000" b="0" i="0" u="none" strike="noStrike" kern="0" cap="none" spc="0" normalizeH="0" baseline="0" noProof="0" dirty="0" smtClean="0">
              <a:ln>
                <a:noFill/>
              </a:ln>
              <a:solidFill>
                <a:srgbClr val="000046"/>
              </a:solidFill>
              <a:effectLst/>
              <a:uLnTx/>
              <a:uFillTx/>
              <a:latin typeface="Arial"/>
              <a:cs typeface="B Badr"/>
            </a:endParaRP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6148728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3600" dirty="0">
                <a:solidFill>
                  <a:srgbClr val="920000"/>
                </a:solidFill>
              </a:rPr>
              <a:t>ثبت های مربوط به سربار ساخت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a-IR" sz="2800" dirty="0" smtClean="0">
                <a:solidFill>
                  <a:srgbClr val="920000"/>
                </a:solidFill>
              </a:rPr>
              <a:t>4- ثبت بستن حساب کنترل سربار ساخت :</a:t>
            </a:r>
          </a:p>
          <a:p>
            <a:pPr marL="0" indent="0">
              <a:buNone/>
            </a:pPr>
            <a:r>
              <a:rPr lang="fa-IR" dirty="0" smtClean="0"/>
              <a:t>پس از بستن حساب سربار جذب شده ، حساب کنترل سربار سخت مانده گیری می شود:</a:t>
            </a:r>
          </a:p>
          <a:p>
            <a:pPr marL="0" indent="0">
              <a:buNone/>
            </a:pPr>
            <a:r>
              <a:rPr lang="fa-IR" dirty="0" smtClean="0"/>
              <a:t>الف / در صورت مانده بستانکار اضافه جذب سربار است :</a:t>
            </a:r>
          </a:p>
          <a:p>
            <a:pPr marL="0" indent="0">
              <a:buNone/>
            </a:pPr>
            <a:r>
              <a:rPr lang="fa-IR" dirty="0" smtClean="0"/>
              <a:t>کنترل سربار ساخت ****</a:t>
            </a:r>
          </a:p>
          <a:p>
            <a:pPr marL="0" indent="0">
              <a:buNone/>
            </a:pPr>
            <a:r>
              <a:rPr lang="fa-IR" dirty="0" smtClean="0"/>
              <a:t>                      بهای تمام شده کالای فروش رفته ****</a:t>
            </a:r>
          </a:p>
          <a:p>
            <a:pPr marL="0" indent="0">
              <a:buNone/>
            </a:pPr>
            <a:r>
              <a:rPr lang="fa-IR" dirty="0" smtClean="0"/>
              <a:t>ب / در صورت مانده بدهکار کسر جذب سربار است :</a:t>
            </a:r>
          </a:p>
          <a:p>
            <a:pPr marL="0" indent="0">
              <a:buNone/>
            </a:pPr>
            <a:r>
              <a:rPr lang="fa-IR" dirty="0" smtClean="0"/>
              <a:t>بهای تمام شده کالای فروش رفته ****</a:t>
            </a:r>
          </a:p>
          <a:p>
            <a:pPr marL="0" indent="0">
              <a:buNone/>
            </a:pPr>
            <a:r>
              <a:rPr lang="fa-IR" dirty="0" smtClean="0"/>
              <a:t>                                     کنترل سربار ساخت ****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1813511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sz="3200" b="1" dirty="0" smtClean="0">
                <a:solidFill>
                  <a:srgbClr val="920000"/>
                </a:solidFill>
              </a:rPr>
              <a:t>ثبت تکمیل کالا و انتقال آن به انبار </a:t>
            </a:r>
            <a:br>
              <a:rPr lang="fa-IR" sz="3200" b="1" dirty="0" smtClean="0">
                <a:solidFill>
                  <a:srgbClr val="920000"/>
                </a:solidFill>
              </a:rPr>
            </a:br>
            <a:r>
              <a:rPr lang="fa-IR" sz="3200" b="1" dirty="0" smtClean="0">
                <a:solidFill>
                  <a:srgbClr val="920000"/>
                </a:solidFill>
              </a:rPr>
              <a:t/>
            </a:r>
            <a:br>
              <a:rPr lang="fa-IR" sz="3200" b="1" dirty="0" smtClean="0">
                <a:solidFill>
                  <a:srgbClr val="920000"/>
                </a:solidFill>
              </a:rPr>
            </a:br>
            <a:r>
              <a:rPr lang="fa-IR" sz="3200" b="1" dirty="0" smtClean="0">
                <a:solidFill>
                  <a:srgbClr val="920000"/>
                </a:solidFill>
              </a:rPr>
              <a:t>و </a:t>
            </a:r>
            <a:br>
              <a:rPr lang="fa-IR" sz="3200" b="1" dirty="0" smtClean="0">
                <a:solidFill>
                  <a:srgbClr val="920000"/>
                </a:solidFill>
              </a:rPr>
            </a:br>
            <a:r>
              <a:rPr lang="fa-IR" sz="3200" b="1" dirty="0" smtClean="0">
                <a:solidFill>
                  <a:srgbClr val="920000"/>
                </a:solidFill>
              </a:rPr>
              <a:t/>
            </a:r>
            <a:br>
              <a:rPr lang="fa-IR" sz="3200" b="1" dirty="0" smtClean="0">
                <a:solidFill>
                  <a:srgbClr val="920000"/>
                </a:solidFill>
              </a:rPr>
            </a:br>
            <a:r>
              <a:rPr lang="fa-IR" sz="3200" b="1" dirty="0" smtClean="0">
                <a:solidFill>
                  <a:srgbClr val="920000"/>
                </a:solidFill>
              </a:rPr>
              <a:t>ثبت فروش کالا </a:t>
            </a:r>
            <a:endParaRPr lang="fa-IR" sz="3200" b="1" dirty="0">
              <a:solidFill>
                <a:srgbClr val="92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کالای ساخته شده ****</a:t>
            </a:r>
          </a:p>
          <a:p>
            <a:r>
              <a:rPr lang="fa-IR" dirty="0" smtClean="0"/>
              <a:t>                    کالای در جریان ساخت ****</a:t>
            </a:r>
          </a:p>
          <a:p>
            <a:endParaRPr lang="fa-IR" dirty="0"/>
          </a:p>
          <a:p>
            <a:r>
              <a:rPr lang="fa-IR" dirty="0" smtClean="0"/>
              <a:t>بهای تمام شده کالای فروش رفته ****                            معادل بهای تمام شده کالای فروش رفته</a:t>
            </a:r>
          </a:p>
          <a:p>
            <a:r>
              <a:rPr lang="fa-IR" dirty="0" smtClean="0"/>
              <a:t>                                        کالای ساخته شده ****</a:t>
            </a:r>
          </a:p>
          <a:p>
            <a:r>
              <a:rPr lang="fa-IR" dirty="0" smtClean="0"/>
              <a:t>وجوه نقد / حساب های دریافتنی ****</a:t>
            </a:r>
          </a:p>
          <a:p>
            <a:r>
              <a:rPr lang="fa-IR" dirty="0" smtClean="0"/>
              <a:t>                                          فروش ****                 معادل فروش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85422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solidFill>
                  <a:srgbClr val="920000"/>
                </a:solidFill>
              </a:rPr>
              <a:t>مثال :</a:t>
            </a:r>
            <a:endParaRPr lang="fa-IR" dirty="0">
              <a:solidFill>
                <a:srgbClr val="92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fa-IR" sz="2800" dirty="0" smtClean="0">
              <a:cs typeface="B Nazanin" pitchFamily="2" charset="-78"/>
            </a:endParaRPr>
          </a:p>
          <a:p>
            <a:endParaRPr lang="fa-IR" sz="2800" dirty="0">
              <a:cs typeface="B Nazanin" pitchFamily="2" charset="-78"/>
            </a:endParaRPr>
          </a:p>
          <a:p>
            <a:endParaRPr lang="fa-IR" sz="2800" dirty="0" smtClean="0">
              <a:cs typeface="B Nazanin" pitchFamily="2" charset="-78"/>
            </a:endParaRPr>
          </a:p>
          <a:p>
            <a:endParaRPr lang="fa-IR" sz="2800" dirty="0">
              <a:cs typeface="B Nazanin" pitchFamily="2" charset="-78"/>
            </a:endParaRPr>
          </a:p>
          <a:p>
            <a:r>
              <a:rPr lang="fa-IR" sz="2800" dirty="0" smtClean="0">
                <a:cs typeface="B Nazanin" pitchFamily="2" charset="-78"/>
              </a:rPr>
              <a:t>مواد </a:t>
            </a:r>
            <a:r>
              <a:rPr lang="fa-IR" sz="2800" dirty="0">
                <a:cs typeface="B Nazanin" pitchFamily="2" charset="-78"/>
              </a:rPr>
              <a:t>خام خریداری  شده مبلغ 12,000,000 ریال </a:t>
            </a:r>
          </a:p>
          <a:p>
            <a:r>
              <a:rPr lang="fa-IR" sz="2800" dirty="0">
                <a:cs typeface="B Nazanin" pitchFamily="2" charset="-78"/>
              </a:rPr>
              <a:t>هزینه</a:t>
            </a:r>
            <a:r>
              <a:rPr lang="fa-IR" sz="2800" dirty="0">
                <a:cs typeface="Times New Roman" panose="02020603050405020304" pitchFamily="18" charset="0"/>
              </a:rPr>
              <a:t>‌</a:t>
            </a:r>
            <a:r>
              <a:rPr lang="fa-IR" sz="2800" dirty="0">
                <a:cs typeface="B Nazanin" pitchFamily="2" charset="-78"/>
              </a:rPr>
              <a:t>های دستمزد مستقیم 8,000,000 ریال</a:t>
            </a:r>
          </a:p>
          <a:p>
            <a:r>
              <a:rPr lang="fa-IR" sz="2800" dirty="0">
                <a:cs typeface="B Nazanin" pitchFamily="2" charset="-78"/>
              </a:rPr>
              <a:t>سربار جذب شده کارخانه 6,000,000 ریال </a:t>
            </a:r>
          </a:p>
          <a:p>
            <a:pPr lvl="1"/>
            <a:r>
              <a:rPr lang="fa-IR" sz="2400" dirty="0">
                <a:cs typeface="B Nazanin" pitchFamily="2" charset="-78"/>
              </a:rPr>
              <a:t>مطلوبست : تعیین بهای تمام شده کالای ساخته شده</a:t>
            </a:r>
            <a:endParaRPr lang="en-US" sz="2400" dirty="0"/>
          </a:p>
          <a:p>
            <a:endParaRPr lang="fa-IR" dirty="0"/>
          </a:p>
        </p:txBody>
      </p:sp>
      <p:pic>
        <p:nvPicPr>
          <p:cNvPr id="5" name="Picture 4" descr="Picture2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128" y="1918855"/>
            <a:ext cx="9720072" cy="1676400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4162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solidFill>
                  <a:srgbClr val="920000"/>
                </a:solidFill>
              </a:rPr>
              <a:t>حل :</a:t>
            </a:r>
            <a:endParaRPr lang="fa-IR" dirty="0">
              <a:solidFill>
                <a:srgbClr val="92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1636" y="1793886"/>
            <a:ext cx="8042564" cy="472440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922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4582" y="706582"/>
            <a:ext cx="6715413" cy="5856924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738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909" y="585216"/>
            <a:ext cx="7973291" cy="2844382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108" y="3630766"/>
            <a:ext cx="7897092" cy="2678594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071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127" y="585217"/>
            <a:ext cx="7613073" cy="5724144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120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/>
          <a:lstStyle/>
          <a:p>
            <a:endParaRPr lang="fa-IR" dirty="0"/>
          </a:p>
        </p:txBody>
      </p:sp>
      <p:pic>
        <p:nvPicPr>
          <p:cNvPr id="6" name="Picture 3" descr="Picture3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5564" y="720436"/>
            <a:ext cx="9691254" cy="5971310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5366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4400" dirty="0">
                <a:solidFill>
                  <a:srgbClr val="920000"/>
                </a:solidFill>
              </a:rPr>
              <a:t>صورت سود و زیان موسسات تولیدی و بازرگانی</a:t>
            </a:r>
            <a:endParaRPr lang="fa-IR" sz="4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4457868"/>
              </p:ext>
            </p:extLst>
          </p:nvPr>
        </p:nvGraphicFramePr>
        <p:xfrm>
          <a:off x="1482439" y="1814948"/>
          <a:ext cx="9060870" cy="4952024"/>
        </p:xfrm>
        <a:graphic>
          <a:graphicData uri="http://schemas.openxmlformats.org/drawingml/2006/table">
            <a:tbl>
              <a:tblPr rtl="1"/>
              <a:tblGrid>
                <a:gridCol w="1802162"/>
                <a:gridCol w="1852222"/>
                <a:gridCol w="1802162"/>
                <a:gridCol w="1802162"/>
                <a:gridCol w="1802162"/>
              </a:tblGrid>
              <a:tr h="448604"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fa-I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موسسه تولیدی 00000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47080"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fa-IR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صورت سودوزیان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47080"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fa-I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برای دوره مالی منتهی به 00000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47080">
                <a:tc>
                  <a:txBody>
                    <a:bodyPr/>
                    <a:lstStyle/>
                    <a:p>
                      <a:pPr algn="ctr" rtl="0" fontAlgn="b"/>
                      <a:endParaRPr lang="fa-I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ریال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47080">
                <a:tc>
                  <a:txBody>
                    <a:bodyPr/>
                    <a:lstStyle/>
                    <a:p>
                      <a:pPr algn="r" rtl="1" fontAlgn="b"/>
                      <a:r>
                        <a:rPr lang="fa-IR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فروش خالص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080">
                <a:tc gridSpan="3">
                  <a:txBody>
                    <a:bodyPr/>
                    <a:lstStyle/>
                    <a:p>
                      <a:pPr algn="r" rtl="1" fontAlgn="b"/>
                      <a:r>
                        <a:rPr lang="fa-IR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کسرمیشود:بهای تمام شده کالای فروش رفته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(*)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080">
                <a:tc>
                  <a:txBody>
                    <a:bodyPr/>
                    <a:lstStyle/>
                    <a:p>
                      <a:pPr algn="r" rtl="1" fontAlgn="b"/>
                      <a:r>
                        <a:rPr lang="fa-IR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سود ناخالص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47080">
                <a:tc gridSpan="3">
                  <a:txBody>
                    <a:bodyPr/>
                    <a:lstStyle/>
                    <a:p>
                      <a:pPr algn="r" rtl="1" fontAlgn="b"/>
                      <a:r>
                        <a:rPr lang="fa-IR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کسرمیشود:هزینه های عملیاتی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(*)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080">
                <a:tc>
                  <a:txBody>
                    <a:bodyPr/>
                    <a:lstStyle/>
                    <a:p>
                      <a:pPr algn="r" rtl="1" fontAlgn="b"/>
                      <a:r>
                        <a:rPr lang="fa-IR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سود عملیاتی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47080">
                <a:tc gridSpan="4">
                  <a:txBody>
                    <a:bodyPr/>
                    <a:lstStyle/>
                    <a:p>
                      <a:pPr algn="r" rtl="1" fontAlgn="b"/>
                      <a:r>
                        <a:rPr lang="fa-I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کسر(اضافه)میشود:هزینه ها و درآمدهای غیر عملیاتی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080">
                <a:tc gridSpan="2">
                  <a:txBody>
                    <a:bodyPr/>
                    <a:lstStyle/>
                    <a:p>
                      <a:pPr algn="r" rtl="1" fontAlgn="b"/>
                      <a:r>
                        <a:rPr lang="fa-IR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سود قبل از مالیات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47080">
                <a:tc gridSpan="2">
                  <a:txBody>
                    <a:bodyPr/>
                    <a:lstStyle/>
                    <a:p>
                      <a:pPr algn="r" rtl="1" fontAlgn="b"/>
                      <a:r>
                        <a:rPr lang="fa-IR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کسرمیشود:مالیات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(*)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080">
                <a:tc>
                  <a:txBody>
                    <a:bodyPr/>
                    <a:lstStyle/>
                    <a:p>
                      <a:pPr algn="r" rtl="1" fontAlgn="b"/>
                      <a:r>
                        <a:rPr lang="fa-I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سود خالص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6014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400" dirty="0" smtClean="0">
                <a:solidFill>
                  <a:srgbClr val="920000"/>
                </a:solidFill>
              </a:rPr>
              <a:t>صورت سود و زیان موسسات تولیدی و بازرگانی</a:t>
            </a:r>
            <a:endParaRPr lang="fa-IR" sz="4400" dirty="0">
              <a:solidFill>
                <a:srgbClr val="92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0" algn="justLow" fontAlgn="base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fa-IR" b="1" kern="0" dirty="0" smtClean="0">
                <a:solidFill>
                  <a:srgbClr val="000046"/>
                </a:solidFill>
                <a:latin typeface="Arial"/>
                <a:cs typeface="B Badr"/>
              </a:rPr>
              <a:t>صورت سود و زیان موسسات تولیدی و بازرگانی مشابه می باشد ، اما یک تفاوت محتوایی با هم دارند و آن، این که به دلیل انجام عملیات اضافی برای تبدیل مواد اولیه به کالای ساخته شده در موسسات تولیدی ، نحوه ی محاسبه ی بهای تمام شده کالای فروش رفته در این گونه موسسات متفاوت از موسسات بازرگانی است و صورت سود و زیان متکی به جداول بهای تمام شده کالای فروش رفته ، بهای تمام شده کالای ساخته شده و بهای تمام شده مواد مصرف شده است که در ادامه بحث قرار میگیرند.</a:t>
            </a:r>
            <a:endParaRPr lang="en-US" b="1" kern="0" dirty="0">
              <a:solidFill>
                <a:srgbClr val="000046"/>
              </a:solidFill>
              <a:latin typeface="Arial"/>
              <a:cs typeface="B Badr"/>
            </a:endParaRPr>
          </a:p>
        </p:txBody>
      </p:sp>
    </p:spTree>
    <p:extLst>
      <p:ext uri="{BB962C8B-B14F-4D97-AF65-F5344CB8AC3E}">
        <p14:creationId xmlns:p14="http://schemas.microsoft.com/office/powerpoint/2010/main" val="3768110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fa-I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cs typeface="B Titr"/>
              </a:rPr>
              <a:t>تفاوت موسسات تولیدی و بازرگانی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a-IR" dirty="0" smtClean="0"/>
              <a:t>موسسات بازرگانی معمولا در شکل و محتوای کالاهای خریداری شده تغییری نمی دهند، بلکه کالاهای </a:t>
            </a:r>
          </a:p>
          <a:p>
            <a:pPr marL="0" indent="0">
              <a:buNone/>
            </a:pPr>
            <a:r>
              <a:rPr lang="fa-IR" dirty="0" smtClean="0"/>
              <a:t>خریداری شده را به همان شکل اولیه به مشتریان می فروشند .اما موسسات تولیدی مواد اولیه را خریداری</a:t>
            </a:r>
          </a:p>
          <a:p>
            <a:pPr marL="0" indent="0">
              <a:buNone/>
            </a:pPr>
            <a:r>
              <a:rPr lang="fa-IR" dirty="0" smtClean="0"/>
              <a:t> کرده و آن را تغییر شکل داده و به محصول تبدیل نموده و سپس به فروش می رسانند.بنابراین تفاوت اصلی</a:t>
            </a:r>
          </a:p>
          <a:p>
            <a:pPr marL="0" indent="0">
              <a:buNone/>
            </a:pPr>
            <a:r>
              <a:rPr lang="fa-IR" dirty="0" smtClean="0"/>
              <a:t> فعالیت های موسسات بازرگانی با موسسات تولیدی درفعالیت های اضافی است که موسسات تولیدی برای </a:t>
            </a:r>
          </a:p>
          <a:p>
            <a:pPr marL="0" indent="0">
              <a:buNone/>
            </a:pPr>
            <a:r>
              <a:rPr lang="fa-IR" dirty="0" smtClean="0"/>
              <a:t>تبدیل مواداولیه به کالای ساخته شده انجام می دهند 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398046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3200" b="1" kern="0" cap="none" spc="0" dirty="0">
                <a:solidFill>
                  <a:srgbClr val="800000"/>
                </a:solidFill>
                <a:latin typeface="Arial"/>
                <a:cs typeface="B Titr"/>
              </a:rPr>
              <a:t>جدول بهای تمام شده کالای فروش رفته</a:t>
            </a:r>
            <a:endParaRPr lang="fa-I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2284222"/>
              </p:ext>
            </p:extLst>
          </p:nvPr>
        </p:nvGraphicFramePr>
        <p:xfrm>
          <a:off x="6968833" y="1911928"/>
          <a:ext cx="4391892" cy="4239487"/>
        </p:xfrm>
        <a:graphic>
          <a:graphicData uri="http://schemas.openxmlformats.org/drawingml/2006/table">
            <a:tbl>
              <a:tblPr rtl="1"/>
              <a:tblGrid>
                <a:gridCol w="1097973"/>
                <a:gridCol w="1097973"/>
                <a:gridCol w="1097973"/>
                <a:gridCol w="1097973"/>
              </a:tblGrid>
              <a:tr h="346918">
                <a:tc gridSpan="4">
                  <a:txBody>
                    <a:bodyPr/>
                    <a:lstStyle/>
                    <a:p>
                      <a:pPr algn="ctr" rtl="1" fontAlgn="b"/>
                      <a:r>
                        <a:rPr lang="fa-I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موسسه بازرگانی 00000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483391">
                <a:tc gridSpan="4">
                  <a:txBody>
                    <a:bodyPr/>
                    <a:lstStyle/>
                    <a:p>
                      <a:pPr algn="ctr" rtl="1" fontAlgn="b"/>
                      <a:r>
                        <a:rPr lang="fa-I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جدول بهای تمام شده کالای فروش رفته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483391">
                <a:tc gridSpan="4">
                  <a:txBody>
                    <a:bodyPr/>
                    <a:lstStyle/>
                    <a:p>
                      <a:pPr algn="ctr" rtl="1" fontAlgn="b"/>
                      <a:r>
                        <a:rPr lang="fa-I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برای دوره مالی منتهی به 00000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483391">
                <a:tc>
                  <a:txBody>
                    <a:bodyPr/>
                    <a:lstStyle/>
                    <a:p>
                      <a:pPr algn="ctr" rtl="0" fontAlgn="b"/>
                      <a:endParaRPr lang="fa-I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ریال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83391">
                <a:tc gridSpan="2">
                  <a:txBody>
                    <a:bodyPr/>
                    <a:lstStyle/>
                    <a:p>
                      <a:pPr algn="r" rtl="1" fontAlgn="b"/>
                      <a:r>
                        <a:rPr lang="fa-I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موجودی کالای  اول دوره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3391">
                <a:tc gridSpan="2">
                  <a:txBody>
                    <a:bodyPr/>
                    <a:lstStyle/>
                    <a:p>
                      <a:pPr algn="r" rtl="1" fontAlgn="b"/>
                      <a:r>
                        <a:rPr lang="fa-I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اضافه میشود:خرید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391">
                <a:tc gridSpan="3">
                  <a:txBody>
                    <a:bodyPr/>
                    <a:lstStyle/>
                    <a:p>
                      <a:pPr algn="r" rtl="1" fontAlgn="b"/>
                      <a:r>
                        <a:rPr lang="fa-I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بهای تمام شده کالای آماده برای فروش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83391">
                <a:tc gridSpan="3">
                  <a:txBody>
                    <a:bodyPr/>
                    <a:lstStyle/>
                    <a:p>
                      <a:pPr algn="r" rtl="1" fontAlgn="b"/>
                      <a:r>
                        <a:rPr lang="fa-I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کسرمیشود:موجودی کالای پایان دوره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(*)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832">
                <a:tc gridSpan="3">
                  <a:txBody>
                    <a:bodyPr/>
                    <a:lstStyle/>
                    <a:p>
                      <a:pPr algn="r" rtl="1" fontAlgn="b"/>
                      <a:r>
                        <a:rPr lang="fa-I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بهای تمام شده کالای فروش رفته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6508482"/>
              </p:ext>
            </p:extLst>
          </p:nvPr>
        </p:nvGraphicFramePr>
        <p:xfrm>
          <a:off x="1024128" y="1773379"/>
          <a:ext cx="4974889" cy="4433454"/>
        </p:xfrm>
        <a:graphic>
          <a:graphicData uri="http://schemas.openxmlformats.org/drawingml/2006/table">
            <a:tbl>
              <a:tblPr rtl="1"/>
              <a:tblGrid>
                <a:gridCol w="1214211"/>
                <a:gridCol w="1247938"/>
                <a:gridCol w="1298529"/>
                <a:gridCol w="1214211"/>
              </a:tblGrid>
              <a:tr h="489742">
                <a:tc gridSpan="4">
                  <a:txBody>
                    <a:bodyPr/>
                    <a:lstStyle/>
                    <a:p>
                      <a:pPr algn="ctr" rtl="1" fontAlgn="b"/>
                      <a:r>
                        <a:rPr lang="fa-I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موسسه تولیدی 00000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489742">
                <a:tc gridSpan="4">
                  <a:txBody>
                    <a:bodyPr/>
                    <a:lstStyle/>
                    <a:p>
                      <a:pPr algn="ctr" rtl="1" fontAlgn="b"/>
                      <a:r>
                        <a:rPr lang="fa-I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جدول بهای تمام شده کالای فروش رفته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489742">
                <a:tc gridSpan="4">
                  <a:txBody>
                    <a:bodyPr/>
                    <a:lstStyle/>
                    <a:p>
                      <a:pPr algn="ctr" rtl="1" fontAlgn="b"/>
                      <a:r>
                        <a:rPr lang="fa-I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برای دوره مالی منتهی به 00000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489742">
                <a:tc>
                  <a:txBody>
                    <a:bodyPr/>
                    <a:lstStyle/>
                    <a:p>
                      <a:pPr algn="ctr" rtl="0" fontAlgn="b"/>
                      <a:endParaRPr lang="fa-I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ریال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89742">
                <a:tc gridSpan="3">
                  <a:txBody>
                    <a:bodyPr/>
                    <a:lstStyle/>
                    <a:p>
                      <a:pPr algn="r" rtl="1" fontAlgn="b"/>
                      <a:r>
                        <a:rPr lang="fa-I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موجودی کالای ساخته شده اول دوره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9742">
                <a:tc gridSpan="3">
                  <a:txBody>
                    <a:bodyPr/>
                    <a:lstStyle/>
                    <a:p>
                      <a:pPr algn="r" rtl="1" fontAlgn="b"/>
                      <a:r>
                        <a:rPr lang="fa-I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اضافه میشود:بهای تمام شده کالای ساخته شده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742">
                <a:tc gridSpan="3">
                  <a:txBody>
                    <a:bodyPr/>
                    <a:lstStyle/>
                    <a:p>
                      <a:pPr algn="r" rtl="1" fontAlgn="b"/>
                      <a:r>
                        <a:rPr lang="fa-I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بهای تمام شده کالای آماده برای فروش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89742">
                <a:tc gridSpan="3">
                  <a:txBody>
                    <a:bodyPr/>
                    <a:lstStyle/>
                    <a:p>
                      <a:pPr algn="r" rtl="1" fontAlgn="b"/>
                      <a:r>
                        <a:rPr lang="fa-I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کسرمیشود:موجودی کالای ساخته شده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(*)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518">
                <a:tc gridSpan="3">
                  <a:txBody>
                    <a:bodyPr/>
                    <a:lstStyle/>
                    <a:p>
                      <a:pPr algn="r" rtl="1" fontAlgn="b"/>
                      <a:r>
                        <a:rPr lang="fa-I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بهای تمام شده کالای فروش رفته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4425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3200" b="1" kern="0" cap="none" spc="0" dirty="0">
                <a:solidFill>
                  <a:srgbClr val="800000"/>
                </a:solidFill>
                <a:latin typeface="Arial"/>
                <a:cs typeface="B Titr"/>
              </a:rPr>
              <a:t>جدول بهای تمام شده کالای فروش رفته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a-IR" dirty="0" smtClean="0"/>
              <a:t>همان طور که ملاحظه می شود فقط سطر دوم این جدول با یکدیگر تفاوت دارد و در موسسات تولیدی به </a:t>
            </a:r>
          </a:p>
          <a:p>
            <a:pPr marL="0" indent="0">
              <a:buNone/>
            </a:pPr>
            <a:r>
              <a:rPr lang="fa-IR" dirty="0" smtClean="0"/>
              <a:t>جای خرید بهای تمام شده کالای ساخته شده مور استفاده قرار گرفته است در موسسات تولیدی قبل از </a:t>
            </a:r>
          </a:p>
          <a:p>
            <a:pPr marL="0" indent="0">
              <a:buNone/>
            </a:pPr>
            <a:r>
              <a:rPr lang="fa-IR" dirty="0" smtClean="0"/>
              <a:t>محاسبه بهای تمام شده کالای فروش رفته باید بهای تمام شده کالای ساخته شده محاسبه گردد که به این </a:t>
            </a:r>
          </a:p>
          <a:p>
            <a:pPr marL="0" indent="0">
              <a:buNone/>
            </a:pPr>
            <a:r>
              <a:rPr lang="fa-IR" dirty="0" smtClean="0"/>
              <a:t>منظور باید با انواع موجودی ها در موسسات تولیدی آشنا گردید :</a:t>
            </a:r>
          </a:p>
          <a:p>
            <a:pPr marL="0" indent="0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508583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fa-I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cs typeface="B Titr"/>
              </a:rPr>
              <a:t>انواع موجودی ها در موسسات</a:t>
            </a:r>
            <a:r>
              <a:rPr kumimoji="0" lang="fa-IR" sz="3200" b="1" i="0" u="none" strike="noStrike" kern="0" cap="none" spc="0" normalizeH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cs typeface="B Titr"/>
              </a:rPr>
              <a:t> تولیدی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24557"/>
          </a:xfrm>
        </p:spPr>
        <p:txBody>
          <a:bodyPr/>
          <a:lstStyle/>
          <a:p>
            <a:r>
              <a:rPr lang="fa-IR" dirty="0" smtClean="0"/>
              <a:t>1- مواد اولیه</a:t>
            </a:r>
          </a:p>
          <a:p>
            <a:r>
              <a:rPr lang="fa-IR" dirty="0" smtClean="0"/>
              <a:t>2- کالای در جریان ساخت </a:t>
            </a:r>
          </a:p>
          <a:p>
            <a:r>
              <a:rPr lang="fa-IR" dirty="0" smtClean="0"/>
              <a:t>3- کالای ساخته شده </a:t>
            </a:r>
          </a:p>
          <a:p>
            <a:r>
              <a:rPr lang="fa-IR" dirty="0" smtClean="0"/>
              <a:t>4- موجودی های متفرقه</a:t>
            </a:r>
          </a:p>
          <a:p>
            <a:r>
              <a:rPr lang="fa-IR" sz="2800" dirty="0" smtClean="0">
                <a:solidFill>
                  <a:srgbClr val="920000"/>
                </a:solidFill>
              </a:rPr>
              <a:t>موجودی مواد اولیه:</a:t>
            </a:r>
            <a:r>
              <a:rPr lang="fa-IR" sz="2400" dirty="0" smtClean="0"/>
              <a:t>کلیه ی موجودی هایی که به منظور ساخت محصول یا ارائه خدمات تحصل و هنوز وارد فرآیند تولید نشده اند.</a:t>
            </a:r>
          </a:p>
          <a:p>
            <a:r>
              <a:rPr lang="fa-IR" sz="2800" dirty="0" smtClean="0">
                <a:solidFill>
                  <a:srgbClr val="920000"/>
                </a:solidFill>
              </a:rPr>
              <a:t>کالای در جریان ساخت: </a:t>
            </a:r>
            <a:r>
              <a:rPr lang="fa-IR" sz="2400" dirty="0" smtClean="0"/>
              <a:t>موجودی هایی که فرآیند تولید آنها کامل نشده است .</a:t>
            </a:r>
            <a:r>
              <a:rPr lang="fa-IR" sz="2800" dirty="0" smtClean="0">
                <a:solidFill>
                  <a:srgbClr val="920000"/>
                </a:solidFill>
              </a:rPr>
              <a:t> </a:t>
            </a:r>
          </a:p>
          <a:p>
            <a:r>
              <a:rPr lang="fa-IR" sz="2800" dirty="0" smtClean="0">
                <a:solidFill>
                  <a:srgbClr val="920000"/>
                </a:solidFill>
              </a:rPr>
              <a:t>کالای ساخته شده: </a:t>
            </a:r>
            <a:r>
              <a:rPr lang="fa-IR" sz="2400" dirty="0" smtClean="0"/>
              <a:t>موجودی هایی که فرآیند تولید را کامل طی کرده و آماده فروش هستند.</a:t>
            </a:r>
          </a:p>
          <a:p>
            <a:r>
              <a:rPr lang="fa-IR" sz="2800" dirty="0" smtClean="0">
                <a:solidFill>
                  <a:srgbClr val="920000"/>
                </a:solidFill>
              </a:rPr>
              <a:t>موجودی های متفرقه: </a:t>
            </a:r>
            <a:r>
              <a:rPr lang="fa-IR" sz="2400" dirty="0" smtClean="0"/>
              <a:t>ملزومات اداری و مواد بسته بندی که در زمان مصرف به حساب هزینه ها می روند.</a:t>
            </a: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41097454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270</TotalTime>
  <Words>2071</Words>
  <Application>Microsoft Office PowerPoint</Application>
  <PresentationFormat>Widescreen</PresentationFormat>
  <Paragraphs>277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7" baseType="lpstr">
      <vt:lpstr>Arial</vt:lpstr>
      <vt:lpstr>B Badr</vt:lpstr>
      <vt:lpstr>B Nazanin</vt:lpstr>
      <vt:lpstr>B Titr</vt:lpstr>
      <vt:lpstr>IranNastaliq</vt:lpstr>
      <vt:lpstr>Times New Roman</vt:lpstr>
      <vt:lpstr>Tw Cen MT</vt:lpstr>
      <vt:lpstr>Tw Cen MT Condensed</vt:lpstr>
      <vt:lpstr>Wingdings 3</vt:lpstr>
      <vt:lpstr>Integral</vt:lpstr>
      <vt:lpstr>حسابداری صنعتی 1</vt:lpstr>
      <vt:lpstr>فهرست</vt:lpstr>
      <vt:lpstr>فصل دوم</vt:lpstr>
      <vt:lpstr>صورت سود و زیان موسسات تولیدی و بازرگانی</vt:lpstr>
      <vt:lpstr>صورت سود و زیان موسسات تولیدی و بازرگانی</vt:lpstr>
      <vt:lpstr>تفاوت موسسات تولیدی و بازرگانی </vt:lpstr>
      <vt:lpstr>جدول بهای تمام شده کالای فروش رفته</vt:lpstr>
      <vt:lpstr>جدول بهای تمام شده کالای فروش رفته</vt:lpstr>
      <vt:lpstr>انواع موجودی ها در موسسات تولیدی </vt:lpstr>
      <vt:lpstr>جدول بهای تمام شده کالای ساخته شده</vt:lpstr>
      <vt:lpstr>بهای تمام شده مواد مستقیم مصرف شده</vt:lpstr>
      <vt:lpstr>جدول بهای تمام شده مواد مستقیم مصرف شده</vt:lpstr>
      <vt:lpstr>مثال :</vt:lpstr>
      <vt:lpstr>PowerPoint Presentation</vt:lpstr>
      <vt:lpstr>سربار جذب شده</vt:lpstr>
      <vt:lpstr>مبنای جذب سربار</vt:lpstr>
      <vt:lpstr>مثال:</vt:lpstr>
      <vt:lpstr>سربارجذب شده</vt:lpstr>
      <vt:lpstr>اضافه یا کسر جذب سربار</vt:lpstr>
      <vt:lpstr>اضافه یا کسر جذب سربار</vt:lpstr>
      <vt:lpstr>گردش و ثبت حساب های صنعتی : گردش حساب های صنعتی با استفاده از سیستم ثبت دائمی موجودی ها برای هر یک از اقلام موجودی (مواد،کالای در جریان ساخت و کالای ساخته شده)به طور معمول به صورت زیر می باشد: </vt:lpstr>
      <vt:lpstr>سیستم ثبت ادواری و دائمی</vt:lpstr>
      <vt:lpstr>ثبت های مربوط به مواد</vt:lpstr>
      <vt:lpstr>ثبت های مربوط به مواد</vt:lpstr>
      <vt:lpstr>ثبت های مربوط به حقوق و دستمزد</vt:lpstr>
      <vt:lpstr>ثبت های مربوط به حقوق و دستمزد</vt:lpstr>
      <vt:lpstr>ثبت های مربوط به حقوق و دستمزد</vt:lpstr>
      <vt:lpstr>اضافه کاری</vt:lpstr>
      <vt:lpstr>ثبت های مربوط به سربار ساخت</vt:lpstr>
      <vt:lpstr>ثبت های مربوط به سربار ساخت</vt:lpstr>
      <vt:lpstr>ثبت تکمیل کالا و انتقال آن به انبار   و   ثبت فروش کالا </vt:lpstr>
      <vt:lpstr>مثال :</vt:lpstr>
      <vt:lpstr>حل :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حسابداری صنعتی 1</dc:title>
  <dc:creator>Pc2</dc:creator>
  <cp:lastModifiedBy>Pc2</cp:lastModifiedBy>
  <cp:revision>30</cp:revision>
  <dcterms:created xsi:type="dcterms:W3CDTF">2020-03-10T07:33:04Z</dcterms:created>
  <dcterms:modified xsi:type="dcterms:W3CDTF">2020-03-11T10:21:16Z</dcterms:modified>
</cp:coreProperties>
</file>