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sldIdLst>
    <p:sldId id="305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7" r:id="rId21"/>
    <p:sldId id="275" r:id="rId22"/>
    <p:sldId id="276" r:id="rId23"/>
    <p:sldId id="278" r:id="rId24"/>
    <p:sldId id="279" r:id="rId25"/>
    <p:sldId id="289" r:id="rId26"/>
    <p:sldId id="280" r:id="rId27"/>
    <p:sldId id="281" r:id="rId28"/>
    <p:sldId id="282" r:id="rId29"/>
    <p:sldId id="283" r:id="rId30"/>
    <p:sldId id="285" r:id="rId31"/>
    <p:sldId id="284" r:id="rId32"/>
    <p:sldId id="286" r:id="rId33"/>
    <p:sldId id="287" r:id="rId34"/>
    <p:sldId id="288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303" r:id="rId45"/>
    <p:sldId id="304" r:id="rId46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990099"/>
    <a:srgbClr val="0000CC"/>
    <a:srgbClr val="FF3399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5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0228899-656D-40F9-AECC-FD435B113814}" type="datetimeFigureOut">
              <a:rPr lang="fa-IR" smtClean="0"/>
              <a:pPr/>
              <a:t>07/22/1441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a-I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3FAE25A-74CA-443B-9488-5D1FA22377E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28899-656D-40F9-AECC-FD435B113814}" type="datetimeFigureOut">
              <a:rPr lang="fa-IR" smtClean="0"/>
              <a:pPr/>
              <a:t>07/22/1441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AE25A-74CA-443B-9488-5D1FA22377E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28899-656D-40F9-AECC-FD435B113814}" type="datetimeFigureOut">
              <a:rPr lang="fa-IR" smtClean="0"/>
              <a:pPr/>
              <a:t>07/22/1441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AE25A-74CA-443B-9488-5D1FA22377E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0228899-656D-40F9-AECC-FD435B113814}" type="datetimeFigureOut">
              <a:rPr lang="fa-IR" smtClean="0"/>
              <a:pPr/>
              <a:t>07/22/1441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FAE25A-74CA-443B-9488-5D1FA22377E1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0228899-656D-40F9-AECC-FD435B113814}" type="datetimeFigureOut">
              <a:rPr lang="fa-IR" smtClean="0"/>
              <a:pPr/>
              <a:t>07/22/1441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a-I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3FAE25A-74CA-443B-9488-5D1FA22377E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28899-656D-40F9-AECC-FD435B113814}" type="datetimeFigureOut">
              <a:rPr lang="fa-IR" smtClean="0"/>
              <a:pPr/>
              <a:t>07/22/1441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AE25A-74CA-443B-9488-5D1FA22377E1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28899-656D-40F9-AECC-FD435B113814}" type="datetimeFigureOut">
              <a:rPr lang="fa-IR" smtClean="0"/>
              <a:pPr/>
              <a:t>07/22/1441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AE25A-74CA-443B-9488-5D1FA22377E1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0228899-656D-40F9-AECC-FD435B113814}" type="datetimeFigureOut">
              <a:rPr lang="fa-IR" smtClean="0"/>
              <a:pPr/>
              <a:t>07/22/1441</a:t>
            </a:fld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FAE25A-74CA-443B-9488-5D1FA22377E1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28899-656D-40F9-AECC-FD435B113814}" type="datetimeFigureOut">
              <a:rPr lang="fa-IR" smtClean="0"/>
              <a:pPr/>
              <a:t>07/22/1441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AE25A-74CA-443B-9488-5D1FA22377E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0228899-656D-40F9-AECC-FD435B113814}" type="datetimeFigureOut">
              <a:rPr lang="fa-IR" smtClean="0"/>
              <a:pPr/>
              <a:t>07/22/1441</a:t>
            </a:fld>
            <a:endParaRPr lang="fa-I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FAE25A-74CA-443B-9488-5D1FA22377E1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0228899-656D-40F9-AECC-FD435B113814}" type="datetimeFigureOut">
              <a:rPr lang="fa-IR" smtClean="0"/>
              <a:pPr/>
              <a:t>07/22/1441</a:t>
            </a:fld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FAE25A-74CA-443B-9488-5D1FA22377E1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0228899-656D-40F9-AECC-FD435B113814}" type="datetimeFigureOut">
              <a:rPr lang="fa-IR" smtClean="0"/>
              <a:pPr/>
              <a:t>07/22/1441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3FAE25A-74CA-443B-9488-5D1FA22377E1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571536" y="1071546"/>
            <a:ext cx="6600844" cy="1285884"/>
          </a:xfrm>
        </p:spPr>
        <p:txBody>
          <a:bodyPr>
            <a:normAutofit fontScale="90000"/>
          </a:bodyPr>
          <a:lstStyle/>
          <a:p>
            <a:pPr algn="r"/>
            <a:r>
              <a:rPr lang="fa-IR" sz="6600" b="1" dirty="0" smtClean="0">
                <a:latin typeface=" b lo"/>
                <a:cs typeface="B Lotus" pitchFamily="2" charset="-78"/>
              </a:rPr>
              <a:t/>
            </a:r>
            <a:br>
              <a:rPr lang="fa-IR" sz="6600" b="1" dirty="0" smtClean="0">
                <a:latin typeface=" b lo"/>
                <a:cs typeface="B Lotus" pitchFamily="2" charset="-78"/>
              </a:rPr>
            </a:b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6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a-IR" sz="6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دیابت </a:t>
            </a:r>
            <a:r>
              <a:rPr lang="fa-IR" sz="6600" b="1" dirty="0" smtClean="0">
                <a:latin typeface=" b lo"/>
                <a:cs typeface="B Lotus" pitchFamily="2" charset="-78"/>
              </a:rPr>
              <a:t/>
            </a:r>
            <a:br>
              <a:rPr lang="fa-IR" sz="6600" b="1" dirty="0" smtClean="0">
                <a:latin typeface=" b lo"/>
                <a:cs typeface="B Lotus" pitchFamily="2" charset="-78"/>
              </a:rPr>
            </a:br>
            <a:endParaRPr lang="en-US" sz="6600" b="1" dirty="0" smtClean="0">
              <a:latin typeface=" b lo"/>
              <a:cs typeface="B Lotus" pitchFamily="2" charset="-7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4724400"/>
            <a:ext cx="6400800" cy="1584920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fa-IR" sz="2800" dirty="0" smtClean="0">
                <a:latin typeface="Times New Roman" pitchFamily="18" charset="0"/>
                <a:cs typeface="B Titr" pitchFamily="2" charset="-78"/>
              </a:rPr>
              <a:t>واحد آموزش مرکز مدیریت حوادث و فوریت های پزشکی استان همدان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fa-IR" sz="2800" dirty="0" smtClean="0">
                <a:latin typeface="Times New Roman" pitchFamily="18" charset="0"/>
                <a:cs typeface="B Titr" pitchFamily="2" charset="-78"/>
              </a:rPr>
              <a:t>دانشگاه فنی و حرفه ای زینب کبری (س) همدان </a:t>
            </a:r>
            <a:endParaRPr lang="en-US" sz="2800" dirty="0" smtClean="0">
              <a:latin typeface="Times New Roman" pitchFamily="18" charset="0"/>
              <a:cs typeface="B Titr" pitchFamily="2" charset="-78"/>
            </a:endParaRPr>
          </a:p>
        </p:txBody>
      </p:sp>
      <p:pic>
        <p:nvPicPr>
          <p:cNvPr id="3076" name="Picture 8" descr="D:\PICTURE\بنر\star_of_lif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88" y="1500188"/>
            <a:ext cx="30861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ick\Pictures\powerpoint-de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درمان تغذیه ای</a:t>
            </a:r>
            <a:endParaRPr lang="fa-I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Blip>
                <a:blip r:embed="rId3"/>
              </a:buBlip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رژیم غذایی و کنترل وزن اساس درمان دیابت را تشکیل می دهند.</a:t>
            </a:r>
          </a:p>
          <a:p>
            <a:pPr>
              <a:buBlip>
                <a:blip r:embed="rId3"/>
              </a:buBlip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کاهش وزن کلید درمان دیابت است.</a:t>
            </a:r>
          </a:p>
          <a:p>
            <a:pPr>
              <a:buBlip>
                <a:blip r:embed="rId3"/>
              </a:buBlip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چاقی با افزایش مقاومت به انسولین همراه است.</a:t>
            </a:r>
          </a:p>
          <a:p>
            <a:pPr>
              <a:buBlip>
                <a:blip r:embed="rId3"/>
              </a:buBlip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در بیمارانی که انسولین دریافت می کنند، ثبات و یکنواختی مقدار کالری ها و کربوهیدرات های خورده شده در وعده های غذایی مختلف مهم است.</a:t>
            </a:r>
          </a:p>
          <a:p>
            <a:pPr>
              <a:buBlip>
                <a:blip r:embed="rId3"/>
              </a:buBlip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در افراد دیابتی چاق که انسولین نمی گیرند، یکنواختی محتوای وعده غذایی و زمان آن خیلی حیاتی نیست.</a:t>
            </a:r>
          </a:p>
          <a:p>
            <a:pPr>
              <a:buBlip>
                <a:blip r:embed="rId3"/>
              </a:buBlip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تمرکز اصلی بر کاهش مقدار کل کالری مصرفی است.</a:t>
            </a:r>
            <a:endParaRPr lang="fa-IR" sz="24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ick\Pictures\powerpoint-de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درمان تغذیه ای</a:t>
            </a:r>
            <a:endParaRPr lang="fa-I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Blip>
                <a:blip r:embed="rId3"/>
              </a:buBlip>
            </a:pPr>
            <a:r>
              <a:rPr lang="fa-IR" sz="2400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توزیع کالری: توزیع کالری توصیه شده دارای کربوهیدرات بیشتر نسبت به چربی و پروتئین می باشد.</a:t>
            </a:r>
          </a:p>
          <a:p>
            <a:pPr>
              <a:buBlip>
                <a:blip r:embed="rId3"/>
              </a:buBlip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ترکیب کربوهیدرات های ساده و مرکب در رژیم غذایی توصیه می شود</a:t>
            </a:r>
          </a:p>
          <a:p>
            <a:pPr>
              <a:buBlip>
                <a:blip r:embed="rId3"/>
              </a:buBlip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محدود کردن مصرف چربی به کمتر از 30% کل کالری ها</a:t>
            </a:r>
          </a:p>
          <a:p>
            <a:pPr>
              <a:buBlip>
                <a:blip r:embed="rId3"/>
              </a:buBlip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استفاده از منابع غیر حیوانی پروتئین ها، جهت کاهش میزان چربی های اشباع شده و کلسترول</a:t>
            </a:r>
          </a:p>
          <a:p>
            <a:pPr>
              <a:buBlip>
                <a:blip r:embed="rId3"/>
              </a:buBlip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استفاده از فیبر: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+mj-cs"/>
              </a:rPr>
              <a:t>↓کلسترول تام و↓</a:t>
            </a:r>
            <a:r>
              <a:rPr 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+mj-cs"/>
              </a:rPr>
              <a:t>LDL</a:t>
            </a:r>
            <a:endParaRPr lang="fa-IR" sz="2400" b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/>
              <a:cs typeface="+mj-cs"/>
            </a:endParaRPr>
          </a:p>
          <a:p>
            <a:pPr>
              <a:buNone/>
            </a:pPr>
            <a:endParaRPr lang="fa-IR" sz="28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ick\Pictures\powerpoint-de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درمان تغذیه ای</a:t>
            </a:r>
            <a:endParaRPr lang="fa-I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یکی از اهداف اصلی در رژیم درمانی دیابت پرهیز از افزایش ناگهانی و سریع سطح گلوکز خون پس از صرف غذاست.</a:t>
            </a:r>
          </a:p>
          <a:p>
            <a:pPr>
              <a:buNone/>
            </a:pPr>
            <a:endParaRPr lang="fa-IR" sz="24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fa-IR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شاخص گلایسمیک: 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جهت توصیف اینکه یک غذای مشخص چه مقدار سطح گلوکز خون را در مقایسه با مقدار هم ارز گلوکز خون را بالا می برد.</a:t>
            </a:r>
          </a:p>
          <a:p>
            <a:pPr>
              <a:buNone/>
            </a:pPr>
            <a:r>
              <a:rPr lang="fa-IR" sz="2400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برای کاهش پاسخ گلایسمیک</a:t>
            </a:r>
          </a:p>
          <a:p>
            <a:pPr>
              <a:buBlip>
                <a:blip r:embed="rId3"/>
              </a:buBlip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ترکیب غذاهای نشاسته ای با غذاهای حاوی پروتئین و چربی</a:t>
            </a:r>
          </a:p>
          <a:p>
            <a:pPr>
              <a:buBlip>
                <a:blip r:embed="rId3"/>
              </a:buBlip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خوردن غذاهای خام و دست نخورده</a:t>
            </a:r>
          </a:p>
          <a:p>
            <a:pPr>
              <a:buBlip>
                <a:blip r:embed="rId3"/>
              </a:buBlip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خوردن میوه کامل به جای آب میوه</a:t>
            </a:r>
          </a:p>
          <a:p>
            <a:pPr>
              <a:buNone/>
            </a:pPr>
            <a:endParaRPr lang="fa-IR" sz="2400" b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fa-IR" sz="24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ick\Pictures\powerpoint-de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ورزش</a:t>
            </a:r>
            <a:endParaRPr lang="fa-I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fa-IR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ورزش با تسهیل مصرف انسولین قند خون را کاهش می دهد و همچنین جذب گلوکز توسط عضلات بدن را افزایش می دهد.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fa-IR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ورزش </a:t>
            </a:r>
            <a:r>
              <a:rPr lang="fa-IR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↑</a:t>
            </a:r>
            <a:r>
              <a:rPr lang="en-US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HDL</a:t>
            </a:r>
            <a:r>
              <a:rPr lang="fa-IR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 ،↓ کلسترول تام و↓ </a:t>
            </a:r>
            <a:r>
              <a:rPr lang="en-US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LDL</a:t>
            </a:r>
            <a:endParaRPr lang="fa-IR" sz="2800" b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fa-IR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احتمال ایجاد عارضه ی هیپوگلایسمی در حین و دو ساعت بعد از ورزش: برای پیشگیری مصرف 15 گرم کربوهیدرات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fa-IR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انجام ورزش در یک زمان معین و به میزان معین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fa-IR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افزایش آرام و تدریجی طول مدت ورزش</a:t>
            </a:r>
            <a:endParaRPr lang="fa-IR" sz="28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ick\Pictures\powerpoint-de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ممنوعیت ورزش</a:t>
            </a:r>
            <a:endParaRPr lang="fa-I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Blip>
                <a:blip r:embed="rId3"/>
              </a:buBlip>
            </a:pPr>
            <a:r>
              <a:rPr lang="fa-IR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در بیماران با </a:t>
            </a:r>
            <a:r>
              <a:rPr lang="en-US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BS</a:t>
            </a:r>
            <a:r>
              <a:rPr lang="fa-IR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بالای </a:t>
            </a:r>
            <a:r>
              <a:rPr lang="en-US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250mg/dl</a:t>
            </a:r>
            <a:r>
              <a:rPr lang="fa-IR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با کتونوری:ورزش باعث افزایش ترشح کاتکول آمین ها، هورمون رشد و گلوکاکون می شود</a:t>
            </a:r>
            <a:r>
              <a:rPr lang="fa-IR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←افزایش گلوکز خون</a:t>
            </a:r>
          </a:p>
          <a:p>
            <a:pPr>
              <a:buNone/>
            </a:pPr>
            <a:endParaRPr lang="fa-IR" sz="2800" b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/>
            </a:endParaRPr>
          </a:p>
          <a:p>
            <a:pPr>
              <a:buBlip>
                <a:blip r:embed="rId3"/>
              </a:buBlip>
            </a:pPr>
            <a:r>
              <a:rPr lang="fa-IR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وجود عوارض دیابت مثل رتینوپاتی و نورو پاتی</a:t>
            </a:r>
          </a:p>
          <a:p>
            <a:pPr>
              <a:buBlip>
                <a:blip r:embed="rId3"/>
              </a:buBlip>
            </a:pPr>
            <a:r>
              <a:rPr lang="fa-IR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وجود بیماری های ایسکمیک قلبی همراه با دیابت</a:t>
            </a:r>
          </a:p>
          <a:p>
            <a:pPr>
              <a:buNone/>
            </a:pPr>
            <a:endParaRPr lang="fa-IR" sz="28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ick\Pictures\powerpoint-de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پایش و اندازه گیری سطح گلوکز</a:t>
            </a:r>
            <a:endParaRPr lang="fa-I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 rtl="0">
              <a:buNone/>
            </a:pPr>
            <a:r>
              <a:rPr 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Self- Monitoring of Blood Glucose(SMBG)</a:t>
            </a:r>
          </a:p>
          <a:p>
            <a:pPr>
              <a:buBlip>
                <a:blip r:embed="rId3"/>
              </a:buBlip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نقش حیاتی در نرمال سازی گلوکز دارد.</a:t>
            </a:r>
          </a:p>
          <a:p>
            <a:pPr>
              <a:buBlip>
                <a:blip r:embed="rId3"/>
              </a:buBlip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هر 12-6 ماه یک بار سطح گلوکز در آزمایشگاه چک شود.</a:t>
            </a:r>
          </a:p>
          <a:p>
            <a:pPr>
              <a:buBlip>
                <a:blip r:embed="rId3"/>
              </a:buBlip>
            </a:pPr>
            <a:r>
              <a:rPr 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SMBG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برای ارزیابی اثربخشی ورزش، رژیم غذایی و داروهای خوراکی مفید است.</a:t>
            </a:r>
          </a:p>
          <a:p>
            <a:pPr>
              <a:buBlip>
                <a:blip r:embed="rId3"/>
              </a:buBlip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در طی دوره های مشکوک به هایپرگلایسمی و هایپوگلایسمی استفاده از </a:t>
            </a:r>
            <a:r>
              <a:rPr 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SMBG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توصیه می شود.</a:t>
            </a:r>
          </a:p>
          <a:p>
            <a:pPr>
              <a:buBlip>
                <a:blip r:embed="rId3"/>
              </a:buBlip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در بیمارانی که انسولین دریافت می کنند 2 الی 4 بار نیاز به استفاده از این تست دارند.</a:t>
            </a:r>
            <a:endParaRPr lang="fa-IR" sz="24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ick\Pictures\powerpoint-de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پایش و اندازه گیری سطح گلوکز</a:t>
            </a:r>
            <a:endParaRPr lang="fa-I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Blip>
                <a:blip r:embed="rId3"/>
              </a:buBlip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هموگلوبین گلیکوزیله یا هموگلوبین </a:t>
            </a:r>
            <a:r>
              <a:rPr 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A1C</a:t>
            </a:r>
            <a:endParaRPr lang="fa-IR" sz="2400" b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Blip>
                <a:blip r:embed="rId3"/>
              </a:buBlip>
            </a:pPr>
            <a:endParaRPr lang="en-US" sz="2400" b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buNone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نشان دهنده میزان متوسط گلوکز خون در طی یک دوره تقریبا 2تا 3 ماهه است.</a:t>
            </a:r>
          </a:p>
          <a:p>
            <a:pPr algn="r">
              <a:buNone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افزایش گلوکز در خون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←باند گلوکز با هموگلوبین← افزایش </a:t>
            </a:r>
            <a:r>
              <a:rPr lang="en-US" sz="20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Hg A1C</a:t>
            </a:r>
            <a:endParaRPr lang="fa-IR" sz="2000" b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/>
            </a:endParaRPr>
          </a:p>
          <a:p>
            <a:pPr algn="r">
              <a:buNone/>
            </a:pPr>
            <a:endParaRPr lang="fa-IR" sz="2000" b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/>
            </a:endParaRPr>
          </a:p>
          <a:p>
            <a:pPr>
              <a:buBlip>
                <a:blip r:embed="rId3"/>
              </a:buBlip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آزمایش ادرار از نظر گلوکز</a:t>
            </a:r>
          </a:p>
          <a:p>
            <a:pPr>
              <a:buBlip>
                <a:blip r:embed="rId3"/>
              </a:buBlip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بررسی ادرار از نظر کتونوری</a:t>
            </a:r>
          </a:p>
          <a:p>
            <a:pPr algn="r">
              <a:buNone/>
            </a:pPr>
            <a:endParaRPr lang="fa-IR" sz="24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ick\Pictures\powerpoint-de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دارو درمانی </a:t>
            </a:r>
            <a:endParaRPr lang="fa-I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214282" y="1571612"/>
          <a:ext cx="8586790" cy="457203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31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26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99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92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106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0699"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دوره زمانی</a:t>
                      </a:r>
                      <a:endParaRPr lang="fa-IR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دارو</a:t>
                      </a:r>
                      <a:endParaRPr lang="fa-IR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شروع اثر</a:t>
                      </a:r>
                      <a:endParaRPr lang="fa-IR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اوج اثر</a:t>
                      </a:r>
                      <a:endParaRPr lang="fa-IR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طول مدت اثر</a:t>
                      </a:r>
                      <a:endParaRPr lang="fa-IR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اندیکاسیون ها</a:t>
                      </a:r>
                      <a:endParaRPr lang="fa-IR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005"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سریع الاثر</a:t>
                      </a:r>
                      <a:endParaRPr lang="fa-IR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لیسپرو</a:t>
                      </a:r>
                      <a:endParaRPr lang="fa-IR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10-15 min</a:t>
                      </a:r>
                      <a:endParaRPr lang="fa-IR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1h</a:t>
                      </a:r>
                      <a:endParaRPr lang="fa-IR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3h</a:t>
                      </a:r>
                      <a:endParaRPr lang="fa-IR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کاهش سریع سطح گلوکز </a:t>
                      </a:r>
                      <a:endParaRPr lang="fa-IR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3312"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کوتاه اثر</a:t>
                      </a:r>
                      <a:endParaRPr lang="fa-IR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ریگولار</a:t>
                      </a:r>
                      <a:endParaRPr lang="fa-IR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0.5-1</a:t>
                      </a:r>
                      <a:r>
                        <a:rPr lang="en-US" sz="2000" b="1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h</a:t>
                      </a:r>
                      <a:endParaRPr lang="fa-IR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2-3h</a:t>
                      </a:r>
                      <a:endParaRPr lang="fa-IR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4-6h</a:t>
                      </a:r>
                      <a:endParaRPr lang="fa-IR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30-20</a:t>
                      </a:r>
                      <a:r>
                        <a:rPr lang="fa-IR" sz="2000" b="1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دقیقه قبل از غذا</a:t>
                      </a:r>
                      <a:endParaRPr lang="fa-IR" sz="2000" b="1" dirty="0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r" rtl="1"/>
                      <a:endParaRPr lang="fa-IR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2005"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متوسط الاثر</a:t>
                      </a:r>
                      <a:endParaRPr lang="fa-IR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NPH</a:t>
                      </a:r>
                      <a:endParaRPr lang="fa-IR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2-4h</a:t>
                      </a:r>
                      <a:endParaRPr lang="fa-IR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6-12h</a:t>
                      </a:r>
                      <a:endParaRPr lang="fa-IR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16-20h</a:t>
                      </a:r>
                      <a:endParaRPr lang="fa-IR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معمولا بعد از غذا داده</a:t>
                      </a:r>
                      <a:r>
                        <a:rPr lang="fa-IR" sz="2000" b="1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می شود</a:t>
                      </a:r>
                      <a:endParaRPr lang="fa-IR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2005"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طویل الاثر</a:t>
                      </a:r>
                      <a:endParaRPr lang="fa-IR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اولترالنت</a:t>
                      </a:r>
                      <a:endParaRPr lang="fa-IR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6-8h</a:t>
                      </a:r>
                      <a:endParaRPr lang="fa-IR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12-16h</a:t>
                      </a:r>
                      <a:endParaRPr lang="fa-IR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20-30h</a:t>
                      </a:r>
                      <a:endParaRPr lang="fa-IR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کنترل سطح گلوگز ناشتا</a:t>
                      </a:r>
                      <a:endParaRPr lang="fa-IR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2005"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بسیار طویل الاثر</a:t>
                      </a:r>
                      <a:endParaRPr lang="fa-IR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گلارژین</a:t>
                      </a:r>
                      <a:endParaRPr lang="fa-IR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1h</a:t>
                      </a:r>
                      <a:endParaRPr lang="fa-IR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</a:t>
                      </a:r>
                      <a:endParaRPr lang="fa-IR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24h</a:t>
                      </a:r>
                      <a:endParaRPr lang="fa-IR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0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استفاه</a:t>
                      </a:r>
                      <a:r>
                        <a:rPr lang="fa-IR" sz="2000" b="1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به عنوان دوز پایه</a:t>
                      </a:r>
                      <a:endParaRPr lang="fa-IR" sz="20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ick\Pictures\powerpoint-de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رژیم های انسولین</a:t>
            </a:r>
            <a:endParaRPr lang="fa-I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/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رژیم عادی: </a:t>
            </a:r>
            <a:r>
              <a:rPr 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Conventional regimen</a:t>
            </a:r>
            <a:endParaRPr lang="fa-IR" sz="2400" b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ساده سازی رژیم انسولین با هدف پیشگیری از عوارض حاد دیابت</a:t>
            </a:r>
          </a:p>
          <a:p>
            <a:pPr algn="r"/>
            <a:endParaRPr lang="fa-IR" sz="2400" b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رژیم ویژه: </a:t>
            </a:r>
            <a:r>
              <a:rPr 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Intensive regimen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r"/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استفاده از رژیم انسولین با روش پیچیده تر برای دستیابی به سطح گلوکز خون در سطح نرمال و کند کردن پیشرفت عوارض بلند مدت</a:t>
            </a:r>
          </a:p>
          <a:p>
            <a:pPr algn="r"/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هیپوگلایسمی در این بیماران سه برابر شدیدتر از رژیم عادی است.</a:t>
            </a:r>
          </a:p>
          <a:p>
            <a:pPr algn="r"/>
            <a:endParaRPr lang="fa-IR" sz="24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ick\Pictures\powerpoint-de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عوارض انسولین درمانی</a:t>
            </a:r>
            <a:endParaRPr lang="fa-I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>
              <a:lnSpc>
                <a:spcPct val="150000"/>
              </a:lnSpc>
              <a:buFont typeface="Wingdings" pitchFamily="2" charset="2"/>
              <a:buChar char="v"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واکنش های آلرژیک موضعی</a:t>
            </a:r>
          </a:p>
          <a:p>
            <a:pPr algn="r">
              <a:lnSpc>
                <a:spcPct val="150000"/>
              </a:lnSpc>
              <a:buFont typeface="Wingdings" pitchFamily="2" charset="2"/>
              <a:buChar char="v"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واکنش های آلرژیک سیستمیک: حساسیت زدایی</a:t>
            </a:r>
          </a:p>
          <a:p>
            <a:pPr algn="r">
              <a:lnSpc>
                <a:spcPct val="150000"/>
              </a:lnSpc>
              <a:buFont typeface="Wingdings" pitchFamily="2" charset="2"/>
              <a:buChar char="v"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لیپودیستروفی انسولین: لیپو آتروفی، لیپوهیپرتروفی</a:t>
            </a:r>
          </a:p>
          <a:p>
            <a:pPr algn="r">
              <a:lnSpc>
                <a:spcPct val="150000"/>
              </a:lnSpc>
              <a:buFont typeface="Wingdings" pitchFamily="2" charset="2"/>
              <a:buChar char="v"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تزریق در محل اسکار موجب جذب تاخیر انسولین</a:t>
            </a:r>
          </a:p>
          <a:p>
            <a:pPr algn="r">
              <a:lnSpc>
                <a:spcPct val="150000"/>
              </a:lnSpc>
              <a:buFont typeface="Wingdings" pitchFamily="2" charset="2"/>
              <a:buChar char="v"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مقاومت به انسولین: تولید آنتی بادی به انسولین: درمان با انسولین های خالص تر و تزریق پردنیزولون</a:t>
            </a:r>
          </a:p>
          <a:p>
            <a:pPr algn="r">
              <a:buNone/>
            </a:pPr>
            <a:endParaRPr lang="fa-IR" sz="24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ick\Pictures\powerpoint-de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انسولین</a:t>
            </a:r>
            <a:endParaRPr lang="fa-I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سلول های بتا جزایز لانگرهانس پانکراس: </a:t>
            </a:r>
            <a:r>
              <a:rPr lang="fa-IR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انسولین</a:t>
            </a:r>
          </a:p>
          <a:p>
            <a:r>
              <a:rPr lang="fa-I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سلول های آلفا جزایز لانگرهانس پانکراس: </a:t>
            </a:r>
            <a:r>
              <a:rPr lang="fa-IR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گلوکاکون</a:t>
            </a:r>
          </a:p>
          <a:p>
            <a:endParaRPr lang="fa-IR" sz="24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fa-IR" sz="24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Blip>
                <a:blip r:embed="rId3"/>
              </a:buBlip>
            </a:pPr>
            <a:r>
              <a:rPr lang="fa-IR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↑گلوکز خون←↑ترشح انسولین←انتقال گلوکز از خون به داخل عضلات، کبد و سلول های چربی</a:t>
            </a:r>
            <a:endParaRPr lang="fa-IR" sz="2800" b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Blip>
                <a:blip r:embed="rId3"/>
              </a:buBlip>
            </a:pPr>
            <a:r>
              <a:rPr lang="fa-IR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↓گلوکز خون←↓ترشح انسولین←آزاد شدن گلوکز از کبد به داخل خون</a:t>
            </a:r>
            <a:endParaRPr lang="fa-IR" sz="28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ick\Pictures\powerpoint-de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موضع تزریق انسولین</a:t>
            </a:r>
            <a:endParaRPr lang="fa-I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چهار موضع اصلی شامل شکم، بازوها (سطح پشتی بازو)، ران ها(سطح قدامی ران ها) و باسن</a:t>
            </a:r>
          </a:p>
          <a:p>
            <a:pPr algn="r">
              <a:buNone/>
            </a:pPr>
            <a:endParaRPr lang="fa-IR" sz="2400" b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buNone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سرعت جذب دارو در شکم بیشترین مقدار را دارد.</a:t>
            </a:r>
          </a:p>
          <a:p>
            <a:pPr algn="r">
              <a:buNone/>
            </a:pPr>
            <a:r>
              <a:rPr lang="fa-IR" sz="2400" b="1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به ترتیب در بازو، روی ران و باسن سرعت جذب کاهش می یابد.</a:t>
            </a:r>
            <a:endParaRPr lang="fa-IR" sz="24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ick\Pictures\powerpoint-de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علل هیپرگلایسمی صبحگاهی</a:t>
            </a:r>
            <a:endParaRPr lang="fa-I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357158" y="1643050"/>
          <a:ext cx="8429684" cy="478634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4676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61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9988"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مشخصات</a:t>
                      </a:r>
                      <a:endParaRPr lang="fa-IR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درمان</a:t>
                      </a:r>
                      <a:endParaRPr lang="fa-IR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5453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نقصان انسولین</a:t>
                      </a:r>
                    </a:p>
                    <a:p>
                      <a:pPr rtl="1"/>
                      <a:r>
                        <a:rPr lang="fa-IR" b="1" dirty="0" smtClean="0"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افزایش پیشرونده گلوکز خون از زمان به خواب رفتن تا صبح</a:t>
                      </a:r>
                      <a:endParaRPr lang="fa-IR" b="1" dirty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b="1" dirty="0" smtClean="0">
                          <a:solidFill>
                            <a:srgbClr val="9900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افزایش</a:t>
                      </a:r>
                      <a:r>
                        <a:rPr lang="fa-IR" b="1" baseline="0" dirty="0" smtClean="0">
                          <a:solidFill>
                            <a:srgbClr val="9900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دوز انسولین متوسط الاثرغروب (قبل از شام یا در هنگام خواب)</a:t>
                      </a:r>
                      <a:endParaRPr lang="fa-IR" b="1" dirty="0" smtClean="0">
                        <a:solidFill>
                          <a:srgbClr val="99009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05453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پدیده داون</a:t>
                      </a:r>
                    </a:p>
                    <a:p>
                      <a:pPr rtl="1"/>
                      <a:r>
                        <a:rPr lang="fa-IR" b="1" dirty="0" smtClean="0"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افزایش</a:t>
                      </a:r>
                      <a:r>
                        <a:rPr lang="fa-IR" b="1" baseline="0" dirty="0" smtClean="0"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قند خون بعد از ساعت 3 صبح</a:t>
                      </a:r>
                      <a:endParaRPr lang="fa-IR" b="1" dirty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b="1" dirty="0" smtClean="0">
                          <a:solidFill>
                            <a:srgbClr val="9900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تغییر دوز انسولین متوسط الاثر غروب از قبل از شام به</a:t>
                      </a:r>
                      <a:r>
                        <a:rPr lang="fa-IR" b="1" baseline="0" dirty="0" smtClean="0">
                          <a:solidFill>
                            <a:srgbClr val="9900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قبل از خواب</a:t>
                      </a:r>
                      <a:endParaRPr lang="fa-IR" b="1" dirty="0" smtClean="0">
                        <a:solidFill>
                          <a:srgbClr val="99009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rtl="1"/>
                      <a:endParaRPr lang="fa-IR" b="1" dirty="0">
                        <a:solidFill>
                          <a:srgbClr val="99009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5453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اثر سوموجی</a:t>
                      </a:r>
                    </a:p>
                    <a:p>
                      <a:pPr rtl="1"/>
                      <a:r>
                        <a:rPr lang="fa-IR" b="1" dirty="0" smtClean="0"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هیپوگلایسمی در ساعت 2 الی 3 صبح</a:t>
                      </a:r>
                      <a:r>
                        <a:rPr lang="fa-IR" b="1" baseline="0" dirty="0" smtClean="0">
                          <a:solidFill>
                            <a:srgbClr val="0000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و سپس هیپرگلایسمی ریباند یا واکنشی</a:t>
                      </a:r>
                      <a:endParaRPr lang="fa-IR" b="1" dirty="0">
                        <a:solidFill>
                          <a:srgbClr val="0000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b="1" dirty="0" smtClean="0">
                          <a:solidFill>
                            <a:srgbClr val="9900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کاهش دوز انسولین متوسط الاثر غروب و یا افزایش مصرف وعده غذایی</a:t>
                      </a:r>
                      <a:r>
                        <a:rPr lang="fa-IR" b="1" baseline="0" dirty="0" smtClean="0">
                          <a:solidFill>
                            <a:srgbClr val="9900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مختصر در موقع خوابیدن</a:t>
                      </a:r>
                      <a:endParaRPr lang="fa-IR" b="1" dirty="0" smtClean="0">
                        <a:solidFill>
                          <a:srgbClr val="99009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rtl="1"/>
                      <a:endParaRPr lang="fa-IR" b="1" dirty="0">
                        <a:solidFill>
                          <a:srgbClr val="99009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ick\Pictures\powerpoint-de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داروهای ضد دیابت خوراکی</a:t>
            </a:r>
            <a:endParaRPr lang="fa-I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fa-IR" sz="26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سولفونیل اوره : </a:t>
            </a:r>
            <a:r>
              <a:rPr lang="fa-IR" sz="26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تحریک پانکراس جهت ترشح انسولین (کلروپروپامید، گلی بنکلامید)</a:t>
            </a:r>
            <a:r>
              <a:rPr lang="fa-IR" sz="26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fa-IR" sz="26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مگلی تینیدها: </a:t>
            </a:r>
            <a:r>
              <a:rPr lang="fa-IR" sz="26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تحریک آزاد شدن انسولین از سلول های بتای پانکراس (رپاگلینید)</a:t>
            </a:r>
          </a:p>
          <a:p>
            <a:pPr marL="514350" indent="-514350">
              <a:buFont typeface="+mj-lt"/>
              <a:buAutoNum type="arabicPeriod"/>
            </a:pPr>
            <a:r>
              <a:rPr lang="fa-IR" sz="26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بی گوانیدین ها: </a:t>
            </a:r>
            <a:r>
              <a:rPr lang="fa-IR" sz="26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تسهیل عملکرد انسولین در مواضع گیرنده ها( متفورمین)</a:t>
            </a:r>
          </a:p>
          <a:p>
            <a:pPr marL="514350" indent="-514350">
              <a:buFont typeface="+mj-lt"/>
              <a:buAutoNum type="arabicPeriod"/>
            </a:pPr>
            <a:r>
              <a:rPr lang="fa-IR" sz="26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تیازولیدین یونها: </a:t>
            </a:r>
            <a:r>
              <a:rPr lang="fa-IR" sz="26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تقویت اثر انسولین در سطح گیرنده ها (رزیگلیتازون، پیوگلیتازون)</a:t>
            </a:r>
          </a:p>
          <a:p>
            <a:pPr marL="514350" indent="-514350">
              <a:buFont typeface="+mj-lt"/>
              <a:buAutoNum type="arabicPeriod"/>
            </a:pPr>
            <a:r>
              <a:rPr lang="fa-IR" sz="26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مهارکننده های آلفا گلوکوزیدازها: </a:t>
            </a:r>
            <a:r>
              <a:rPr lang="fa-IR" sz="26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تاخیر در جذب گلوکز در سیستم روده ای(آکاربوز، میگلیتول)</a:t>
            </a:r>
          </a:p>
          <a:p>
            <a:pPr algn="r">
              <a:buNone/>
            </a:pPr>
            <a:endParaRPr lang="fa-IR" sz="2400" b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buNone/>
            </a:pPr>
            <a:endParaRPr lang="fa-IR" sz="2400" b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buNone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a-IR" sz="24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ick\Pictures\powerpoint-de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عوارض حاد دیابت</a:t>
            </a:r>
            <a:endParaRPr lang="fa-I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Blip>
                <a:blip r:embed="rId3"/>
              </a:buBlip>
            </a:pPr>
            <a:r>
              <a:rPr lang="fa-IR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هیپوگلایسمی (واکنش انسولین)</a:t>
            </a:r>
          </a:p>
          <a:p>
            <a:pPr>
              <a:buBlip>
                <a:blip r:embed="rId3"/>
              </a:buBlip>
            </a:pPr>
            <a:endParaRPr lang="fa-IR" sz="2800" b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fa-IR" sz="2800" b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Blip>
                <a:blip r:embed="rId3"/>
              </a:buBlip>
            </a:pPr>
            <a:r>
              <a:rPr lang="fa-IR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کتواسیدوز دیابتی (</a:t>
            </a:r>
            <a:r>
              <a:rPr lang="en-US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DKA</a:t>
            </a:r>
            <a:r>
              <a:rPr lang="fa-IR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>
              <a:buBlip>
                <a:blip r:embed="rId3"/>
              </a:buBlip>
            </a:pPr>
            <a:endParaRPr lang="fa-IR" sz="2800" b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Blip>
                <a:blip r:embed="rId3"/>
              </a:buBlip>
            </a:pPr>
            <a:endParaRPr lang="fa-IR" sz="2800" b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Blip>
                <a:blip r:embed="rId3"/>
              </a:buBlip>
            </a:pPr>
            <a:r>
              <a:rPr lang="fa-IR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سندرم هیپراسمولار غیرکتونی (</a:t>
            </a:r>
            <a:r>
              <a:rPr lang="en-US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HHNS</a:t>
            </a:r>
            <a:r>
              <a:rPr lang="fa-IR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fa-IR" sz="28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ick\Pictures\powerpoint-de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a-IR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a-IR" sz="40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هیپوگلایسمی (واکنش انسولین)</a:t>
            </a:r>
            <a:r>
              <a:rPr lang="fa-IR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a-IR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a-I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↓</a:t>
            </a:r>
            <a:r>
              <a:rPr 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BS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 به کمتر از </a:t>
            </a:r>
            <a:r>
              <a:rPr 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50-60 mg/dl</a:t>
            </a:r>
          </a:p>
          <a:p>
            <a:pPr algn="r">
              <a:buNone/>
            </a:pPr>
            <a:r>
              <a:rPr lang="fa-IR" sz="24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علت: 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افزایش خیلی زیاد دوز انسولین یا داروی ضد دیابت، خوردن غذای خیلی کم، فعالیت جسمی خیلی زیاد</a:t>
            </a:r>
          </a:p>
          <a:p>
            <a:pPr algn="r">
              <a:buNone/>
            </a:pPr>
            <a:endParaRPr lang="fa-IR" sz="2400" b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/>
            </a:endParaRPr>
          </a:p>
          <a:p>
            <a:pPr algn="r">
              <a:buNone/>
            </a:pPr>
            <a:r>
              <a:rPr lang="fa-I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تظاهرات بالینی</a:t>
            </a:r>
          </a:p>
          <a:p>
            <a:pPr marL="457200" indent="-457200" algn="r">
              <a:buFont typeface="+mj-lt"/>
              <a:buAutoNum type="arabicPeriod"/>
            </a:pPr>
            <a:r>
              <a:rPr lang="fa-IR" sz="24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هیپوگلایسمی خفیف: 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تعریق، لرز، تاکیکاردی، طپش قلب، عصبانیت و گرسنگی</a:t>
            </a:r>
          </a:p>
          <a:p>
            <a:pPr marL="457200" indent="-457200">
              <a:buFont typeface="+mj-lt"/>
              <a:buAutoNum type="arabicPeriod"/>
            </a:pPr>
            <a:r>
              <a:rPr lang="fa-IR" sz="24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هیپوگلایسمی متوسط: 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گیجی، احساس سبکی سر، بی حسی لب و زبان، تکلم مبهم، دوبینی، رفتارهای بی منطق و تهاجمی</a:t>
            </a:r>
          </a:p>
          <a:p>
            <a:pPr marL="457200" indent="-457200">
              <a:buFont typeface="+mj-lt"/>
              <a:buAutoNum type="arabicPeriod"/>
            </a:pPr>
            <a:r>
              <a:rPr lang="fa-IR" sz="24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هیپوگلایسمی شدید: 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دیس اورینتیشن، تشنج، از دست دادن سطح هوشیاری</a:t>
            </a:r>
          </a:p>
          <a:p>
            <a:pPr>
              <a:buNone/>
            </a:pPr>
            <a:endParaRPr lang="fa-IR" sz="2400" b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/>
            </a:endParaRPr>
          </a:p>
          <a:p>
            <a:pPr algn="r">
              <a:buNone/>
            </a:pPr>
            <a:endParaRPr lang="fa-IR" sz="24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ick\Pictures\powerpoint-de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a-IR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a-IR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</a:t>
            </a:r>
            <a:r>
              <a:rPr lang="fa-IR" sz="40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هیپوگلایسمی (واکنش انسولین)</a:t>
            </a:r>
            <a:r>
              <a:rPr lang="fa-IR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a-IR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a-I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Blip>
                <a:blip r:embed="rId3"/>
              </a:buBlip>
            </a:pP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علائم هیپوگلایسمی ممکن است </a:t>
            </a:r>
            <a:r>
              <a:rPr lang="fa-I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به طور ناگهانی </a:t>
            </a: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و بدون انتظار اتفاق بیفتد.</a:t>
            </a:r>
          </a:p>
          <a:p>
            <a:pPr>
              <a:buBlip>
                <a:blip r:embed="rId3"/>
              </a:buBlip>
            </a:pP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علائم ممکن است به میزان واقعی کاهش گلوکز یا سرعت کاهش آن مربوط باشد.</a:t>
            </a:r>
          </a:p>
          <a:p>
            <a:pPr>
              <a:buBlip>
                <a:blip r:embed="rId3"/>
              </a:buBlip>
            </a:pP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کاهش پاسخ هورمونی آدرنژیک نسبت به هیپوگلایسمی به دلیل</a:t>
            </a:r>
            <a:r>
              <a:rPr lang="fa-I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 نروپاتی </a:t>
            </a: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باعث بروز علائم متغیر می شود.</a:t>
            </a:r>
          </a:p>
          <a:p>
            <a:pPr>
              <a:buBlip>
                <a:blip r:embed="rId3"/>
              </a:buBlip>
            </a:pP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ترکیب بروز علائم به طور قابل توجهی از </a:t>
            </a:r>
            <a:r>
              <a:rPr lang="fa-I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شخصی به شخص </a:t>
            </a: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دیگر متغیر است.</a:t>
            </a:r>
          </a:p>
          <a:p>
            <a:pPr>
              <a:buBlip>
                <a:blip r:embed="rId3"/>
              </a:buBlip>
            </a:pP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در بیمارانی که </a:t>
            </a:r>
            <a:r>
              <a:rPr lang="fa-I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بتابلوکر</a:t>
            </a: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 دریافت می کنند ممکن است علامت تیپیک هایپوگلایسمی دیده نشود.</a:t>
            </a:r>
          </a:p>
          <a:p>
            <a:pPr>
              <a:buBlip>
                <a:blip r:embed="rId3"/>
              </a:buBlip>
            </a:pPr>
            <a:r>
              <a:rPr lang="fa-I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پیشگیری</a:t>
            </a: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 با خوردن غذای مختصر در اوج اثر انسولین و یا قبل از فعالیت ورزشی</a:t>
            </a:r>
          </a:p>
          <a:p>
            <a:pPr>
              <a:buBlip>
                <a:blip r:embed="rId3"/>
              </a:buBlip>
            </a:pPr>
            <a:endParaRPr lang="fa-IR" sz="24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/>
            </a:endParaRPr>
          </a:p>
          <a:p>
            <a:pPr>
              <a:buBlip>
                <a:blip r:embed="rId3"/>
              </a:buBlip>
            </a:pPr>
            <a:endParaRPr lang="fa-IR" sz="24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ick\Pictures\powerpoint-de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درمان هیپوگلایسمی</a:t>
            </a:r>
            <a:endParaRPr lang="fa-I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Blip>
                <a:blip r:embed="rId3"/>
              </a:buBlip>
            </a:pP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تجویز </a:t>
            </a:r>
            <a:r>
              <a:rPr lang="fa-I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تا 15 گرم کربوهیدرات </a:t>
            </a: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ساده سریع الاثر</a:t>
            </a:r>
          </a:p>
          <a:p>
            <a:pPr>
              <a:buBlip>
                <a:blip r:embed="rId3"/>
              </a:buBlip>
            </a:pPr>
            <a:r>
              <a:rPr lang="fa-I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سه یا 4 قرص گلوکز </a:t>
            </a: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تهیه شده تجاری، آب میوه، 10-6 شکولات، 2-3 قاشق چایخوری شکر یا عسل</a:t>
            </a:r>
          </a:p>
          <a:p>
            <a:pPr>
              <a:buBlip>
                <a:blip r:embed="rId3"/>
              </a:buBlip>
            </a:pPr>
            <a:r>
              <a:rPr lang="fa-I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اندازه گیری سطح گلوکز خون</a:t>
            </a: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، تکرار درمان درصورت </a:t>
            </a:r>
            <a:r>
              <a:rPr lang="en-US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BS&lt;70-75 mg/dl</a:t>
            </a: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یا ادامه علائم بعد از 10-15 دقیقه</a:t>
            </a:r>
          </a:p>
          <a:p>
            <a:pPr>
              <a:buBlip>
                <a:blip r:embed="rId3"/>
              </a:buBlip>
            </a:pP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در موارد بی هوشی </a:t>
            </a:r>
            <a:r>
              <a:rPr lang="fa-I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ترزیق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1mg</a:t>
            </a:r>
            <a:r>
              <a:rPr lang="fa-I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گلوکاگون </a:t>
            </a: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به صورت زیرجلدی و یا عضلانی، پس از هوشیاری دادن یک قند ساده با یک غذای مختصر</a:t>
            </a:r>
          </a:p>
          <a:p>
            <a:pPr>
              <a:buBlip>
                <a:blip r:embed="rId3"/>
              </a:buBlip>
            </a:pP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در بیمارستان </a:t>
            </a:r>
            <a:r>
              <a:rPr lang="fa-I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تزریق گلوکز هیپرتونیک 50%</a:t>
            </a:r>
          </a:p>
          <a:p>
            <a:pPr algn="r">
              <a:buNone/>
            </a:pPr>
            <a:endParaRPr lang="fa-IR" sz="2400" b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ick\Pictures\powerpoint-de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کتواسیدوز دیابتی</a:t>
            </a:r>
            <a:endParaRPr lang="fa-I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fa-IR" sz="24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فقدان و یا </a:t>
            </a:r>
            <a:r>
              <a:rPr lang="fa-I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کمبود شدید انسولین</a:t>
            </a:r>
            <a:r>
              <a:rPr lang="fa-IR" sz="24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← شکسته شدن چربی ها← تبدیل اسیدهای چرب آزاد به وسیله کبد به کتون← تجمع اجسام کتونی در خون← اسیدوز</a:t>
            </a:r>
            <a:endParaRPr lang="fa-IR" sz="2400" b="1" dirty="0" smtClean="0">
              <a:solidFill>
                <a:srgbClr val="99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buNone/>
            </a:pPr>
            <a:endParaRPr lang="fa-IR" sz="2400" b="1" dirty="0" smtClean="0">
              <a:solidFill>
                <a:srgbClr val="99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buNone/>
            </a:pPr>
            <a:r>
              <a:rPr lang="fa-IR" sz="24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علت</a:t>
            </a:r>
            <a:r>
              <a:rPr lang="en-US" sz="24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DKA </a:t>
            </a:r>
            <a:r>
              <a:rPr lang="fa-IR" sz="24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کاهش مقدار انسولین یا فراموش کردن تزریق آن، بیماری یا عفونت، دیابت تشخیص داده نشده و یا درمان نشده</a:t>
            </a:r>
          </a:p>
          <a:p>
            <a:pPr algn="r">
              <a:buNone/>
            </a:pPr>
            <a:endParaRPr lang="fa-IR" sz="2400" b="1" dirty="0" smtClean="0">
              <a:solidFill>
                <a:srgbClr val="99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buNone/>
            </a:pPr>
            <a:r>
              <a:rPr lang="fa-IR" sz="24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سه ویژگی بالینی </a:t>
            </a:r>
            <a:r>
              <a:rPr lang="en-US" sz="24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DKA</a:t>
            </a:r>
          </a:p>
          <a:p>
            <a:pPr marL="457200" indent="-457200" algn="r">
              <a:buFont typeface="+mj-lt"/>
              <a:buAutoNum type="arabicPeriod"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هیپرگلایسمی</a:t>
            </a:r>
          </a:p>
          <a:p>
            <a:pPr marL="457200" indent="-457200" algn="r">
              <a:buFont typeface="+mj-lt"/>
              <a:buAutoNum type="arabicPeriod"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دهیدراتاسیون و از دست دادن الکترولیت ها</a:t>
            </a:r>
          </a:p>
          <a:p>
            <a:pPr marL="457200" indent="-457200" algn="r">
              <a:buFont typeface="+mj-lt"/>
              <a:buAutoNum type="arabicPeriod"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اسیدوز</a:t>
            </a:r>
          </a:p>
          <a:p>
            <a:pPr marL="457200" indent="-457200" algn="r">
              <a:buFont typeface="+mj-lt"/>
              <a:buAutoNum type="arabicPeriod"/>
            </a:pPr>
            <a:endParaRPr lang="fa-IR" sz="2400" b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r">
              <a:buNone/>
            </a:pPr>
            <a:endParaRPr lang="fa-IR" sz="24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ick\Pictures\powerpoint-de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تظاهرات بالینی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DKA</a:t>
            </a:r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a-I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ضعف، بی حالی، خواب آلودگی، پلی اوری، و پرنوشی</a:t>
            </a:r>
          </a:p>
          <a:p>
            <a:pPr algn="r">
              <a:buNone/>
            </a:pPr>
            <a:r>
              <a:rPr lang="fa-IR" sz="24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دستگاه گوارش: </a:t>
            </a: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تهوع و استفراغ(75%)، آنورکسیا، درد شکم( به صورت شکم حاد) که با شروع درمان برطرف می شود.</a:t>
            </a:r>
          </a:p>
          <a:p>
            <a:pPr algn="r">
              <a:buNone/>
            </a:pPr>
            <a:r>
              <a:rPr lang="fa-IR" sz="24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دستگاه قلب و عروق: </a:t>
            </a: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هیپوتانسیون ارتوستاتیک، تاکیکاردی، درد قفسه سینه</a:t>
            </a:r>
          </a:p>
          <a:p>
            <a:pPr algn="r">
              <a:buNone/>
            </a:pPr>
            <a:r>
              <a:rPr lang="fa-IR" sz="24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دستگاه تنفس: </a:t>
            </a: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تنگی نفس به همراه تنفس های عمیق و تند(تنفس</a:t>
            </a:r>
            <a:r>
              <a:rPr lang="en-US" sz="24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Kussmaul</a:t>
            </a:r>
            <a:r>
              <a:rPr lang="en-US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)، بوی استون در تنفس بیمار، تضعیف مرکز تنفسی</a:t>
            </a:r>
          </a:p>
          <a:p>
            <a:pPr algn="r">
              <a:buNone/>
            </a:pPr>
            <a:r>
              <a:rPr lang="fa-IR" sz="24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دستگاه عصبی: </a:t>
            </a: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خواب آلودگی و سر درد، اختلال هوشیاری، هیپورفلکسی و کما</a:t>
            </a:r>
          </a:p>
          <a:p>
            <a:pPr algn="r">
              <a:buNone/>
            </a:pP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سایر یافته ها:هیپوترمی، در صورتیکه عفونت عامل ایجاد آن باشد، تب در 10% موارد</a:t>
            </a:r>
          </a:p>
          <a:p>
            <a:pPr algn="r">
              <a:buNone/>
            </a:pPr>
            <a:endParaRPr lang="fa-IR" sz="24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ick\Pictures\powerpoint-de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یافته های آزمایشگاهی در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DKA</a:t>
            </a:r>
            <a:endParaRPr lang="fa-I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 rtl="0">
              <a:buNone/>
            </a:pPr>
            <a:r>
              <a:rPr 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BS=300-800mg/dl</a:t>
            </a:r>
          </a:p>
          <a:p>
            <a:pPr algn="l" rtl="0">
              <a:buNone/>
            </a:pPr>
            <a:r>
              <a:rPr 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HCo3=0-15mEq/L</a:t>
            </a:r>
          </a:p>
          <a:p>
            <a:pPr algn="l" rtl="0">
              <a:buNone/>
            </a:pPr>
            <a:r>
              <a:rPr 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PH=6.8-7.30</a:t>
            </a:r>
          </a:p>
          <a:p>
            <a:pPr algn="l" rtl="0">
              <a:buNone/>
            </a:pPr>
            <a:r>
              <a:rPr 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PaCO2=10-30mmHg</a:t>
            </a:r>
          </a:p>
          <a:p>
            <a:pPr algn="r">
              <a:buNone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بالا رفتن سطح </a:t>
            </a:r>
            <a:r>
              <a:rPr 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، </a:t>
            </a:r>
            <a:r>
              <a:rPr 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BUN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، </a:t>
            </a:r>
            <a:r>
              <a:rPr lang="en-US" sz="2400" b="1" dirty="0" err="1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Hb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بعلت دهیدراتاسیون</a:t>
            </a:r>
          </a:p>
          <a:p>
            <a:pPr algn="r">
              <a:buNone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کم، نرمال یا بالا بودن سطح </a:t>
            </a:r>
            <a:r>
              <a:rPr 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و </a:t>
            </a:r>
            <a:r>
              <a:rPr 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 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بسته به مقدار دفع آب</a:t>
            </a:r>
            <a:endParaRPr lang="fa-IR" sz="24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ick\Pictures\powerpoint-de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انواع دیابت</a:t>
            </a:r>
            <a:endParaRPr lang="fa-I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a-IR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دیابت نوع 1: </a:t>
            </a:r>
            <a:r>
              <a:rPr lang="fa-I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تخریب سلول های بتا</a:t>
            </a:r>
          </a:p>
          <a:p>
            <a:endParaRPr lang="fa-IR" b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a-IR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اتیولوژی:</a:t>
            </a:r>
          </a:p>
          <a:p>
            <a:pPr marL="514350" indent="-514350">
              <a:buFont typeface="+mj-lt"/>
              <a:buAutoNum type="arabicPeriod"/>
            </a:pPr>
            <a:r>
              <a:rPr lang="fa-IR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a-IR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استعداد ژنتیکی، وجود انواعی از </a:t>
            </a:r>
            <a:r>
              <a:rPr lang="en-US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</a:t>
            </a:r>
            <a:r>
              <a:rPr lang="fa-IR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(آنتی ژن لکوسیت انسانی)</a:t>
            </a:r>
          </a:p>
          <a:p>
            <a:pPr marL="514350" indent="-514350">
              <a:buFont typeface="+mj-lt"/>
              <a:buAutoNum type="arabicPeriod"/>
            </a:pPr>
            <a:r>
              <a:rPr lang="fa-IR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وجود پاسخ های اتوایمون: اتو آنتی بادی هایی بر علیه سلولهای جزایر لانگرهانس و انسولین آندوژن</a:t>
            </a:r>
          </a:p>
          <a:p>
            <a:pPr marL="514350" indent="-514350">
              <a:buFont typeface="+mj-lt"/>
              <a:buAutoNum type="arabicPeriod"/>
            </a:pPr>
            <a:r>
              <a:rPr lang="fa-IR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فاکتورهای محیطی (ویروس ها و عوامل سمی)</a:t>
            </a:r>
          </a:p>
          <a:p>
            <a:pPr>
              <a:buNone/>
            </a:pPr>
            <a:endParaRPr lang="fa-IR" sz="28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ick\Pictures\powerpoint-de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درمان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DKA</a:t>
            </a:r>
            <a:endParaRPr lang="fa-I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a-IR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رهیدراتاسیون</a:t>
            </a:r>
          </a:p>
          <a:p>
            <a:r>
              <a:rPr lang="fa-IR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جایگزینی الکترولیت ها</a:t>
            </a:r>
          </a:p>
          <a:p>
            <a:r>
              <a:rPr lang="fa-IR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تصحیح اسیدوز</a:t>
            </a:r>
          </a:p>
          <a:p>
            <a:pPr>
              <a:buNone/>
            </a:pPr>
            <a:endParaRPr lang="fa-IR" sz="24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Action Button: Help 4">
            <a:hlinkClick r:id="rId3" action="ppaction://hlinksldjump" highlightClick="1"/>
          </p:cNvPr>
          <p:cNvSpPr/>
          <p:nvPr/>
        </p:nvSpPr>
        <p:spPr>
          <a:xfrm>
            <a:off x="5643570" y="1714488"/>
            <a:ext cx="500066" cy="357190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ick\Pictures\powerpoint-de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...درمان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DKA</a:t>
            </a:r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a-I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 algn="r">
              <a:buNone/>
            </a:pPr>
            <a:r>
              <a:rPr lang="fa-IR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رهیدراتاسیون</a:t>
            </a:r>
          </a:p>
          <a:p>
            <a:pPr marL="457200" indent="-457200" algn="r">
              <a:buNone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جایگزینی مایعات  با سرعت 0/5 تا 1 لیتر(نرمال سالین)  در هر ساعت طی 2- تا 3 ساعت</a:t>
            </a:r>
          </a:p>
          <a:p>
            <a:pPr algn="r">
              <a:buNone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در صورت هیپرتانسیون یا هیپرناترمی و یا بیماران در معرض خطر نارسایی قلبی نرمال سالین هیپوتونیک(0/45%)</a:t>
            </a:r>
          </a:p>
          <a:p>
            <a:pPr algn="r">
              <a:buNone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به محض رسیدن </a:t>
            </a:r>
            <a:r>
              <a:rPr 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BS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به </a:t>
            </a:r>
            <a:r>
              <a:rPr 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300mg/dl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جهت پیشگیری از </a:t>
            </a:r>
            <a:r>
              <a:rPr lang="fa-I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هایپوگلایسمی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D/W 5%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داده می شود.</a:t>
            </a:r>
          </a:p>
          <a:p>
            <a:pPr algn="r">
              <a:buNone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کنترل علائم حیاتی، کنترل </a:t>
            </a:r>
            <a:r>
              <a:rPr 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I/O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، بررسی ریه ها</a:t>
            </a:r>
          </a:p>
        </p:txBody>
      </p:sp>
      <p:sp>
        <p:nvSpPr>
          <p:cNvPr id="5" name="Action Button: Home 4">
            <a:hlinkClick r:id="rId3" action="ppaction://hlinksldjump" highlightClick="1"/>
          </p:cNvPr>
          <p:cNvSpPr/>
          <p:nvPr/>
        </p:nvSpPr>
        <p:spPr>
          <a:xfrm>
            <a:off x="2214546" y="5286388"/>
            <a:ext cx="857256" cy="78581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ick\Pictures\powerpoint-de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...درمان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DKA</a:t>
            </a:r>
            <a:endParaRPr lang="fa-I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fa-IR" sz="28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جایگزینی الکترولیت ها</a:t>
            </a:r>
          </a:p>
          <a:p>
            <a:pPr algn="r">
              <a:buNone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مهم ترین الکترولیت در این </a:t>
            </a:r>
            <a:r>
              <a:rPr lang="fa-I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بیماری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است.</a:t>
            </a:r>
          </a:p>
          <a:p>
            <a:pPr algn="r">
              <a:buNone/>
            </a:pPr>
            <a:r>
              <a:rPr lang="fa-IR" sz="24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علت هیپوکالمی:</a:t>
            </a:r>
          </a:p>
          <a:p>
            <a:pPr marL="457200" indent="-457200" algn="r">
              <a:buFont typeface="+mj-lt"/>
              <a:buAutoNum type="arabicPeriod"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رهیدراتاسیون در طی درمان</a:t>
            </a:r>
          </a:p>
          <a:p>
            <a:pPr marL="457200" indent="-457200" algn="r">
              <a:buFont typeface="+mj-lt"/>
              <a:buAutoNum type="arabicPeriod"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تجویز انسولین که موجب حرکت پتاسیم به داخل سلول می شود.</a:t>
            </a:r>
          </a:p>
          <a:p>
            <a:pPr algn="r">
              <a:buNone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جایگزینی </a:t>
            </a:r>
            <a:r>
              <a:rPr 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به میزان </a:t>
            </a:r>
            <a:r>
              <a:rPr 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 </a:t>
            </a:r>
            <a:r>
              <a:rPr lang="en-US" sz="2400" b="1" dirty="0" err="1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mEq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در ساعت به مدت چندین ساعت</a:t>
            </a:r>
          </a:p>
          <a:p>
            <a:pPr algn="r">
              <a:buNone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انفوزیون پتاسیم حتی در صورت نرمال بودن سطح آن</a:t>
            </a:r>
          </a:p>
          <a:p>
            <a:pPr algn="r">
              <a:buNone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بررسی مکرر</a:t>
            </a:r>
            <a:r>
              <a:rPr 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ECG 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بیمار و بررسی مقادیر </a:t>
            </a:r>
            <a:r>
              <a:rPr 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در طی 8 ساعت اول</a:t>
            </a:r>
            <a:endParaRPr lang="fa-IR" sz="24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ick\Pictures\powerpoint-de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...درمان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DKA</a:t>
            </a:r>
            <a:endParaRPr lang="fa-I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fa-IR" sz="28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تصحیح اسیدوز</a:t>
            </a:r>
          </a:p>
          <a:p>
            <a:pPr algn="r">
              <a:buFont typeface="Wingdings" pitchFamily="2" charset="2"/>
              <a:buChar char="v"/>
            </a:pP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اسیدوز با تجویز انسولین تصحیح می شود.</a:t>
            </a:r>
          </a:p>
          <a:p>
            <a:pPr algn="r">
              <a:buFont typeface="Wingdings" pitchFamily="2" charset="2"/>
              <a:buChar char="v"/>
            </a:pP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مخلوط های داخل وریدی انسولین رگولار به همراه سرم تجویز می شود.</a:t>
            </a:r>
          </a:p>
          <a:p>
            <a:pPr algn="r">
              <a:buFont typeface="Wingdings" pitchFamily="2" charset="2"/>
              <a:buChar char="v"/>
            </a:pP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انسولین معمولا به صورت جداگانه از مایعات تجویزی برای رهیدراتاسیون بیمار انفوزیون می شود.</a:t>
            </a:r>
          </a:p>
          <a:p>
            <a:pPr algn="r">
              <a:buFont typeface="Wingdings" pitchFamily="2" charset="2"/>
              <a:buChar char="v"/>
            </a:pP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اگر سطح گلوکز به حد نرمال رسید، نباید قطرات انسولین متوقف شود.</a:t>
            </a:r>
          </a:p>
          <a:p>
            <a:pPr algn="r">
              <a:buFont typeface="Wingdings" pitchFamily="2" charset="2"/>
              <a:buChar char="v"/>
            </a:pP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معمولا سطح گلوکز زودتر از اسیدوز تصحیح می شود.</a:t>
            </a:r>
          </a:p>
          <a:p>
            <a:pPr algn="r">
              <a:buFont typeface="Wingdings" pitchFamily="2" charset="2"/>
              <a:buChar char="v"/>
            </a:pP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بیکربنات جهت تصحیح اسیدوز نباید به علت تشدید هیپوکالمی تجویز کرد.</a:t>
            </a:r>
            <a:endParaRPr lang="fa-IR" sz="24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ick\Pictures\powerpoint-de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سندرم هیپرگلایسمی هیپراسمولار غیر کتوزی</a:t>
            </a:r>
            <a:br>
              <a:rPr lang="fa-I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7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Hyperglycemic </a:t>
            </a:r>
            <a:r>
              <a:rPr lang="en-US" sz="27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hyperosmolar</a:t>
            </a:r>
            <a:r>
              <a:rPr lang="en-US" sz="27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nonketonic</a:t>
            </a:r>
            <a:r>
              <a:rPr lang="en-US" sz="27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syndrome(HHNS)</a:t>
            </a:r>
            <a:endParaRPr lang="fa-IR" sz="27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اغلب در </a:t>
            </a:r>
            <a:r>
              <a:rPr lang="fa-I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افراد سالمند بدون تاریخچه مشخص دیابت یا مبتلا به دیابت خفیف نوع 2</a:t>
            </a: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می باشد.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>
              <a:buFont typeface="Wingdings" pitchFamily="2" charset="2"/>
              <a:buChar char="ü"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در </a:t>
            </a:r>
            <a:r>
              <a:rPr lang="en-US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HHNS</a:t>
            </a: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مقدار انسولین برای پیشگیری از هیپرگلایسمی کافی نیست، اما </a:t>
            </a:r>
            <a:r>
              <a:rPr lang="fa-I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برای پیشگیری از تجزیه شدن چربی ها </a:t>
            </a: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کفایت می کند.</a:t>
            </a:r>
          </a:p>
          <a:p>
            <a:pPr>
              <a:buNone/>
            </a:pPr>
            <a:r>
              <a:rPr lang="fa-IR" sz="24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علل تشدید کننده:</a:t>
            </a: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عفونت حاد، تیازیدها، دیالیز</a:t>
            </a:r>
          </a:p>
          <a:p>
            <a:pPr>
              <a:buNone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</a:p>
          <a:p>
            <a:pPr>
              <a:buNone/>
            </a:pPr>
            <a:r>
              <a:rPr lang="fa-IR" sz="24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تظاهرات بالینی: </a:t>
            </a:r>
          </a:p>
          <a:p>
            <a:pPr>
              <a:buNone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هیپرگلایسمی(</a:t>
            </a:r>
            <a:r>
              <a:rPr lang="en-US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600-1200mg/dl</a:t>
            </a: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)،هیپراسمولالیته(</a:t>
            </a:r>
            <a:r>
              <a:rPr lang="en-US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350mOsmol/kg</a:t>
            </a: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پلی اوری(دیورز اسموتیک)، هیپرناترمی(</a:t>
            </a: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↑</a:t>
            </a:r>
            <a:r>
              <a:rPr lang="en-US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Na</a:t>
            </a: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)، دهیدراتاسیون شدید، تاکیکاردی، افت فشارخون وضعیتی و نشانه های عصبی متغیر(تغییرات حواس، تشنج، فلج نیمه بدن)</a:t>
            </a:r>
          </a:p>
          <a:p>
            <a:pPr>
              <a:buNone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a-IR" sz="24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ick\Pictures\powerpoint-de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درمان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HHNS</a:t>
            </a:r>
            <a:endParaRPr lang="fa-I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r">
              <a:buNone/>
            </a:pP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مشابه درمان </a:t>
            </a:r>
            <a:r>
              <a:rPr lang="en-US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DKA </a:t>
            </a: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شامل رهیدراتاسیون، تصحیح اختلال الکترولیت و تجویز انسولین می باشد.</a:t>
            </a:r>
          </a:p>
          <a:p>
            <a:pPr marL="457200" indent="-457200" algn="r">
              <a:buFont typeface="+mj-lt"/>
              <a:buAutoNum type="arabicPeriod"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تجویز سرم نرمال سالین 0/9% یا 0/45% </a:t>
            </a:r>
          </a:p>
          <a:p>
            <a:pPr marL="457200" indent="-457200" algn="r">
              <a:buFont typeface="+mj-lt"/>
              <a:buAutoNum type="arabicPeriod"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بررسی فشار ورید مرکزی یا فشار شریانی</a:t>
            </a:r>
          </a:p>
          <a:p>
            <a:pPr marL="457200" indent="-457200" algn="r">
              <a:buFont typeface="+mj-lt"/>
              <a:buAutoNum type="arabicPeriod"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به محض ایجاد برون ده کافی ادراری، افزودن پتاسیم به سرم</a:t>
            </a:r>
          </a:p>
          <a:p>
            <a:pPr marL="457200" indent="-457200" algn="r">
              <a:buFont typeface="+mj-lt"/>
              <a:buAutoNum type="arabicPeriod"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مانیتورینگ مداوم قلبی و کنترل سطح پتاسیم</a:t>
            </a:r>
          </a:p>
          <a:p>
            <a:pPr marL="457200" indent="-457200" algn="r">
              <a:buFont typeface="+mj-lt"/>
              <a:buAutoNum type="arabicPeriod"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با رسیدن گلوکز به سطح </a:t>
            </a:r>
            <a:r>
              <a:rPr 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250-300mg/dl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انفوزیون </a:t>
            </a:r>
            <a:r>
              <a:rPr 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D/W</a:t>
            </a:r>
            <a:endParaRPr lang="fa-IR" sz="2400" b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r">
              <a:buFont typeface="+mj-lt"/>
              <a:buAutoNum type="arabicPeriod"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در این سندرم، انسولین نقش کم اهمیت تری نسبت به درمان </a:t>
            </a:r>
            <a:r>
              <a:rPr 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DKA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دارد.</a:t>
            </a:r>
          </a:p>
          <a:p>
            <a:pPr marL="457200" indent="-457200" algn="r">
              <a:buFont typeface="+mj-lt"/>
              <a:buAutoNum type="arabicPeriod"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انسولین با سرعت کم و مداوم انفوزیون می شود.</a:t>
            </a:r>
          </a:p>
          <a:p>
            <a:pPr marL="457200" indent="-457200" algn="r">
              <a:buFont typeface="+mj-lt"/>
              <a:buAutoNum type="arabicPeriod"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برطرف شدن علائم عصبی بین 3 تا 5 روز طول می کشد و درمان تا آن زمان ادامه می یابد.</a:t>
            </a:r>
          </a:p>
          <a:p>
            <a:pPr algn="r">
              <a:buNone/>
            </a:pPr>
            <a:endParaRPr lang="fa-IR" sz="2400" b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buNone/>
            </a:pPr>
            <a:endParaRPr lang="fa-IR" sz="2400" b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buNone/>
            </a:pPr>
            <a:endParaRPr lang="fa-IR" sz="24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ick\Pictures\powerpoint-de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عوارض بلند مدت دیابت</a:t>
            </a:r>
            <a:endParaRPr lang="fa-I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fa-IR" sz="28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بیماری های عروق بزرگ</a:t>
            </a:r>
          </a:p>
          <a:p>
            <a:pPr marL="457200" indent="-457200" algn="r">
              <a:buFont typeface="+mj-lt"/>
              <a:buAutoNum type="arabicPeriod"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بیماری شریان کرونر</a:t>
            </a:r>
          </a:p>
          <a:p>
            <a:pPr marL="457200" indent="-457200" algn="r">
              <a:buFont typeface="+mj-lt"/>
              <a:buAutoNum type="arabicPeriod"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بیماری عروق مغزی</a:t>
            </a:r>
          </a:p>
          <a:p>
            <a:pPr marL="457200" indent="-457200" algn="r">
              <a:buFont typeface="+mj-lt"/>
              <a:buAutoNum type="arabicPeriod"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بیماری های عروق محیطی</a:t>
            </a:r>
          </a:p>
          <a:p>
            <a:pPr algn="r">
              <a:buNone/>
            </a:pPr>
            <a:r>
              <a:rPr lang="fa-IR" sz="28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بیماری های عروق کوچک</a:t>
            </a:r>
          </a:p>
          <a:p>
            <a:pPr marL="457200" indent="-457200" algn="r">
              <a:buFont typeface="+mj-lt"/>
              <a:buAutoNum type="arabicPeriod"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رتینوپاتی دیابتی </a:t>
            </a:r>
          </a:p>
          <a:p>
            <a:pPr marL="457200" indent="-457200" algn="r">
              <a:buFont typeface="+mj-lt"/>
              <a:buAutoNum type="arabicPeriod"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نفروپاتی دیابتی</a:t>
            </a:r>
          </a:p>
          <a:p>
            <a:pPr algn="r">
              <a:buNone/>
            </a:pPr>
            <a:r>
              <a:rPr lang="fa-IR" sz="28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نروپاتی ها</a:t>
            </a:r>
          </a:p>
          <a:p>
            <a:pPr marL="457200" indent="-457200" algn="r">
              <a:buFont typeface="+mj-lt"/>
              <a:buAutoNum type="arabicPeriod"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نروپاتی چندگانه اعصاب حسی حرکتی</a:t>
            </a:r>
          </a:p>
          <a:p>
            <a:pPr marL="457200" indent="-457200" algn="r">
              <a:buFont typeface="+mj-lt"/>
              <a:buAutoNum type="arabicPeriod"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نروپاتی اعصاب خودکار</a:t>
            </a:r>
          </a:p>
          <a:p>
            <a:pPr algn="r">
              <a:buNone/>
            </a:pPr>
            <a:endParaRPr lang="fa-IR" sz="24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ick\Pictures\powerpoint-de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a-IR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a-IR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بیماری های عروق بزرگ</a:t>
            </a:r>
            <a:br>
              <a:rPr lang="fa-IR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a-I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بیماری عروق کرونر 50- 60 درصد علل مرگ و میر در بیماران دیابتی است.</a:t>
            </a:r>
          </a:p>
          <a:p>
            <a:pPr>
              <a:buFont typeface="Wingdings" pitchFamily="2" charset="2"/>
              <a:buChar char="v"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علایم تیپیک ایسکمی در بیماران دیابت احتمالا وجود نخواهد داشت:</a:t>
            </a:r>
            <a:r>
              <a:rPr 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 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خاموش</a:t>
            </a:r>
          </a:p>
          <a:p>
            <a:pPr>
              <a:buFont typeface="Wingdings" pitchFamily="2" charset="2"/>
              <a:buChar char="v"/>
            </a:pPr>
            <a:r>
              <a:rPr lang="fa-I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خطر بیماری های عروق مغزی در این بیماران 2 برابر بیشتر است.</a:t>
            </a:r>
          </a:p>
          <a:p>
            <a:pPr>
              <a:buFont typeface="Wingdings" pitchFamily="2" charset="2"/>
              <a:buChar char="v"/>
            </a:pPr>
            <a:r>
              <a:rPr lang="fa-I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فرآیند بهبودی پس از سکته مغزی در افرادی که دارای سطوح بالای گلوکر هستند، مختل می شود.</a:t>
            </a:r>
          </a:p>
          <a:p>
            <a:pPr>
              <a:buFont typeface="Wingdings" pitchFamily="2" charset="2"/>
              <a:buChar char="v"/>
            </a:pPr>
            <a:r>
              <a:rPr lang="fa-I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علائم بیماری عروق مغزی ممکن است کاملا شبیه به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HHNS </a:t>
            </a:r>
            <a:r>
              <a:rPr lang="fa-I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یا هیپوگلایسمی باشد.</a:t>
            </a:r>
          </a:p>
          <a:p>
            <a:pPr>
              <a:buFont typeface="Wingdings" pitchFamily="2" charset="2"/>
              <a:buChar char="v"/>
            </a:pP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علایم  بیماری های عروق محیطی: کاهش نبض های محیطی، لنگیدن متناوب، درد در باسن، ران یا پشت ساق پا در هنگام راه رفتن. </a:t>
            </a:r>
          </a:p>
          <a:p>
            <a:pPr>
              <a:buFont typeface="Wingdings" pitchFamily="2" charset="2"/>
              <a:buChar char="v"/>
            </a:pP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انسداد کامل شریان: بروز گانگرن و قطع عضو</a:t>
            </a:r>
            <a:endParaRPr lang="fa-IR" sz="24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ick\Pictures\powerpoint-de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عوارض عروق کوچک</a:t>
            </a:r>
            <a:endParaRPr lang="fa-I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بیماری های میکروواسکولار ناشی از دیابت با ضخیم شدن غشاء پایه مویرگی مشخص می شود.</a:t>
            </a:r>
          </a:p>
          <a:p>
            <a:pPr marL="457200" indent="-457200" algn="r">
              <a:buNone/>
            </a:pPr>
            <a:r>
              <a:rPr lang="fa-IR" sz="24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رتینوپاتی: تخریب عروق خونی کوچک تغذیه کننده شبکیه</a:t>
            </a:r>
          </a:p>
          <a:p>
            <a:pPr marL="457200" indent="-457200" algn="r">
              <a:buFont typeface="+mj-lt"/>
              <a:buAutoNum type="arabicPeriod"/>
            </a:pPr>
            <a:r>
              <a:rPr lang="fa-IR" sz="24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رتنیوپاتی غیر پرولیفراتیو(زمینه ای): 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میکروآنوریسم ها، خونریزی داخل شبکیه ای، ادم ماکولا: فقدان دید مرکزی</a:t>
            </a:r>
          </a:p>
          <a:p>
            <a:pPr marL="457200" indent="-457200" algn="r">
              <a:buFont typeface="+mj-lt"/>
              <a:buAutoNum type="arabicPeriod"/>
            </a:pPr>
            <a:r>
              <a:rPr lang="fa-IR" sz="24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رتینوپاتی پیش پرولیفراتیو: 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وسیع بودن تغییرات عروقی، از بین رفتن رشته های عصبی، تغییرات بینایی به علت ادم ماکولا</a:t>
            </a:r>
          </a:p>
          <a:p>
            <a:pPr marL="457200" indent="-457200" algn="r">
              <a:buFont typeface="+mj-lt"/>
              <a:buAutoNum type="arabicPeriod"/>
            </a:pPr>
            <a:r>
              <a:rPr lang="fa-IR" sz="24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رتینوپاتی پرولیفراتیو: 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پرولیفراسیون عروق خونی جدید از داخل شبکیه به زجاجیه، خونریزی عروق، کوری به علت خونریزی داخل زجاحیه و جدا شدگی شبکیه</a:t>
            </a:r>
            <a:endParaRPr lang="fa-IR" sz="24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ick\Pictures\powerpoint-de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...رتینوپاتی</a:t>
            </a:r>
            <a:endParaRPr lang="fa-I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fa-IR" sz="2400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تظاهرات بالینی: 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بدون درد، تاری دید، اختلال بینایی، لکه بینی، مگس پران و یا تا مراحل انتهایی ممکن است اختلال بینایی را تجربه نکنند.</a:t>
            </a:r>
          </a:p>
          <a:p>
            <a:pPr algn="r">
              <a:buNone/>
            </a:pPr>
            <a:r>
              <a:rPr lang="fa-IR" sz="2400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تشخیص: 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مشاهده با افتالموسکوپ یا آنژیوگرافی فلئورسین</a:t>
            </a:r>
          </a:p>
          <a:p>
            <a:pPr algn="r">
              <a:buNone/>
            </a:pPr>
            <a:r>
              <a:rPr lang="fa-IR" sz="2400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درمان:</a:t>
            </a:r>
          </a:p>
          <a:p>
            <a:pPr marL="457200" indent="-457200" algn="r">
              <a:buFont typeface="+mj-lt"/>
              <a:buAutoNum type="arabicPeriod"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استفاده از فوتو کوآگولاسیون(اتعقاد نوری) به وسیله لیزر آرگون جهت متوقف سازی رشد وسیع عروق جدید</a:t>
            </a:r>
          </a:p>
          <a:p>
            <a:pPr marL="457200" indent="-457200" algn="r">
              <a:buFont typeface="+mj-lt"/>
              <a:buAutoNum type="arabicPeriod"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ویترکتومی</a:t>
            </a:r>
          </a:p>
          <a:p>
            <a:pPr algn="r">
              <a:buNone/>
            </a:pPr>
            <a:r>
              <a:rPr lang="fa-IR" sz="24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کنترل قند خون با درمان ویژه در محدوده ی نرمال، کنترل فشارخون، ترک سیگار از پیشرفت رتینوپاتی جلوگیری می کند. </a:t>
            </a:r>
            <a:endParaRPr lang="fa-IR" sz="2400" b="1" dirty="0">
              <a:solidFill>
                <a:srgbClr val="99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ick\Pictures\powerpoint-de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...انواع دیابت</a:t>
            </a:r>
            <a:endParaRPr lang="fa-I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a-IR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...دیابت نوع 1</a:t>
            </a:r>
          </a:p>
          <a:p>
            <a:pPr>
              <a:buSzPct val="110000"/>
              <a:buBlip>
                <a:blip r:embed="rId3"/>
              </a:buBlip>
            </a:pPr>
            <a:r>
              <a:rPr lang="fa-IR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↓تولید انسولین←تولید بدون کنترل گلوکز توسط کبد←هیپرگلایسمی ناشتا</a:t>
            </a:r>
          </a:p>
          <a:p>
            <a:pPr>
              <a:buSzPct val="110000"/>
              <a:buBlip>
                <a:blip r:embed="rId3"/>
              </a:buBlip>
            </a:pPr>
            <a:r>
              <a:rPr lang="fa-IR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عدم ذخیره شدن گلوکز مشتق شده از غذاها در کبد← هیپرگلایسمی پُست پارانیدال</a:t>
            </a:r>
          </a:p>
          <a:p>
            <a:pPr>
              <a:buSzPct val="110000"/>
              <a:buBlip>
                <a:blip r:embed="rId3"/>
              </a:buBlip>
            </a:pPr>
            <a:r>
              <a:rPr lang="fa-IR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عدم توانایی کلیه ها در بازجذب تمامی گلوکز فیلتره شده←گلوکوزوری</a:t>
            </a:r>
          </a:p>
          <a:p>
            <a:pPr>
              <a:buSzPct val="110000"/>
              <a:buBlip>
                <a:blip r:embed="rId3"/>
              </a:buBlip>
            </a:pPr>
            <a:r>
              <a:rPr lang="fa-IR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دفع آب و الکترولیت به دنبال دفع گلوکز←دیورز اسموتیک</a:t>
            </a:r>
          </a:p>
          <a:p>
            <a:pPr>
              <a:buSzPct val="110000"/>
              <a:buBlip>
                <a:blip r:embed="rId3"/>
              </a:buBlip>
            </a:pPr>
            <a:r>
              <a:rPr lang="fa-IR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عدم مهار گلیکوژنولیز(شکسته شدن گلوکز ذخیره شده) و گلوکونئوژنز(ساخته شدن گلوکز تازه از آمینواسیدها)←↑هیپرگلایسمی</a:t>
            </a:r>
          </a:p>
          <a:p>
            <a:pPr>
              <a:buSzPct val="110000"/>
              <a:buBlip>
                <a:blip r:embed="rId3"/>
              </a:buBlip>
            </a:pPr>
            <a:r>
              <a:rPr lang="fa-IR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شکسته شدن چربی ها←</a:t>
            </a:r>
            <a:r>
              <a:rPr lang="fa-I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افزایش تولید اجسام کتونی</a:t>
            </a:r>
          </a:p>
          <a:p>
            <a:pPr>
              <a:buNone/>
            </a:pPr>
            <a:endParaRPr lang="fa-IR" sz="28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ick\Pictures\powerpoint-de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نفرو پاتی</a:t>
            </a:r>
            <a:endParaRPr lang="fa-I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ü"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درحدود 20 تا 30 درصد بیماران دیایتی نوع 1 و 2 به سمت نفروپاتی پیشرفت  می کنند.</a:t>
            </a:r>
          </a:p>
          <a:p>
            <a:pPr>
              <a:buFont typeface="Wingdings" pitchFamily="2" charset="2"/>
              <a:buChar char="ü"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ممکن است در بیماران دیابت نوع2 در زمان تشخیص اختلال کلیه ایجاد شده باشد.</a:t>
            </a:r>
          </a:p>
          <a:p>
            <a:pPr>
              <a:buFont typeface="Wingdings" pitchFamily="2" charset="2"/>
              <a:buChar char="ü"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در بیماران نارسایی کلیه تجزیه انسولین بیرونی و درونی کاهش می یابد: حملات مکرر هیپوگلایسمی</a:t>
            </a:r>
          </a:p>
          <a:p>
            <a:pPr>
              <a:buFont typeface="Wingdings" pitchFamily="2" charset="2"/>
              <a:buChar char="ü"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کنترل مرتب ادرار از نظر میکروآلبومینوری و کنترل سطح </a:t>
            </a:r>
            <a:r>
              <a:rPr 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BUN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و</a:t>
            </a:r>
            <a:r>
              <a:rPr 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Cr </a:t>
            </a:r>
            <a:endParaRPr lang="fa-IR" sz="2400" b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buNone/>
            </a:pPr>
            <a:r>
              <a:rPr lang="fa-IR" sz="24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درمان:</a:t>
            </a:r>
          </a:p>
          <a:p>
            <a:pPr marL="457200" indent="-457200" algn="r">
              <a:buFont typeface="+mj-lt"/>
              <a:buAutoNum type="arabicPeriod"/>
            </a:pP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کنترل هیپرتانسیون(تجویز </a:t>
            </a:r>
            <a:r>
              <a:rPr lang="en-US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ACEI</a:t>
            </a: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)</a:t>
            </a:r>
          </a:p>
          <a:p>
            <a:pPr marL="457200" indent="-457200" algn="r">
              <a:buFont typeface="+mj-lt"/>
              <a:buAutoNum type="arabicPeriod"/>
            </a:pP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پیشگیری و یا درمان کامل عفونت های مجاری ادراری</a:t>
            </a:r>
          </a:p>
          <a:p>
            <a:pPr marL="457200" indent="-457200" algn="r">
              <a:buFont typeface="+mj-lt"/>
              <a:buAutoNum type="arabicPeriod"/>
            </a:pP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رژیم غذایی کم نمک و کم پروتئین</a:t>
            </a:r>
          </a:p>
          <a:p>
            <a:pPr marL="457200" indent="-457200" algn="r">
              <a:buFont typeface="+mj-lt"/>
              <a:buAutoNum type="arabicPeriod"/>
            </a:pPr>
            <a:r>
              <a:rPr lang="fa-IR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در نهایت دیالیز</a:t>
            </a:r>
          </a:p>
          <a:p>
            <a:pPr algn="r">
              <a:buNone/>
            </a:pPr>
            <a:endParaRPr lang="fa-IR" sz="2400" b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buNone/>
            </a:pPr>
            <a:endParaRPr lang="fa-IR" sz="2400" b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buNone/>
            </a:pPr>
            <a:endParaRPr lang="fa-IR" sz="24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ick\Pictures\powerpoint-de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نروپاتی</a:t>
            </a:r>
            <a:endParaRPr lang="fa-I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fa-IR" sz="24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نروپاتی محیطی</a:t>
            </a:r>
          </a:p>
          <a:p>
            <a:pPr algn="r">
              <a:buNone/>
            </a:pPr>
            <a:r>
              <a:rPr lang="fa-IR" sz="24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علائم: 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پاراستزی، احساس سوزش، بی حسی پاها: کاهش حس درد و درجه حرارت، دفورمیته مفاصل به علت کاهش آگاهی از وضعیت و حرکات بدن در رابطه با موقعیت اشیاء( </a:t>
            </a:r>
            <a:r>
              <a:rPr lang="en-US" sz="2400" b="1" dirty="0" err="1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Proprioception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)، کاهش رفلکس های عمقی و ارتعاش</a:t>
            </a:r>
          </a:p>
          <a:p>
            <a:pPr algn="r">
              <a:buNone/>
            </a:pPr>
            <a:r>
              <a:rPr lang="fa-IR" sz="24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درمان: 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استفاده از مسکن ها و روش های کاهش درد</a:t>
            </a:r>
          </a:p>
          <a:p>
            <a:pPr algn="r">
              <a:buNone/>
            </a:pPr>
            <a:endParaRPr lang="fa-IR" sz="2400" b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buNone/>
            </a:pPr>
            <a:endParaRPr lang="fa-IR" sz="2400" b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buNone/>
            </a:pPr>
            <a:endParaRPr lang="fa-IR" sz="24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ick\Pictures\powerpoint-de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...نروپاتی</a:t>
            </a:r>
            <a:endParaRPr lang="fa-I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r">
              <a:buNone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نروپاتی اعصاب خودکار</a:t>
            </a:r>
          </a:p>
          <a:p>
            <a:pPr marL="457200" indent="-457200" algn="r">
              <a:buFont typeface="+mj-lt"/>
              <a:buAutoNum type="arabicPeriod"/>
            </a:pPr>
            <a:r>
              <a:rPr lang="fa-IR" sz="24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علائم قلبی عروقی: 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عدم تغییر و یا افزایش </a:t>
            </a:r>
            <a:r>
              <a:rPr 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HR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، هیپوتانسیون ارتوستاتیک و ایسکمی و انفارکتوس خاموش یا بدون درد میوکارد</a:t>
            </a:r>
          </a:p>
          <a:p>
            <a:pPr marL="457200" indent="-457200" algn="r">
              <a:buFont typeface="+mj-lt"/>
              <a:buAutoNum type="arabicPeriod"/>
            </a:pPr>
            <a:r>
              <a:rPr lang="fa-IR" sz="24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علائم گوارشی: 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تأخیر تخلیه معده: سیری زودرس، آروغ زدن، تهوع و استفراغ، یبوست یا اسهال دیابتی</a:t>
            </a:r>
          </a:p>
          <a:p>
            <a:pPr marL="457200" indent="-457200" algn="r">
              <a:buNone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تخلیه معده با سرعت متغیر: سطح متغیر گلوکز خون</a:t>
            </a:r>
          </a:p>
          <a:p>
            <a:pPr marL="457200" indent="-457200" algn="r">
              <a:buFont typeface="+mj-lt"/>
              <a:buAutoNum type="arabicPeriod" startAt="3"/>
            </a:pPr>
            <a:r>
              <a:rPr lang="fa-IR" sz="24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کلیه و مجاری ادرار: 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احتباس ادرار، کاهش حس پرشدگی مثانه: مثانه نروژنیک</a:t>
            </a:r>
          </a:p>
          <a:p>
            <a:pPr marL="457200" indent="-457200" algn="r">
              <a:buFont typeface="+mj-lt"/>
              <a:buAutoNum type="arabicPeriod" startAt="3"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عدم آگاهی از هیپرگلایسمی</a:t>
            </a:r>
          </a:p>
          <a:p>
            <a:pPr marL="457200" indent="-457200" algn="r">
              <a:buFont typeface="+mj-lt"/>
              <a:buAutoNum type="arabicPeriod" startAt="3"/>
            </a:pPr>
            <a:r>
              <a:rPr lang="fa-IR" sz="24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نروپاتی سودوموتور: 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کاهش فقدان تعریق (</a:t>
            </a:r>
            <a:r>
              <a:rPr lang="en-US" sz="2400" b="1" dirty="0" err="1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Anhidrosis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در اندام ها ی تحتانی</a:t>
            </a:r>
          </a:p>
          <a:p>
            <a:pPr marL="457200" indent="-457200" algn="r">
              <a:buFont typeface="+mj-lt"/>
              <a:buAutoNum type="arabicPeriod" startAt="3"/>
            </a:pPr>
            <a:r>
              <a:rPr lang="fa-IR" sz="24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نفص عملکرد جنسی</a:t>
            </a:r>
          </a:p>
          <a:p>
            <a:pPr algn="r">
              <a:buNone/>
            </a:pPr>
            <a:r>
              <a:rPr lang="fa-IR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درمان علامتی</a:t>
            </a:r>
          </a:p>
          <a:p>
            <a:pPr algn="r">
              <a:buNone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r">
              <a:buNone/>
            </a:pPr>
            <a:endParaRPr lang="fa-IR" sz="2400" b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buNone/>
            </a:pPr>
            <a:endParaRPr lang="fa-IR" sz="24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ick\Pictures\powerpoint-de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Diabetic Foot</a:t>
            </a:r>
            <a:endParaRPr lang="fa-I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افراد پرخطر برای دیابتیک فوت:</a:t>
            </a:r>
          </a:p>
          <a:p>
            <a:pPr algn="r">
              <a:buNone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سن بالاتر از 40 سال</a:t>
            </a:r>
          </a:p>
          <a:p>
            <a:pPr algn="r">
              <a:buNone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سابقه مصرف سیگار</a:t>
            </a:r>
          </a:p>
          <a:p>
            <a:pPr algn="r">
              <a:buNone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کاهش نبض های محیطی</a:t>
            </a:r>
          </a:p>
          <a:p>
            <a:pPr algn="r">
              <a:buNone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کاهش حس اندام</a:t>
            </a:r>
          </a:p>
          <a:p>
            <a:pPr algn="r">
              <a:buNone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بدشکلی های آناتومیک یا وجود مناطق فشاری</a:t>
            </a:r>
          </a:p>
          <a:p>
            <a:pPr algn="r">
              <a:buNone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سابقه زخم های قبلی در پا و یا آمپوتاسیون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ick\Pictures\powerpoint-de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Diabetic Foot</a:t>
            </a:r>
            <a:endParaRPr lang="fa-I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fa-IR" sz="24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علل: </a:t>
            </a:r>
          </a:p>
          <a:p>
            <a:pPr marL="457200" indent="-457200" algn="r">
              <a:buFont typeface="+mj-lt"/>
              <a:buAutoNum type="arabicPeriod"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نروپاتی حسی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← فقدان حس درد و فشار</a:t>
            </a:r>
          </a:p>
          <a:p>
            <a:pPr marL="457200" indent="-457200" algn="r">
              <a:buFont typeface="+mj-lt"/>
              <a:buAutoNum type="arabicPeriod"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نروپاتی اتونومیک← افزایش خشک شدن و ایجاد زخم</a:t>
            </a:r>
          </a:p>
          <a:p>
            <a:pPr marL="457200" indent="-457200" algn="r">
              <a:buFont typeface="+mj-lt"/>
              <a:buAutoNum type="arabicPeriod"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تروپاتی حرکتی←آتروفی عضلات</a:t>
            </a:r>
          </a:p>
          <a:p>
            <a:pPr marL="457200" indent="-457200" algn="r">
              <a:buFont typeface="+mj-lt"/>
              <a:buAutoNum type="arabicPeriod"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بیماری های عروق محیطی: گردش خون ناچیز اندام های تحتانی موجب ترمیم و بهبودی ضعیف زخم و گانگرن</a:t>
            </a:r>
          </a:p>
          <a:p>
            <a:pPr marL="457200" indent="-457200" algn="r">
              <a:buFont typeface="+mj-lt"/>
              <a:buAutoNum type="arabicPeriod"/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سرکوب سیستم ایمنی: هیپرگلایسمی موجب کاهش توانایی لکوسیت های اختصاصی برای تخریب باکتری ها می شود.</a:t>
            </a:r>
          </a:p>
          <a:p>
            <a:pPr algn="r">
              <a:buNone/>
            </a:pPr>
            <a:r>
              <a:rPr lang="fa-IR" sz="24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درمان: 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استراحت در تخت، آنتی بیوتیک و دبریدمان، کنترل سطح گلوکز خون و در نهایت آمپوتاسیون</a:t>
            </a:r>
          </a:p>
          <a:p>
            <a:pPr algn="r">
              <a:buNone/>
            </a:pPr>
            <a:endParaRPr lang="fa-IR" sz="24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ick\Pictures\powerpoint-de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Diabetic Foot</a:t>
            </a:r>
            <a:endParaRPr lang="fa-I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fa-IR" sz="24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پیشگیری</a:t>
            </a:r>
          </a:p>
          <a:p>
            <a:pPr algn="r">
              <a:buNone/>
            </a:pPr>
            <a:r>
              <a:rPr lang="fa-IR" sz="24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کنترل روزانه ی پاها</a:t>
            </a:r>
          </a:p>
          <a:p>
            <a:pPr algn="r">
              <a:buNone/>
            </a:pPr>
            <a:r>
              <a:rPr lang="fa-IR" sz="24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حمام مناسب، خشک کردن و چرب کردن پاها</a:t>
            </a:r>
          </a:p>
          <a:p>
            <a:pPr algn="r">
              <a:buNone/>
            </a:pPr>
            <a:r>
              <a:rPr lang="fa-IR" sz="24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پوشیدن کفش های جلو بسته</a:t>
            </a:r>
          </a:p>
          <a:p>
            <a:pPr algn="r">
              <a:buNone/>
            </a:pPr>
            <a:r>
              <a:rPr lang="fa-IR" sz="24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پرهیز از راه رفتن با پای برهنه، پرهیز ازاستفاده از پدهای حرارتی بر روی پاها، پرهیز از کفش های جلو باز و بریدن پینه ها</a:t>
            </a:r>
          </a:p>
          <a:p>
            <a:pPr algn="r">
              <a:buNone/>
            </a:pPr>
            <a:r>
              <a:rPr lang="fa-IR" sz="24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گرفتن قسمت های نوک تیز ناخن ها و سوهان زدن آن ها</a:t>
            </a:r>
          </a:p>
          <a:p>
            <a:pPr algn="r">
              <a:buNone/>
            </a:pPr>
            <a:r>
              <a:rPr lang="fa-IR" sz="24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کاهش ریسک فاکتورهایی مانند سیگار کشیدن، افزایش چربی های خون</a:t>
            </a:r>
          </a:p>
          <a:p>
            <a:pPr algn="r">
              <a:buNone/>
            </a:pPr>
            <a:endParaRPr lang="fa-IR" sz="2400" b="1" dirty="0">
              <a:solidFill>
                <a:srgbClr val="99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ick\Pictures\powerpoint-de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...انواع دیابت</a:t>
            </a:r>
            <a:endParaRPr lang="fa-I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a-I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دیابت نوع 2: </a:t>
            </a:r>
            <a:r>
              <a:rPr lang="fa-IR" sz="28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مقاومت به انسولین و اختلال در ترشح انسولین</a:t>
            </a:r>
          </a:p>
          <a:p>
            <a:pPr>
              <a:buNone/>
            </a:pPr>
            <a:endParaRPr lang="fa-IR" sz="2800" b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Blip>
                <a:blip r:embed="rId3"/>
              </a:buBlip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کاهش حساسیت بافت ها به انسولین(مقاومت به انسولین)</a:t>
            </a: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←↑نیاز به انسولین برای کنترل قند خون ←اما اختلال در ترشح انسولین وجود دارد←↑قند خون و ایجاد دیابت نوع 2</a:t>
            </a:r>
          </a:p>
          <a:p>
            <a:pPr>
              <a:buBlip>
                <a:blip r:embed="rId3"/>
              </a:buBlip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عدم شکسته شدن چربی به علت وجود انسولین کافی برای پیشگیری از این عارضه</a:t>
            </a:r>
          </a:p>
          <a:p>
            <a:pPr>
              <a:buBlip>
                <a:blip r:embed="rId3"/>
              </a:buBlip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شیوع در افراد چاق و بالای 30 سال</a:t>
            </a:r>
          </a:p>
          <a:p>
            <a:pPr>
              <a:buBlip>
                <a:blip r:embed="rId3"/>
              </a:buBlip>
            </a:pPr>
            <a:r>
              <a:rPr lang="fa-I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روند عدم تحمل به گلوکز آرام وپیشرونده: تشخیص به صورت تصادفی</a:t>
            </a:r>
          </a:p>
          <a:p>
            <a:pPr>
              <a:buNone/>
            </a:pPr>
            <a:r>
              <a:rPr lang="fa-IR" sz="28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پیشگیری:</a:t>
            </a:r>
            <a:r>
              <a:rPr lang="fa-IR" sz="28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↓</a:t>
            </a:r>
            <a:r>
              <a:rPr lang="en-US" sz="28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W</a:t>
            </a:r>
            <a:r>
              <a:rPr lang="fa-IR" sz="28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، ورزش و تجویز متفورمین</a:t>
            </a:r>
            <a:endParaRPr lang="fa-IR" sz="2800" b="1" dirty="0" smtClean="0">
              <a:solidFill>
                <a:srgbClr val="99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fa-IR" sz="2800" b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fa-IR" sz="28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ick\Pictures\powerpoint-de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00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...انواع دیابت</a:t>
            </a:r>
            <a:endParaRPr lang="fa-I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  <a:buFont typeface="Wingdings 2" pitchFamily="18" charset="2"/>
              <a:buChar char="õ"/>
            </a:pPr>
            <a:r>
              <a:rPr lang="fa-IR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دیابت حاملگی </a:t>
            </a:r>
            <a:r>
              <a:rPr lang="en-US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Gestational Diabetes</a:t>
            </a:r>
          </a:p>
          <a:p>
            <a:pPr>
              <a:buClr>
                <a:srgbClr val="FF0000"/>
              </a:buClr>
              <a:buFont typeface="Wingdings 2" pitchFamily="18" charset="2"/>
              <a:buChar char="õ"/>
            </a:pPr>
            <a:r>
              <a:rPr lang="fa-IR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ترشح هورمون های جفت</a:t>
            </a:r>
            <a:r>
              <a:rPr lang="fa-IR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←ایجاد مقاومت به انسولین</a:t>
            </a:r>
          </a:p>
          <a:p>
            <a:pPr>
              <a:buClr>
                <a:srgbClr val="FF0000"/>
              </a:buClr>
              <a:buFont typeface="Wingdings 2" pitchFamily="18" charset="2"/>
              <a:buChar char="õ"/>
            </a:pPr>
            <a:r>
              <a:rPr lang="fa-IR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ریسک فاکتورها:</a:t>
            </a:r>
          </a:p>
          <a:p>
            <a:pPr>
              <a:buClr>
                <a:srgbClr val="FF0000"/>
              </a:buClr>
              <a:buFont typeface="Wingdings 2" pitchFamily="18" charset="2"/>
              <a:buChar char="õ"/>
            </a:pPr>
            <a:r>
              <a:rPr lang="fa-IR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هفته 24 تا 28 حاملگی، سن بالاتر از 35 یا پایین تر از 25 به همراه چاقی، داشتن سابقه خانوادگی</a:t>
            </a:r>
          </a:p>
          <a:p>
            <a:pPr>
              <a:buNone/>
            </a:pPr>
            <a:endParaRPr lang="fa-IR" sz="28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/>
            </a:endParaRPr>
          </a:p>
          <a:p>
            <a:pPr>
              <a:buNone/>
            </a:pPr>
            <a:r>
              <a:rPr lang="fa-I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توجه: </a:t>
            </a:r>
            <a:r>
              <a:rPr lang="fa-IR" sz="28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</a:rPr>
              <a:t>داروهای ضد دیابت خوراکی نباید در طی حاملگی مصرف شود.</a:t>
            </a:r>
            <a:endParaRPr lang="fa-IR" sz="2800" b="1" dirty="0">
              <a:solidFill>
                <a:srgbClr val="99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ick\Pictures\powerpoint-de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تظاهرات بالینی</a:t>
            </a:r>
            <a:endParaRPr lang="fa-I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Blip>
                <a:blip r:embed="rId3"/>
              </a:buBlip>
            </a:pPr>
            <a:r>
              <a:rPr lang="fa-IR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تظاهرات در تمام سه نوع دیابت سه پی</a:t>
            </a:r>
          </a:p>
          <a:p>
            <a:pPr algn="l" rtl="0">
              <a:buBlip>
                <a:blip r:embed="rId3"/>
              </a:buBlip>
            </a:pPr>
            <a:r>
              <a:rPr lang="en-US" sz="2800" b="1" dirty="0" err="1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Polyuria</a:t>
            </a:r>
            <a:r>
              <a:rPr lang="en-US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800" b="1" dirty="0" err="1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Polydipsia</a:t>
            </a:r>
            <a:r>
              <a:rPr lang="en-US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en-US" sz="2800" b="1" dirty="0" err="1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Polyphagia</a:t>
            </a:r>
            <a:endParaRPr lang="en-US" sz="2800" b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Blip>
                <a:blip r:embed="rId3"/>
              </a:buBlip>
            </a:pPr>
            <a:r>
              <a:rPr lang="fa-IR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ایجاد حالت کاتابولیک به علت کمبود انسولین و شکسته شدن پروتئین ها و چربی ها: پلی فاژی</a:t>
            </a:r>
          </a:p>
          <a:p>
            <a:pPr>
              <a:buBlip>
                <a:blip r:embed="rId3"/>
              </a:buBlip>
            </a:pPr>
            <a:endParaRPr lang="fa-IR" sz="2800" b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Blip>
                <a:blip r:embed="rId3"/>
              </a:buBlip>
            </a:pPr>
            <a:r>
              <a:rPr lang="fa-IR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سایر علائم: خستگی و ضعف، تغییرات ناگهانی بینایی، خشکی پوست، زخم هایی که به کندی خوب می شوند.</a:t>
            </a:r>
            <a:endParaRPr lang="fa-IR" sz="28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ick\Pictures\powerpoint-de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یافته های تشخیصی دیابت</a:t>
            </a:r>
            <a:endParaRPr lang="fa-I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Blip>
                <a:blip r:embed="rId3"/>
              </a:buBlip>
            </a:pPr>
            <a:r>
              <a:rPr lang="fa-IR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وجودعلائم دیابت + غلظت گلوکز تصادفی پلاسما بیشتر یا مساوی </a:t>
            </a:r>
            <a:r>
              <a:rPr lang="en-US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200mg/dl</a:t>
            </a:r>
          </a:p>
          <a:p>
            <a:pPr>
              <a:buBlip>
                <a:blip r:embed="rId3"/>
              </a:buBlip>
            </a:pPr>
            <a:r>
              <a:rPr lang="fa-IR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سطح گلوکز پلاسمای ناشتا بیشتر یا مساوی </a:t>
            </a:r>
            <a:r>
              <a:rPr lang="en-US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126mg/dl</a:t>
            </a:r>
          </a:p>
          <a:p>
            <a:pPr>
              <a:buBlip>
                <a:blip r:embed="rId3"/>
              </a:buBlip>
            </a:pPr>
            <a:r>
              <a:rPr lang="fa-IR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سطح گلوکز 2 ساعت بعد از مصرف گلوکز بیشتر یا مساوی </a:t>
            </a:r>
            <a:r>
              <a:rPr lang="en-US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200mg/dl</a:t>
            </a:r>
          </a:p>
          <a:p>
            <a:pPr>
              <a:buNone/>
            </a:pPr>
            <a:r>
              <a:rPr lang="fa-IR" sz="28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سطح گلوکز پلاسما 10 تا 15 در صد بیش از سطح گلوکز در خون کامل از طریق نوک انگشت است.</a:t>
            </a:r>
            <a:endParaRPr lang="fa-IR" sz="2800" b="1" dirty="0">
              <a:solidFill>
                <a:srgbClr val="99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lick\Pictures\powerpoint-de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درمان دیابت</a:t>
            </a:r>
            <a:endParaRPr lang="fa-I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Blip>
                <a:blip r:embed="rId3"/>
              </a:buBlip>
            </a:pPr>
            <a:r>
              <a:rPr lang="fa-IR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درمان تغذیه ای</a:t>
            </a:r>
          </a:p>
          <a:p>
            <a:pPr>
              <a:buBlip>
                <a:blip r:embed="rId3"/>
              </a:buBlip>
            </a:pPr>
            <a:r>
              <a:rPr lang="fa-IR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ورزش</a:t>
            </a:r>
          </a:p>
          <a:p>
            <a:pPr>
              <a:buBlip>
                <a:blip r:embed="rId3"/>
              </a:buBlip>
            </a:pPr>
            <a:r>
              <a:rPr lang="fa-IR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پایش و کنترل</a:t>
            </a:r>
          </a:p>
          <a:p>
            <a:pPr>
              <a:buBlip>
                <a:blip r:embed="rId3"/>
              </a:buBlip>
            </a:pPr>
            <a:r>
              <a:rPr lang="fa-IR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دارو درمانی</a:t>
            </a:r>
          </a:p>
          <a:p>
            <a:pPr>
              <a:buBlip>
                <a:blip r:embed="rId3"/>
              </a:buBlip>
            </a:pPr>
            <a:r>
              <a:rPr lang="fa-IR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آموزش</a:t>
            </a:r>
            <a:endParaRPr lang="fa-IR" sz="28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1356</TotalTime>
  <Words>3030</Words>
  <Application>Microsoft Office PowerPoint</Application>
  <PresentationFormat>On-screen Show (4:3)</PresentationFormat>
  <Paragraphs>361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4" baseType="lpstr">
      <vt:lpstr> b lo</vt:lpstr>
      <vt:lpstr>B Lotus</vt:lpstr>
      <vt:lpstr>B Titr</vt:lpstr>
      <vt:lpstr>Century Schoolbook</vt:lpstr>
      <vt:lpstr>Lucida Sans Unicode</vt:lpstr>
      <vt:lpstr>Times New Roman</vt:lpstr>
      <vt:lpstr>Wingdings</vt:lpstr>
      <vt:lpstr>Wingdings 2</vt:lpstr>
      <vt:lpstr>Oriel</vt:lpstr>
      <vt:lpstr>   دیابت  </vt:lpstr>
      <vt:lpstr>انسولین</vt:lpstr>
      <vt:lpstr>انواع دیابت</vt:lpstr>
      <vt:lpstr>...انواع دیابت</vt:lpstr>
      <vt:lpstr>...انواع دیابت</vt:lpstr>
      <vt:lpstr>...انواع دیابت</vt:lpstr>
      <vt:lpstr>تظاهرات بالینی</vt:lpstr>
      <vt:lpstr>یافته های تشخیصی دیابت</vt:lpstr>
      <vt:lpstr>درمان دیابت</vt:lpstr>
      <vt:lpstr>درمان تغذیه ای</vt:lpstr>
      <vt:lpstr>درمان تغذیه ای</vt:lpstr>
      <vt:lpstr>درمان تغذیه ای</vt:lpstr>
      <vt:lpstr>ورزش</vt:lpstr>
      <vt:lpstr>ممنوعیت ورزش</vt:lpstr>
      <vt:lpstr>پایش و اندازه گیری سطح گلوکز</vt:lpstr>
      <vt:lpstr>پایش و اندازه گیری سطح گلوکز</vt:lpstr>
      <vt:lpstr>دارو درمانی </vt:lpstr>
      <vt:lpstr>رژیم های انسولین</vt:lpstr>
      <vt:lpstr>عوارض انسولین درمانی</vt:lpstr>
      <vt:lpstr>موضع تزریق انسولین</vt:lpstr>
      <vt:lpstr>علل هیپرگلایسمی صبحگاهی</vt:lpstr>
      <vt:lpstr>داروهای ضد دیابت خوراکی</vt:lpstr>
      <vt:lpstr>عوارض حاد دیابت</vt:lpstr>
      <vt:lpstr> هیپوگلایسمی (واکنش انسولین) </vt:lpstr>
      <vt:lpstr> ...هیپوگلایسمی (واکنش انسولین) </vt:lpstr>
      <vt:lpstr>درمان هیپوگلایسمی</vt:lpstr>
      <vt:lpstr>کتواسیدوز دیابتی</vt:lpstr>
      <vt:lpstr>تظاهرات بالینی  DKA </vt:lpstr>
      <vt:lpstr>یافته های آزمایشگاهی در DKA</vt:lpstr>
      <vt:lpstr>درمان DKA</vt:lpstr>
      <vt:lpstr>...درمان DKA </vt:lpstr>
      <vt:lpstr>...درمان DKA</vt:lpstr>
      <vt:lpstr>...درمان DKA</vt:lpstr>
      <vt:lpstr>سندرم هیپرگلایسمی هیپراسمولار غیر کتوزی Hyperglycemic hyperosmolar nonketonic syndrome(HHNS)</vt:lpstr>
      <vt:lpstr>درمان HHNS</vt:lpstr>
      <vt:lpstr>عوارض بلند مدت دیابت</vt:lpstr>
      <vt:lpstr> بیماری های عروق بزرگ </vt:lpstr>
      <vt:lpstr>عوارض عروق کوچک</vt:lpstr>
      <vt:lpstr>...رتینوپاتی</vt:lpstr>
      <vt:lpstr>نفرو پاتی</vt:lpstr>
      <vt:lpstr>نروپاتی</vt:lpstr>
      <vt:lpstr>...نروپاتی</vt:lpstr>
      <vt:lpstr>Diabetic Foot</vt:lpstr>
      <vt:lpstr>Diabetic Foot</vt:lpstr>
      <vt:lpstr>Diabetic Foot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دیابت</dc:title>
  <dc:creator>Click</dc:creator>
  <cp:lastModifiedBy>rayasan</cp:lastModifiedBy>
  <cp:revision>122</cp:revision>
  <dcterms:created xsi:type="dcterms:W3CDTF">2012-04-12T01:57:38Z</dcterms:created>
  <dcterms:modified xsi:type="dcterms:W3CDTF">2020-03-16T08:08:48Z</dcterms:modified>
</cp:coreProperties>
</file>