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0750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521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1267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4694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120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164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9999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2701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927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2025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5177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475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339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7579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553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3427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FC9F-C202-4870-9800-3C29C74FEFBB}" type="datetimeFigureOut">
              <a:rPr lang="fa-IR" smtClean="0"/>
              <a:t>07/24/1441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C26B1DE-74B9-4FA2-8758-FFE1D5E6A75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1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ilto:faghanrezaee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8886" y="872836"/>
            <a:ext cx="8915399" cy="4153926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6" y="872836"/>
            <a:ext cx="9152513" cy="54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20" y="1213945"/>
            <a:ext cx="8915400" cy="5108027"/>
          </a:xfrm>
        </p:spPr>
      </p:pic>
      <p:sp>
        <p:nvSpPr>
          <p:cNvPr id="5" name="Right Arrow 4"/>
          <p:cNvSpPr/>
          <p:nvPr/>
        </p:nvSpPr>
        <p:spPr>
          <a:xfrm rot="10591305">
            <a:off x="2509807" y="5470635"/>
            <a:ext cx="646387" cy="520262"/>
          </a:xfrm>
          <a:prstGeom prst="rightArrow">
            <a:avLst>
              <a:gd name="adj1" fmla="val 50000"/>
              <a:gd name="adj2" fmla="val 5606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554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898634"/>
            <a:ext cx="8915400" cy="5186856"/>
          </a:xfrm>
        </p:spPr>
      </p:pic>
    </p:spTree>
    <p:extLst>
      <p:ext uri="{BB962C8B-B14F-4D97-AF65-F5344CB8AC3E}">
        <p14:creationId xmlns:p14="http://schemas.microsoft.com/office/powerpoint/2010/main" val="15297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5477146"/>
          </a:xfrm>
        </p:spPr>
        <p:txBody>
          <a:bodyPr>
            <a:normAutofit/>
          </a:bodyPr>
          <a:lstStyle/>
          <a:p>
            <a:pPr algn="ctr"/>
            <a:r>
              <a:rPr lang="fa-IR" sz="5400" b="1" dirty="0" smtClean="0">
                <a:solidFill>
                  <a:srgbClr val="7030A0"/>
                </a:solidFill>
                <a:cs typeface="B Zar" panose="00000400000000000000" pitchFamily="2" charset="-78"/>
              </a:rPr>
              <a:t/>
            </a:r>
            <a:br>
              <a:rPr lang="fa-IR" sz="5400" b="1" dirty="0" smtClean="0">
                <a:solidFill>
                  <a:srgbClr val="7030A0"/>
                </a:solidFill>
                <a:cs typeface="B Zar" panose="00000400000000000000" pitchFamily="2" charset="-78"/>
              </a:rPr>
            </a:br>
            <a:r>
              <a:rPr lang="fa-IR" sz="5400" b="1" dirty="0">
                <a:solidFill>
                  <a:srgbClr val="7030A0"/>
                </a:solidFill>
                <a:cs typeface="B Zar" panose="00000400000000000000" pitchFamily="2" charset="-78"/>
              </a:rPr>
              <a:t/>
            </a:r>
            <a:br>
              <a:rPr lang="fa-IR" sz="5400" b="1" dirty="0">
                <a:solidFill>
                  <a:srgbClr val="7030A0"/>
                </a:solidFill>
                <a:cs typeface="B Zar" panose="00000400000000000000" pitchFamily="2" charset="-78"/>
              </a:rPr>
            </a:br>
            <a:r>
              <a:rPr lang="fa-IR" sz="5400" b="1" dirty="0" smtClean="0">
                <a:solidFill>
                  <a:srgbClr val="7030A0"/>
                </a:solidFill>
                <a:cs typeface="B Zar" panose="00000400000000000000" pitchFamily="2" charset="-78"/>
              </a:rPr>
              <a:t/>
            </a:r>
            <a:br>
              <a:rPr lang="fa-IR" sz="5400" b="1" dirty="0" smtClean="0">
                <a:solidFill>
                  <a:srgbClr val="7030A0"/>
                </a:solidFill>
                <a:cs typeface="B Zar" panose="00000400000000000000" pitchFamily="2" charset="-78"/>
              </a:rPr>
            </a:br>
            <a:r>
              <a:rPr lang="fa-IR" sz="5400" b="1" dirty="0" smtClean="0">
                <a:solidFill>
                  <a:srgbClr val="7030A0"/>
                </a:solidFill>
                <a:cs typeface="B Zar" panose="00000400000000000000" pitchFamily="2" charset="-78"/>
              </a:rPr>
              <a:t>انواع تصمیم گیری </a:t>
            </a:r>
            <a:endParaRPr lang="fa-IR" sz="5400" b="1" dirty="0">
              <a:solidFill>
                <a:srgbClr val="7030A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44" y="1166648"/>
            <a:ext cx="8915400" cy="4808483"/>
          </a:xfrm>
        </p:spPr>
      </p:pic>
      <p:sp>
        <p:nvSpPr>
          <p:cNvPr id="5" name="Cloud 4"/>
          <p:cNvSpPr/>
          <p:nvPr/>
        </p:nvSpPr>
        <p:spPr>
          <a:xfrm>
            <a:off x="9459310" y="1166648"/>
            <a:ext cx="2207173" cy="1828800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982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تصمیم گیری در شرایط اطمینان کامل: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28" y="1843853"/>
            <a:ext cx="9596985" cy="4462354"/>
          </a:xfrm>
        </p:spPr>
      </p:pic>
    </p:spTree>
    <p:extLst>
      <p:ext uri="{BB962C8B-B14F-4D97-AF65-F5344CB8AC3E}">
        <p14:creationId xmlns:p14="http://schemas.microsoft.com/office/powerpoint/2010/main" val="3792186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062" y="788276"/>
            <a:ext cx="9155550" cy="5297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a-IR" sz="2800" dirty="0" smtClean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  <a:p>
            <a:pPr marL="0" indent="0" algn="ctr">
              <a:buNone/>
            </a:pPr>
            <a:endParaRPr lang="fa-IR" sz="28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  <a:p>
            <a:pPr marL="0" indent="0" algn="ctr">
              <a:buNone/>
            </a:pPr>
            <a:endParaRPr lang="fa-IR" sz="2800" dirty="0" smtClean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  <a:p>
            <a:pPr marL="0" indent="0" algn="ctr">
              <a:buNone/>
            </a:pPr>
            <a:endParaRPr lang="fa-IR" sz="32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anose="00000400000000000000" pitchFamily="2" charset="-78"/>
            </a:endParaRPr>
          </a:p>
          <a:p>
            <a:pPr marL="0" indent="0" algn="ctr">
              <a:buNone/>
            </a:pPr>
            <a:r>
              <a:rPr lang="fa-IR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مدلهای تصمیم گیری در شرایط اطمینان کامل عبارتند از:</a:t>
            </a:r>
            <a:endParaRPr lang="fa-IR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7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94138"/>
            <a:ext cx="8911687" cy="1040524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1)تحلیل نقطه سربه سر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48" y="1623848"/>
            <a:ext cx="9423565" cy="4571999"/>
          </a:xfrm>
        </p:spPr>
      </p:pic>
    </p:spTree>
    <p:extLst>
      <p:ext uri="{BB962C8B-B14F-4D97-AF65-F5344CB8AC3E}">
        <p14:creationId xmlns:p14="http://schemas.microsoft.com/office/powerpoint/2010/main" val="7189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تحلیل </a:t>
            </a:r>
            <a:r>
              <a:rPr lang="fa-IR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نقطه سربه </a:t>
            </a:r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سراز نظر نموداری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35" y="1308538"/>
            <a:ext cx="9691578" cy="5013434"/>
          </a:xfrm>
        </p:spPr>
      </p:pic>
    </p:spTree>
    <p:extLst>
      <p:ext uri="{BB962C8B-B14F-4D97-AF65-F5344CB8AC3E}">
        <p14:creationId xmlns:p14="http://schemas.microsoft.com/office/powerpoint/2010/main" val="41412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توضیح نمودار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576552"/>
            <a:ext cx="8915400" cy="4619296"/>
          </a:xfrm>
        </p:spPr>
      </p:pic>
    </p:spTree>
    <p:extLst>
      <p:ext uri="{BB962C8B-B14F-4D97-AF65-F5344CB8AC3E}">
        <p14:creationId xmlns:p14="http://schemas.microsoft.com/office/powerpoint/2010/main" val="18684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جمع بندی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14" y="1434661"/>
            <a:ext cx="9407799" cy="4855779"/>
          </a:xfrm>
        </p:spPr>
      </p:pic>
    </p:spTree>
    <p:extLst>
      <p:ext uri="{BB962C8B-B14F-4D97-AF65-F5344CB8AC3E}">
        <p14:creationId xmlns:p14="http://schemas.microsoft.com/office/powerpoint/2010/main" val="41995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3543" y="840828"/>
            <a:ext cx="8915400" cy="54969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آموزش </a:t>
            </a:r>
            <a:r>
              <a:rPr lang="fa-IR" sz="3600" b="1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مجازی</a:t>
            </a:r>
          </a:p>
          <a:p>
            <a:pPr marL="0" indent="0" algn="ctr">
              <a:buNone/>
            </a:pPr>
            <a:r>
              <a:rPr lang="fa-IR" sz="3600" b="1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/>
            </a:r>
            <a:br>
              <a:rPr lang="fa-IR" sz="3600" b="1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</a:br>
            <a:r>
              <a:rPr lang="fa-IR" sz="3600" b="1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پژوهش عملیاتی </a:t>
            </a:r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1</a:t>
            </a:r>
          </a:p>
          <a:p>
            <a:pPr marL="0" indent="0" algn="ctr">
              <a:buNone/>
            </a:pPr>
            <a:endParaRPr lang="fa-IR" sz="3600" b="1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  <a:p>
            <a:pPr marL="0" indent="0" algn="ctr">
              <a:buNone/>
            </a:pPr>
            <a:r>
              <a:rPr lang="fa-IR" sz="3600" b="1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رشته </a:t>
            </a:r>
            <a:r>
              <a:rPr lang="fa-IR" sz="3600" b="1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حسابداری</a:t>
            </a:r>
          </a:p>
          <a:p>
            <a:pPr marL="0" indent="0" algn="ctr">
              <a:buNone/>
            </a:pPr>
            <a:endParaRPr lang="fa-IR" sz="3600" b="1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  <a:p>
            <a:pPr marL="0" indent="0" algn="ctr">
              <a:buNone/>
            </a:pPr>
            <a:r>
              <a:rPr lang="fa-IR" sz="3600" b="1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مدرس مریم فقان رضایی</a:t>
            </a:r>
          </a:p>
          <a:p>
            <a:pPr marL="0" indent="0">
              <a:buNone/>
            </a:pPr>
            <a:r>
              <a:rPr lang="fa-IR" sz="36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a-IR" sz="3600" dirty="0">
                <a:solidFill>
                  <a:schemeClr val="accent5">
                    <a:lumMod val="75000"/>
                  </a:schemeClr>
                </a:solidFill>
              </a:rPr>
            </a:br>
            <a:endParaRPr lang="fa-I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8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2)سود حاشیه ای یا حاشیه سود</a:t>
            </a:r>
            <a:endParaRPr lang="fa-IR" sz="40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20" y="1264555"/>
            <a:ext cx="9502392" cy="5218386"/>
          </a:xfrm>
        </p:spPr>
      </p:pic>
    </p:spTree>
    <p:extLst>
      <p:ext uri="{BB962C8B-B14F-4D97-AF65-F5344CB8AC3E}">
        <p14:creationId xmlns:p14="http://schemas.microsoft.com/office/powerpoint/2010/main" val="19660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مثال برای محاسبه حاشیه سود: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76" y="1387366"/>
            <a:ext cx="9344737" cy="5029199"/>
          </a:xfrm>
        </p:spPr>
      </p:pic>
    </p:spTree>
    <p:extLst>
      <p:ext uri="{BB962C8B-B14F-4D97-AF65-F5344CB8AC3E}">
        <p14:creationId xmlns:p14="http://schemas.microsoft.com/office/powerpoint/2010/main" val="37474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36676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تفسیر اعداد بدست آمده در مثال قبل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7" y="1560785"/>
            <a:ext cx="9770406" cy="5139559"/>
          </a:xfrm>
        </p:spPr>
      </p:pic>
    </p:spTree>
    <p:extLst>
      <p:ext uri="{BB962C8B-B14F-4D97-AF65-F5344CB8AC3E}">
        <p14:creationId xmlns:p14="http://schemas.microsoft.com/office/powerpoint/2010/main" val="22250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کاربردهای حاشیه سود: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2" y="1545021"/>
            <a:ext cx="9581220" cy="5312979"/>
          </a:xfrm>
        </p:spPr>
      </p:pic>
    </p:spTree>
    <p:extLst>
      <p:ext uri="{BB962C8B-B14F-4D97-AF65-F5344CB8AC3E}">
        <p14:creationId xmlns:p14="http://schemas.microsoft.com/office/powerpoint/2010/main" val="30437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جمع بندی: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592317"/>
            <a:ext cx="8915400" cy="4776952"/>
          </a:xfrm>
        </p:spPr>
      </p:pic>
    </p:spTree>
    <p:extLst>
      <p:ext uri="{BB962C8B-B14F-4D97-AF65-F5344CB8AC3E}">
        <p14:creationId xmlns:p14="http://schemas.microsoft.com/office/powerpoint/2010/main" val="31152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508" y="173420"/>
            <a:ext cx="8393926" cy="860486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3)کنترل موجودی:</a:t>
            </a:r>
            <a:endParaRPr lang="fa-IR" sz="40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3" y="909826"/>
            <a:ext cx="9806151" cy="2137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3" y="3138714"/>
            <a:ext cx="9843731" cy="37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6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89212" y="126125"/>
            <a:ext cx="8915399" cy="1009422"/>
          </a:xfrm>
        </p:spPr>
        <p:txBody>
          <a:bodyPr>
            <a:normAutofit/>
          </a:bodyPr>
          <a:lstStyle/>
          <a:p>
            <a:pPr algn="r"/>
            <a:r>
              <a:rPr lang="fa-IR" sz="36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موجودی انبار و انواع آن:</a:t>
            </a:r>
            <a:endParaRPr lang="fa-IR" sz="36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589213" y="1308539"/>
            <a:ext cx="8915399" cy="4595124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308539"/>
            <a:ext cx="8915399" cy="45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8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599091"/>
            <a:ext cx="8915400" cy="6038192"/>
          </a:xfrm>
        </p:spPr>
      </p:pic>
    </p:spTree>
    <p:extLst>
      <p:ext uri="{BB962C8B-B14F-4D97-AF65-F5344CB8AC3E}">
        <p14:creationId xmlns:p14="http://schemas.microsoft.com/office/powerpoint/2010/main" val="7983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هزینه های ناشی از نگهداری کالا:</a:t>
            </a:r>
            <a:endParaRPr lang="fa-IR" sz="40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5" y="1264555"/>
            <a:ext cx="10279116" cy="5454869"/>
          </a:xfrm>
        </p:spPr>
      </p:pic>
    </p:spTree>
    <p:extLst>
      <p:ext uri="{BB962C8B-B14F-4D97-AF65-F5344CB8AC3E}">
        <p14:creationId xmlns:p14="http://schemas.microsoft.com/office/powerpoint/2010/main" val="21963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693683"/>
            <a:ext cx="8915400" cy="5770179"/>
          </a:xfrm>
        </p:spPr>
      </p:pic>
    </p:spTree>
    <p:extLst>
      <p:ext uri="{BB962C8B-B14F-4D97-AF65-F5344CB8AC3E}">
        <p14:creationId xmlns:p14="http://schemas.microsoft.com/office/powerpoint/2010/main" val="6676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4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تصمیم گیری:</a:t>
            </a:r>
            <a:endParaRPr lang="fa-IR" sz="44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47" y="1905000"/>
            <a:ext cx="9880765" cy="4148959"/>
          </a:xfrm>
        </p:spPr>
      </p:pic>
    </p:spTree>
    <p:extLst>
      <p:ext uri="{BB962C8B-B14F-4D97-AF65-F5344CB8AC3E}">
        <p14:creationId xmlns:p14="http://schemas.microsoft.com/office/powerpoint/2010/main" val="14651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21366"/>
          </a:xfrm>
        </p:spPr>
        <p:txBody>
          <a:bodyPr>
            <a:normAutofit fontScale="90000"/>
          </a:bodyPr>
          <a:lstStyle/>
          <a:p>
            <a:pPr algn="r"/>
            <a:r>
              <a:rPr lang="fa-IR" sz="28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اگر کالاها بیش از حد مورد نیاز نگهداری شوند نیز هزینه هایی در پی دارندکه عبارتند از:</a:t>
            </a:r>
            <a:endParaRPr lang="fa-IR" sz="28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387367"/>
            <a:ext cx="8915400" cy="4713888"/>
          </a:xfrm>
        </p:spPr>
      </p:pic>
      <p:sp>
        <p:nvSpPr>
          <p:cNvPr id="5" name="Rectangle 4"/>
          <p:cNvSpPr/>
          <p:nvPr/>
        </p:nvSpPr>
        <p:spPr>
          <a:xfrm>
            <a:off x="4240924" y="4603531"/>
            <a:ext cx="977462" cy="835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079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79021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جمع بندی و نتجه گیری: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213945"/>
            <a:ext cx="8915400" cy="4840014"/>
          </a:xfrm>
        </p:spPr>
      </p:pic>
    </p:spTree>
    <p:extLst>
      <p:ext uri="{BB962C8B-B14F-4D97-AF65-F5344CB8AC3E}">
        <p14:creationId xmlns:p14="http://schemas.microsoft.com/office/powerpoint/2010/main" val="18697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فرضیات مدل تصمیم گیری در شرایط اطمینان کامل عبارتند از: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655380"/>
            <a:ext cx="8915400" cy="4666593"/>
          </a:xfrm>
        </p:spPr>
      </p:pic>
    </p:spTree>
    <p:extLst>
      <p:ext uri="{BB962C8B-B14F-4D97-AF65-F5344CB8AC3E}">
        <p14:creationId xmlns:p14="http://schemas.microsoft.com/office/powerpoint/2010/main" val="4844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4)تجزیه و تحلیل هزینه –منفعت و اهداف آن:</a:t>
            </a:r>
            <a:b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</a:b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3" y="1434663"/>
            <a:ext cx="9439330" cy="4934606"/>
          </a:xfrm>
        </p:spPr>
      </p:pic>
    </p:spTree>
    <p:extLst>
      <p:ext uri="{BB962C8B-B14F-4D97-AF65-F5344CB8AC3E}">
        <p14:creationId xmlns:p14="http://schemas.microsoft.com/office/powerpoint/2010/main" val="144789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4" y="1434662"/>
            <a:ext cx="10006889" cy="5171089"/>
          </a:xfrm>
        </p:spPr>
      </p:pic>
    </p:spTree>
    <p:extLst>
      <p:ext uri="{BB962C8B-B14F-4D97-AF65-F5344CB8AC3E}">
        <p14:creationId xmlns:p14="http://schemas.microsoft.com/office/powerpoint/2010/main" val="30436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تصمیم گیری در </a:t>
            </a:r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شرایط عدم اطمینان: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1450429"/>
            <a:ext cx="9486627" cy="4918840"/>
          </a:xfrm>
        </p:spPr>
      </p:pic>
    </p:spTree>
    <p:extLst>
      <p:ext uri="{BB962C8B-B14F-4D97-AF65-F5344CB8AC3E}">
        <p14:creationId xmlns:p14="http://schemas.microsoft.com/office/powerpoint/2010/main" val="14971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739" y="624110"/>
            <a:ext cx="10011102" cy="920911"/>
          </a:xfrm>
        </p:spPr>
        <p:txBody>
          <a:bodyPr>
            <a:normAutofit fontScale="90000"/>
          </a:bodyPr>
          <a:lstStyle/>
          <a:p>
            <a:pPr algn="r"/>
            <a:r>
              <a:rPr lang="fa-IR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یکی از مدلهای مورد استفاده برای </a:t>
            </a:r>
            <a:r>
              <a:rPr lang="fa-IR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تصمیم گیری در شرایط </a:t>
            </a:r>
            <a:r>
              <a:rPr lang="fa-IR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عدم اطمینان ماتریس تصمیم گیری می باشد.</a:t>
            </a:r>
            <a:endParaRPr lang="fa-IR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182414"/>
            <a:ext cx="8915400" cy="5297213"/>
          </a:xfrm>
        </p:spPr>
      </p:pic>
      <p:sp>
        <p:nvSpPr>
          <p:cNvPr id="7" name="Rounded Rectangle 6"/>
          <p:cNvSpPr/>
          <p:nvPr/>
        </p:nvSpPr>
        <p:spPr>
          <a:xfrm>
            <a:off x="6716110" y="2853559"/>
            <a:ext cx="898635" cy="5833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588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گزینه و معیار عبارتند از:</a:t>
            </a:r>
            <a:endParaRPr lang="fa-IR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75" y="1264555"/>
            <a:ext cx="9801937" cy="5297214"/>
          </a:xfr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952594" y="6038193"/>
            <a:ext cx="1245476" cy="523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77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164" y="375159"/>
            <a:ext cx="8915399" cy="1043738"/>
          </a:xfrm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تصمیم گیری در شرایط ریسک:</a:t>
            </a:r>
            <a:endParaRPr lang="fa-IR" sz="40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44" y="1128220"/>
            <a:ext cx="9890781" cy="19097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06" y="3087660"/>
            <a:ext cx="10063655" cy="24641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12124" y="3037983"/>
            <a:ext cx="2049517" cy="3043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11124021" y="4107608"/>
            <a:ext cx="585542" cy="424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9207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درخت تصمیم گیری: </a:t>
            </a:r>
            <a:endParaRPr lang="fa-IR" sz="4000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4" y="1371600"/>
            <a:ext cx="10389476" cy="5344510"/>
          </a:xfrm>
        </p:spPr>
      </p:pic>
      <p:sp>
        <p:nvSpPr>
          <p:cNvPr id="7" name="Rectangle 6"/>
          <p:cNvSpPr/>
          <p:nvPr/>
        </p:nvSpPr>
        <p:spPr>
          <a:xfrm>
            <a:off x="10074166" y="1905000"/>
            <a:ext cx="1069948" cy="428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733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b="1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تعریف تصمیم و تصمیم گیری:</a:t>
            </a:r>
            <a:endParaRPr lang="fa-IR" sz="4000" b="1" dirty="0">
              <a:solidFill>
                <a:schemeClr val="accent5">
                  <a:lumMod val="75000"/>
                </a:schemeClr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191406"/>
            <a:ext cx="8915400" cy="4429372"/>
          </a:xfrm>
        </p:spPr>
      </p:pic>
      <p:sp>
        <p:nvSpPr>
          <p:cNvPr id="5" name="Cloud 4"/>
          <p:cNvSpPr/>
          <p:nvPr/>
        </p:nvSpPr>
        <p:spPr>
          <a:xfrm>
            <a:off x="9884980" y="2191406"/>
            <a:ext cx="1434662" cy="1024759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Cloud 5"/>
          <p:cNvSpPr/>
          <p:nvPr/>
        </p:nvSpPr>
        <p:spPr>
          <a:xfrm>
            <a:off x="9601200" y="3894083"/>
            <a:ext cx="1718442" cy="1040524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3200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>نمونه ای از یک درخت تصمیم گیری برای ادامه تحصیل: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34" y="1734207"/>
            <a:ext cx="9412014" cy="4808483"/>
          </a:xfrm>
        </p:spPr>
      </p:pic>
    </p:spTree>
    <p:extLst>
      <p:ext uri="{BB962C8B-B14F-4D97-AF65-F5344CB8AC3E}">
        <p14:creationId xmlns:p14="http://schemas.microsoft.com/office/powerpoint/2010/main" val="3011390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دانشجویان گرامی  در صورت داشتن هرسوال یا ابهامی می تونید از طریق پست الکترونیکی به آدرس:</a:t>
            </a:r>
          </a:p>
          <a:p>
            <a:r>
              <a:rPr lang="en-US" dirty="0" smtClean="0">
                <a:hlinkClick r:id="rId2"/>
              </a:rPr>
              <a:t>faghanrezaee@gmail.com</a:t>
            </a:r>
            <a:endParaRPr lang="fa-IR" dirty="0" smtClean="0"/>
          </a:p>
          <a:p>
            <a:pPr marL="0" indent="0">
              <a:buNone/>
            </a:pPr>
            <a:r>
              <a:rPr lang="fa-IR" dirty="0" smtClean="0"/>
              <a:t>و یا تلگرام </a:t>
            </a:r>
            <a:endParaRPr lang="fa-IR" dirty="0"/>
          </a:p>
          <a:p>
            <a:pPr marL="0" indent="0">
              <a:buNone/>
            </a:pPr>
            <a:r>
              <a:rPr lang="en-US" dirty="0" smtClean="0"/>
              <a:t>@</a:t>
            </a:r>
            <a:r>
              <a:rPr lang="en-US" u="sng" smtClean="0"/>
              <a:t>faghanrezaee</a:t>
            </a:r>
            <a:endParaRPr lang="fa-IR" u="sng" dirty="0" smtClean="0"/>
          </a:p>
          <a:p>
            <a:pPr marL="0" indent="0">
              <a:buNone/>
            </a:pPr>
            <a:r>
              <a:rPr lang="fa-IR" dirty="0" smtClean="0"/>
              <a:t>با بنده در تماس باشید.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069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035" y="614855"/>
            <a:ext cx="8911687" cy="5013435"/>
          </a:xfrm>
        </p:spPr>
        <p:txBody>
          <a:bodyPr>
            <a:normAutofit/>
          </a:bodyPr>
          <a:lstStyle/>
          <a:p>
            <a:pPr algn="r"/>
            <a:r>
              <a:rPr lang="fa-IR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Zar" panose="00000400000000000000" pitchFamily="2" charset="-78"/>
              </a:rPr>
              <a:t>فرایند تصمیم گیری</a:t>
            </a:r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/>
            </a:r>
            <a:b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</a:br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/>
            </a:r>
            <a:b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</a:br>
            <a: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  <a:t/>
            </a:r>
            <a:br>
              <a:rPr lang="fa-IR" dirty="0" smtClean="0">
                <a:solidFill>
                  <a:schemeClr val="accent5">
                    <a:lumMod val="75000"/>
                  </a:schemeClr>
                </a:solidFill>
                <a:cs typeface="B Zar" panose="00000400000000000000" pitchFamily="2" charset="-78"/>
              </a:rPr>
            </a:br>
            <a:r>
              <a:rPr lang="fa-IR" sz="27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Zar" panose="00000400000000000000" pitchFamily="2" charset="-78"/>
              </a:rPr>
              <a:t>تصمیم گیری شامل شش مرحله می باشد که این مراحل عبارتند از :</a:t>
            </a:r>
            <a:endParaRPr lang="fa-IR" sz="2400" dirty="0">
              <a:solidFill>
                <a:schemeClr val="tx1">
                  <a:lumMod val="95000"/>
                  <a:lumOff val="5000"/>
                </a:schemeClr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52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35" y="1055337"/>
            <a:ext cx="10022654" cy="4888264"/>
          </a:xfrm>
        </p:spPr>
      </p:pic>
    </p:spTree>
    <p:extLst>
      <p:ext uri="{BB962C8B-B14F-4D97-AF65-F5344CB8AC3E}">
        <p14:creationId xmlns:p14="http://schemas.microsoft.com/office/powerpoint/2010/main" val="116049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03" y="1103586"/>
            <a:ext cx="9427780" cy="48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solidFill>
                  <a:srgbClr val="7030A0"/>
                </a:solidFill>
                <a:cs typeface="B Zar" panose="00000400000000000000" pitchFamily="2" charset="-78"/>
              </a:rPr>
              <a:t>ماهیت و معادله تصمیم :</a:t>
            </a:r>
            <a:endParaRPr lang="fa-IR" sz="4000" dirty="0">
              <a:solidFill>
                <a:srgbClr val="7030A0"/>
              </a:solidFill>
              <a:cs typeface="B Zar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3" y="1560786"/>
            <a:ext cx="9896529" cy="4729655"/>
          </a:xfrm>
          <a:solidFill>
            <a:schemeClr val="accent2">
              <a:alpha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6" name="Cloud 5"/>
          <p:cNvSpPr/>
          <p:nvPr/>
        </p:nvSpPr>
        <p:spPr>
          <a:xfrm>
            <a:off x="9569669" y="1560786"/>
            <a:ext cx="2096814" cy="162384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64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021" y="646386"/>
            <a:ext cx="8915400" cy="5912069"/>
          </a:xfrm>
        </p:spPr>
      </p:pic>
      <p:sp>
        <p:nvSpPr>
          <p:cNvPr id="5" name="Cloud 4"/>
          <p:cNvSpPr/>
          <p:nvPr/>
        </p:nvSpPr>
        <p:spPr>
          <a:xfrm>
            <a:off x="9821917" y="3090041"/>
            <a:ext cx="1781504" cy="145042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Cloud 6"/>
          <p:cNvSpPr/>
          <p:nvPr/>
        </p:nvSpPr>
        <p:spPr>
          <a:xfrm>
            <a:off x="2916621" y="1008993"/>
            <a:ext cx="1813034" cy="1797269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40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2E5369"/>
    </a:dk2>
    <a:lt2>
      <a:srgbClr val="CFE2E7"/>
    </a:lt2>
    <a:accent1>
      <a:srgbClr val="353535"/>
    </a:accent1>
    <a:accent2>
      <a:srgbClr val="31B4E6"/>
    </a:accent2>
    <a:accent3>
      <a:srgbClr val="265991"/>
    </a:accent3>
    <a:accent4>
      <a:srgbClr val="7E40CC"/>
    </a:accent4>
    <a:accent5>
      <a:srgbClr val="B927E9"/>
    </a:accent5>
    <a:accent6>
      <a:srgbClr val="E833BF"/>
    </a:accent6>
    <a:hlink>
      <a:srgbClr val="2DA0F1"/>
    </a:hlink>
    <a:folHlink>
      <a:srgbClr val="7ED1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218</Words>
  <Application>Microsoft Office PowerPoint</Application>
  <PresentationFormat>Widescreen</PresentationFormat>
  <Paragraphs>45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B Zar</vt:lpstr>
      <vt:lpstr>Century Gothic</vt:lpstr>
      <vt:lpstr>Tahoma</vt:lpstr>
      <vt:lpstr>Wingdings 3</vt:lpstr>
      <vt:lpstr>Wisp</vt:lpstr>
      <vt:lpstr>PowerPoint Presentation</vt:lpstr>
      <vt:lpstr>PowerPoint Presentation</vt:lpstr>
      <vt:lpstr>تصمیم گیری:</vt:lpstr>
      <vt:lpstr>تعریف تصمیم و تصمیم گیری:</vt:lpstr>
      <vt:lpstr>فرایند تصمیم گیری   تصمیم گیری شامل شش مرحله می باشد که این مراحل عبارتند از :</vt:lpstr>
      <vt:lpstr>PowerPoint Presentation</vt:lpstr>
      <vt:lpstr>PowerPoint Presentation</vt:lpstr>
      <vt:lpstr>ماهیت و معادله تصمیم :</vt:lpstr>
      <vt:lpstr>PowerPoint Presentation</vt:lpstr>
      <vt:lpstr>PowerPoint Presentation</vt:lpstr>
      <vt:lpstr>PowerPoint Presentation</vt:lpstr>
      <vt:lpstr>   انواع تصمیم گیری </vt:lpstr>
      <vt:lpstr>PowerPoint Presentation</vt:lpstr>
      <vt:lpstr>تصمیم گیری در شرایط اطمینان کامل: </vt:lpstr>
      <vt:lpstr>PowerPoint Presentation</vt:lpstr>
      <vt:lpstr>1)تحلیل نقطه سربه سر</vt:lpstr>
      <vt:lpstr>تحلیل نقطه سربه سراز نظر نموداری</vt:lpstr>
      <vt:lpstr>توضیح نمودار</vt:lpstr>
      <vt:lpstr>جمع بندی</vt:lpstr>
      <vt:lpstr>2)سود حاشیه ای یا حاشیه سود</vt:lpstr>
      <vt:lpstr>مثال برای محاسبه حاشیه سود:</vt:lpstr>
      <vt:lpstr>تفسیر اعداد بدست آمده در مثال قبل</vt:lpstr>
      <vt:lpstr>کاربردهای حاشیه سود:</vt:lpstr>
      <vt:lpstr>جمع بندی:</vt:lpstr>
      <vt:lpstr>3)کنترل موجودی:</vt:lpstr>
      <vt:lpstr>موجودی انبار و انواع آن:</vt:lpstr>
      <vt:lpstr>PowerPoint Presentation</vt:lpstr>
      <vt:lpstr>هزینه های ناشی از نگهداری کالا:</vt:lpstr>
      <vt:lpstr>PowerPoint Presentation</vt:lpstr>
      <vt:lpstr>اگر کالاها بیش از حد مورد نیاز نگهداری شوند نیز هزینه هایی در پی دارندکه عبارتند از:</vt:lpstr>
      <vt:lpstr>جمع بندی و نتجه گیری:</vt:lpstr>
      <vt:lpstr>فرضیات مدل تصمیم گیری در شرایط اطمینان کامل عبارتند از:</vt:lpstr>
      <vt:lpstr>4)تجزیه و تحلیل هزینه –منفعت و اهداف آن: </vt:lpstr>
      <vt:lpstr>PowerPoint Presentation</vt:lpstr>
      <vt:lpstr>تصمیم گیری در شرایط عدم اطمینان:</vt:lpstr>
      <vt:lpstr>یکی از مدلهای مورد استفاده برای تصمیم گیری در شرایط عدم اطمینان ماتریس تصمیم گیری می باشد.</vt:lpstr>
      <vt:lpstr>گزینه و معیار عبارتند از:</vt:lpstr>
      <vt:lpstr>تصمیم گیری در شرایط ریسک:</vt:lpstr>
      <vt:lpstr>درخت تصمیم گیری: </vt:lpstr>
      <vt:lpstr>نمونه ای از یک درخت تصمیم گیری برای ادامه تحصیل: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GIGABYIET</dc:creator>
  <cp:lastModifiedBy>GIGABYIET</cp:lastModifiedBy>
  <cp:revision>49</cp:revision>
  <dcterms:created xsi:type="dcterms:W3CDTF">2020-03-17T06:51:26Z</dcterms:created>
  <dcterms:modified xsi:type="dcterms:W3CDTF">2020-03-18T15:29:27Z</dcterms:modified>
</cp:coreProperties>
</file>