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017" autoAdjust="0"/>
    <p:restoredTop sz="94660"/>
  </p:normalViewPr>
  <p:slideViewPr>
    <p:cSldViewPr snapToGrid="0">
      <p:cViewPr varScale="1">
        <p:scale>
          <a:sx n="69" d="100"/>
          <a:sy n="69" d="100"/>
        </p:scale>
        <p:origin x="60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A96B837-4588-469F-A083-68D6696D39E3}" type="datetimeFigureOut">
              <a:rPr lang="fa-IR" smtClean="0"/>
              <a:t>07/17/1441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5DBC2-BF4D-4306-AA37-ED57132D600F}" type="slidenum">
              <a:rPr lang="fa-IR" smtClean="0"/>
              <a:t>‹#›</a:t>
            </a:fld>
            <a:endParaRPr lang="fa-I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132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6B837-4588-469F-A083-68D6696D39E3}" type="datetimeFigureOut">
              <a:rPr lang="fa-IR" smtClean="0"/>
              <a:t>07/17/1441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5DBC2-BF4D-4306-AA37-ED57132D600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62698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6B837-4588-469F-A083-68D6696D39E3}" type="datetimeFigureOut">
              <a:rPr lang="fa-IR" smtClean="0"/>
              <a:t>07/17/1441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5DBC2-BF4D-4306-AA37-ED57132D600F}" type="slidenum">
              <a:rPr lang="fa-IR" smtClean="0"/>
              <a:t>‹#›</a:t>
            </a:fld>
            <a:endParaRPr lang="fa-I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910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6B837-4588-469F-A083-68D6696D39E3}" type="datetimeFigureOut">
              <a:rPr lang="fa-IR" smtClean="0"/>
              <a:t>07/17/1441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5DBC2-BF4D-4306-AA37-ED57132D600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60395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6B837-4588-469F-A083-68D6696D39E3}" type="datetimeFigureOut">
              <a:rPr lang="fa-IR" smtClean="0"/>
              <a:t>07/17/1441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5DBC2-BF4D-4306-AA37-ED57132D600F}" type="slidenum">
              <a:rPr lang="fa-IR" smtClean="0"/>
              <a:t>‹#›</a:t>
            </a:fld>
            <a:endParaRPr lang="fa-I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698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6B837-4588-469F-A083-68D6696D39E3}" type="datetimeFigureOut">
              <a:rPr lang="fa-IR" smtClean="0"/>
              <a:t>07/17/1441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5DBC2-BF4D-4306-AA37-ED57132D600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28623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6B837-4588-469F-A083-68D6696D39E3}" type="datetimeFigureOut">
              <a:rPr lang="fa-IR" smtClean="0"/>
              <a:t>07/17/1441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5DBC2-BF4D-4306-AA37-ED57132D600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32376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6B837-4588-469F-A083-68D6696D39E3}" type="datetimeFigureOut">
              <a:rPr lang="fa-IR" smtClean="0"/>
              <a:t>07/17/1441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5DBC2-BF4D-4306-AA37-ED57132D600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60666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6B837-4588-469F-A083-68D6696D39E3}" type="datetimeFigureOut">
              <a:rPr lang="fa-IR" smtClean="0"/>
              <a:t>07/17/1441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5DBC2-BF4D-4306-AA37-ED57132D600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43801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6B837-4588-469F-A083-68D6696D39E3}" type="datetimeFigureOut">
              <a:rPr lang="fa-IR" smtClean="0"/>
              <a:t>07/17/1441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5DBC2-BF4D-4306-AA37-ED57132D600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10104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6B837-4588-469F-A083-68D6696D39E3}" type="datetimeFigureOut">
              <a:rPr lang="fa-IR" smtClean="0"/>
              <a:t>07/17/1441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5DBC2-BF4D-4306-AA37-ED57132D600F}" type="slidenum">
              <a:rPr lang="fa-IR" smtClean="0"/>
              <a:t>‹#›</a:t>
            </a:fld>
            <a:endParaRPr lang="fa-I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536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A96B837-4588-469F-A083-68D6696D39E3}" type="datetimeFigureOut">
              <a:rPr lang="fa-IR" smtClean="0"/>
              <a:t>07/17/1441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675DBC2-BF4D-4306-AA37-ED57132D600F}" type="slidenum">
              <a:rPr lang="fa-IR" smtClean="0"/>
              <a:t>‹#›</a:t>
            </a:fld>
            <a:endParaRPr lang="fa-I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786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1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Excel_Worksheet1.xlsx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77234"/>
            <a:ext cx="9310255" cy="1357601"/>
          </a:xfrm>
        </p:spPr>
        <p:txBody>
          <a:bodyPr/>
          <a:lstStyle/>
          <a:p>
            <a:r>
              <a:rPr lang="fa-IR" b="1" dirty="0" smtClean="0">
                <a:solidFill>
                  <a:srgbClr val="920000"/>
                </a:solidFill>
                <a:latin typeface="IranNastaliq" panose="02020505000000020003" pitchFamily="18" charset="0"/>
              </a:rPr>
              <a:t>حسابداری </a:t>
            </a:r>
            <a:r>
              <a:rPr lang="fa-IR" b="1" dirty="0">
                <a:solidFill>
                  <a:srgbClr val="920000"/>
                </a:solidFill>
                <a:latin typeface="IranNastaliq" panose="02020505000000020003" pitchFamily="18" charset="0"/>
              </a:rPr>
              <a:t>صنعتی 1</a:t>
            </a:r>
            <a:endParaRPr lang="fa-IR" dirty="0">
              <a:solidFill>
                <a:srgbClr val="92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0255" y="3754581"/>
            <a:ext cx="9144000" cy="3442855"/>
          </a:xfrm>
        </p:spPr>
        <p:txBody>
          <a:bodyPr>
            <a:normAutofit/>
          </a:bodyPr>
          <a:lstStyle/>
          <a:p>
            <a:endParaRPr lang="fa-IR" sz="2800" dirty="0" smtClean="0">
              <a:solidFill>
                <a:schemeClr val="tx1"/>
              </a:solidFill>
            </a:endParaRPr>
          </a:p>
          <a:p>
            <a:r>
              <a:rPr lang="fa-IR" sz="2800" dirty="0" smtClean="0">
                <a:solidFill>
                  <a:schemeClr val="tx1"/>
                </a:solidFill>
              </a:rPr>
              <a:t>مدرس:</a:t>
            </a:r>
            <a:endParaRPr lang="fa-IR" sz="2800" dirty="0">
              <a:solidFill>
                <a:schemeClr val="tx1"/>
              </a:solidFill>
            </a:endParaRPr>
          </a:p>
          <a:p>
            <a:r>
              <a:rPr lang="fa-IR" sz="2800" dirty="0" smtClean="0">
                <a:solidFill>
                  <a:schemeClr val="tx1"/>
                </a:solidFill>
              </a:rPr>
              <a:t>مژده جعفری تشویق </a:t>
            </a:r>
          </a:p>
          <a:p>
            <a:endParaRPr lang="fa-IR" sz="2800" dirty="0" smtClean="0">
              <a:solidFill>
                <a:schemeClr val="tx1"/>
              </a:solidFill>
            </a:endParaRPr>
          </a:p>
          <a:p>
            <a:r>
              <a:rPr lang="fa-IR" sz="2800" smtClean="0">
                <a:solidFill>
                  <a:schemeClr val="tx1"/>
                </a:solidFill>
              </a:rPr>
              <a:t>منبع اصلی </a:t>
            </a:r>
            <a:r>
              <a:rPr lang="fa-IR" sz="2800" dirty="0" smtClean="0">
                <a:solidFill>
                  <a:schemeClr val="tx1"/>
                </a:solidFill>
              </a:rPr>
              <a:t>:</a:t>
            </a:r>
          </a:p>
          <a:p>
            <a:r>
              <a:rPr lang="fa-IR" sz="2800" dirty="0" smtClean="0">
                <a:solidFill>
                  <a:schemeClr val="tx1"/>
                </a:solidFill>
              </a:rPr>
              <a:t>حسابداری صنعتی 1 جمشید اسکندری</a:t>
            </a:r>
            <a:endParaRPr lang="fa-I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704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fa-I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cs typeface="B Titr"/>
              </a:rPr>
              <a:t>ارتباط حسابداری صنعتی با حسابداری مدیریت و مالی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cs typeface="B Titr"/>
              </a:rPr>
              <a:t>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7250" lvl="0" indent="-514350" algn="justLow" fontAlgn="base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FontTx/>
              <a:buAutoNum type="arabicParenR"/>
            </a:pPr>
            <a:r>
              <a:rPr lang="fa-IR" kern="0" dirty="0">
                <a:solidFill>
                  <a:srgbClr val="000046"/>
                </a:solidFill>
                <a:latin typeface="Arial"/>
                <a:cs typeface="B Badr"/>
              </a:rPr>
              <a:t>دیدگاه اول :</a:t>
            </a:r>
          </a:p>
          <a:p>
            <a:pPr marL="857250" lvl="0" indent="-514350" algn="justLow" fontAlgn="base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fa-IR" kern="0" dirty="0">
                <a:solidFill>
                  <a:srgbClr val="000046"/>
                </a:solidFill>
                <a:latin typeface="Arial"/>
                <a:cs typeface="B Badr"/>
              </a:rPr>
              <a:t>حسابداری صنعتی همان حسابداری مدیریت است </a:t>
            </a:r>
          </a:p>
          <a:p>
            <a:pPr marL="857250" lvl="0" indent="-514350" algn="justLow" fontAlgn="base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FontTx/>
              <a:buAutoNum type="arabicParenR" startAt="2"/>
            </a:pPr>
            <a:r>
              <a:rPr lang="fa-IR" kern="0" dirty="0">
                <a:solidFill>
                  <a:srgbClr val="000046"/>
                </a:solidFill>
                <a:latin typeface="Arial"/>
                <a:cs typeface="B Badr"/>
              </a:rPr>
              <a:t> دیدگاه دوم :</a:t>
            </a:r>
          </a:p>
          <a:p>
            <a:pPr marL="857250" lvl="0" indent="-514350" algn="justLow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fa-IR" kern="0" dirty="0">
                <a:solidFill>
                  <a:srgbClr val="000046"/>
                </a:solidFill>
                <a:latin typeface="Arial"/>
                <a:cs typeface="B Badr"/>
              </a:rPr>
              <a:t> حسابداری مدیریت + آن بخش از حسابداری مالی که به محاسبه بهای تمام شده کالای فروش رفته و ارزشیابی موجودی های پایان دوره می پردازد .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598359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fa-I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cs typeface="B Titr"/>
              </a:rPr>
              <a:t>تعریف واژه ها و اصطلاحات در حسابداری صنعتی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19050" algn="justLow" fontAlgn="base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kumimoji="0" lang="fa-I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46"/>
                </a:solidFill>
                <a:effectLst/>
                <a:uLnTx/>
                <a:uFillTx/>
                <a:latin typeface="Arial"/>
                <a:cs typeface="B Badr"/>
              </a:rPr>
              <a:t> </a:t>
            </a:r>
            <a:r>
              <a:rPr kumimoji="0" lang="fa-I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B Badr"/>
              </a:rPr>
              <a:t>بهای تمام شده </a:t>
            </a:r>
            <a:r>
              <a:rPr kumimoji="0" lang="fa-I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46"/>
                </a:solidFill>
                <a:effectLst/>
                <a:uLnTx/>
                <a:uFillTx/>
                <a:latin typeface="Arial"/>
                <a:cs typeface="B Badr"/>
              </a:rPr>
              <a:t>: منابع صرف شده در جهت کسب منبع یا منابع دیگر</a:t>
            </a:r>
          </a:p>
          <a:p>
            <a:pPr marL="342900" lvl="0" indent="19050" algn="justLow" fontAlgn="base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kumimoji="0" lang="fa-I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46"/>
                </a:solidFill>
                <a:effectLst/>
                <a:uLnTx/>
                <a:uFillTx/>
                <a:latin typeface="Arial"/>
                <a:cs typeface="B Badr"/>
              </a:rPr>
              <a:t> </a:t>
            </a:r>
            <a:r>
              <a:rPr lang="fa-IR" b="1" kern="0" dirty="0">
                <a:solidFill>
                  <a:srgbClr val="00B050"/>
                </a:solidFill>
                <a:latin typeface="Arial"/>
                <a:cs typeface="B Badr"/>
              </a:rPr>
              <a:t>هزینه</a:t>
            </a:r>
            <a:r>
              <a:rPr kumimoji="0" lang="fa-I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46"/>
                </a:solidFill>
                <a:effectLst/>
                <a:uLnTx/>
                <a:uFillTx/>
                <a:latin typeface="Arial"/>
                <a:cs typeface="B Badr"/>
              </a:rPr>
              <a:t> : از دست دادن منابع در جهت کسب منفعت ( درآمد ) که منافع کسب شده کاملا منقضی شده اند – هزینه ها منافع آتی ندارند و بر اساس اصل شناخت بلادرنگ ، در همان دوره ای که تحمل می شوند به سود و زیان منظور می شوند . هزینه مطالبات مشکوک الوصول</a:t>
            </a:r>
          </a:p>
          <a:p>
            <a:pPr marL="342900" lvl="0" indent="19050" algn="justLow" fontAlgn="base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kumimoji="0" lang="fa-I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46"/>
                </a:solidFill>
                <a:effectLst/>
                <a:uLnTx/>
                <a:uFillTx/>
                <a:latin typeface="Arial"/>
                <a:cs typeface="B Badr"/>
              </a:rPr>
              <a:t> </a:t>
            </a:r>
            <a:r>
              <a:rPr lang="fa-IR" b="1" kern="0" dirty="0">
                <a:solidFill>
                  <a:srgbClr val="0070C0"/>
                </a:solidFill>
                <a:latin typeface="Arial"/>
                <a:cs typeface="B Badr"/>
              </a:rPr>
              <a:t>زیان</a:t>
            </a:r>
            <a:r>
              <a:rPr kumimoji="0" lang="fa-I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46"/>
                </a:solidFill>
                <a:effectLst/>
                <a:uLnTx/>
                <a:uFillTx/>
                <a:latin typeface="Arial"/>
                <a:cs typeface="B Badr"/>
              </a:rPr>
              <a:t> : </a:t>
            </a:r>
            <a:r>
              <a:rPr kumimoji="0" lang="fa-I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46"/>
                </a:solidFill>
                <a:effectLst/>
                <a:uLnTx/>
                <a:uFillTx/>
                <a:latin typeface="Arial"/>
                <a:cs typeface="B Badr"/>
              </a:rPr>
              <a:t>از دست رفتن منابع بدون کسب هر گونه منفعت . ضایعات غیرعادی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46"/>
              </a:solidFill>
              <a:effectLst/>
              <a:uLnTx/>
              <a:uFillTx/>
              <a:latin typeface="Arial"/>
              <a:cs typeface="B Badr"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475152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fa-I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cs typeface="B Titr"/>
              </a:rPr>
              <a:t>مقایسه بهای تمام شده و هزینه </a:t>
            </a:r>
            <a:endParaRPr lang="fa-IR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1238021"/>
              </p:ext>
            </p:extLst>
          </p:nvPr>
        </p:nvGraphicFramePr>
        <p:xfrm>
          <a:off x="2576945" y="2029619"/>
          <a:ext cx="7467600" cy="3943350"/>
        </p:xfrm>
        <a:graphic>
          <a:graphicData uri="http://schemas.openxmlformats.org/drawingml/2006/table">
            <a:tbl>
              <a:tblPr rtl="1" firstRow="1" bandRow="1"/>
              <a:tblGrid>
                <a:gridCol w="3397085"/>
                <a:gridCol w="4070515"/>
              </a:tblGrid>
              <a:tr h="135255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3200" b="1" i="0" u="none" strike="noStrike">
                          <a:solidFill>
                            <a:srgbClr val="2754C0"/>
                          </a:solidFill>
                          <a:effectLst/>
                          <a:latin typeface="0 Jadid Bold"/>
                        </a:rPr>
                        <a:t>هزینه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3200" b="1" i="0" u="none" strike="noStrike">
                          <a:solidFill>
                            <a:srgbClr val="2754C0"/>
                          </a:solidFill>
                          <a:effectLst/>
                          <a:latin typeface="0 Jadid Bold"/>
                        </a:rPr>
                        <a:t>بهای تمام شده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</a:tr>
              <a:tr h="1276350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Badr" panose="00000400000000000000" pitchFamily="2" charset="-78"/>
                          <a:cs typeface="B Badr" panose="00000400000000000000" pitchFamily="2" charset="-78"/>
                        </a:rPr>
                        <a:t>  دارای </a:t>
                      </a:r>
                      <a:r>
                        <a:rPr lang="fa-I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B Badr" panose="00000400000000000000" pitchFamily="2" charset="-78"/>
                          <a:cs typeface="B Badr" panose="00000400000000000000" pitchFamily="2" charset="-78"/>
                        </a:rPr>
                        <a:t>منافع آتی نیست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Badr" panose="00000400000000000000" pitchFamily="2" charset="-78"/>
                          <a:cs typeface="B Badr" panose="00000400000000000000" pitchFamily="2" charset="-78"/>
                        </a:rPr>
                        <a:t>  دارای</a:t>
                      </a:r>
                      <a:r>
                        <a:rPr lang="fa-I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Badr" panose="00000400000000000000" pitchFamily="2" charset="-78"/>
                        </a:rPr>
                        <a:t> </a:t>
                      </a:r>
                      <a:r>
                        <a:rPr lang="fa-I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Badr" panose="00000400000000000000" pitchFamily="2" charset="-78"/>
                        </a:rPr>
                        <a:t>منافع آتی است </a:t>
                      </a:r>
                      <a:endParaRPr lang="fa-IR" sz="2800" b="1" i="0" u="none" strike="noStrike" dirty="0">
                        <a:solidFill>
                          <a:srgbClr val="000000"/>
                        </a:solidFill>
                        <a:effectLst/>
                        <a:latin typeface="B Badr" panose="00000400000000000000" pitchFamily="2" charset="-78"/>
                        <a:cs typeface="B Badr" panose="00000400000000000000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</a:tr>
              <a:tr h="1314450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Badr" panose="00000400000000000000" pitchFamily="2" charset="-78"/>
                          <a:cs typeface="B Badr" panose="00000400000000000000" pitchFamily="2" charset="-78"/>
                        </a:rPr>
                        <a:t>  هدفدار </a:t>
                      </a:r>
                      <a:r>
                        <a:rPr lang="fa-I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B Badr" panose="00000400000000000000" pitchFamily="2" charset="-78"/>
                          <a:cs typeface="B Badr" panose="00000400000000000000" pitchFamily="2" charset="-78"/>
                        </a:rPr>
                        <a:t>است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Badr" panose="00000400000000000000" pitchFamily="2" charset="-78"/>
                          <a:cs typeface="B Badr" panose="00000400000000000000" pitchFamily="2" charset="-78"/>
                        </a:rPr>
                        <a:t>  هدفدار </a:t>
                      </a:r>
                      <a:r>
                        <a:rPr lang="fa-I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B Badr" panose="00000400000000000000" pitchFamily="2" charset="-78"/>
                          <a:cs typeface="B Badr" panose="00000400000000000000" pitchFamily="2" charset="-78"/>
                        </a:rPr>
                        <a:t>است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0050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fa-I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cs typeface="B Titr"/>
              </a:rPr>
              <a:t>مقایسه هزینه و زیان</a:t>
            </a:r>
            <a:endParaRPr lang="fa-I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5015057"/>
              </p:ext>
            </p:extLst>
          </p:nvPr>
        </p:nvGraphicFramePr>
        <p:xfrm>
          <a:off x="942110" y="1825625"/>
          <a:ext cx="10411690" cy="4351339"/>
        </p:xfrm>
        <a:graphic>
          <a:graphicData uri="http://schemas.openxmlformats.org/drawingml/2006/table">
            <a:tbl>
              <a:tblPr rtl="1" firstRow="1" bandRow="1"/>
              <a:tblGrid>
                <a:gridCol w="4499170"/>
                <a:gridCol w="5912520"/>
              </a:tblGrid>
              <a:tr h="399539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400" b="1" i="0" u="none" strike="noStrike" dirty="0">
                          <a:solidFill>
                            <a:srgbClr val="2754C0"/>
                          </a:solidFill>
                          <a:effectLst/>
                          <a:latin typeface="0 Jadid Bold"/>
                        </a:rPr>
                        <a:t>زیان</a:t>
                      </a:r>
                    </a:p>
                  </a:txBody>
                  <a:tcPr marL="7264" marR="7264" marT="72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400" b="1" i="0" u="none" strike="noStrike">
                          <a:solidFill>
                            <a:srgbClr val="2754C0"/>
                          </a:solidFill>
                          <a:effectLst/>
                          <a:latin typeface="0 Jadid Bold"/>
                        </a:rPr>
                        <a:t>هزینه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</a:tr>
              <a:tr h="1031536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 Badr" panose="00000400000000000000" pitchFamily="2" charset="-78"/>
                          <a:cs typeface="B Badr" panose="00000400000000000000" pitchFamily="2" charset="-78"/>
                        </a:rPr>
                        <a:t>   من</a:t>
                      </a:r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Badr" panose="00000400000000000000" pitchFamily="2" charset="-78"/>
                          <a:cs typeface="B Badr" panose="00000400000000000000" pitchFamily="2" charset="-78"/>
                        </a:rPr>
                        <a:t>افعی </a:t>
                      </a:r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 Badr" panose="00000400000000000000" pitchFamily="2" charset="-78"/>
                          <a:cs typeface="B Badr" panose="00000400000000000000" pitchFamily="2" charset="-78"/>
                        </a:rPr>
                        <a:t>را در گذشته ایجاد نکرده است </a:t>
                      </a:r>
                    </a:p>
                  </a:txBody>
                  <a:tcPr marL="7264" marR="7264" marT="72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Badr" panose="00000400000000000000" pitchFamily="2" charset="-78"/>
                          <a:cs typeface="B Badr" panose="00000400000000000000" pitchFamily="2" charset="-78"/>
                        </a:rPr>
                        <a:t>  منافعی </a:t>
                      </a:r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 Badr" panose="00000400000000000000" pitchFamily="2" charset="-78"/>
                          <a:cs typeface="B Badr" panose="00000400000000000000" pitchFamily="2" charset="-78"/>
                        </a:rPr>
                        <a:t>را در گذشته ایجاد کرده است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</a:tr>
              <a:tr h="973421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2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Badr" panose="00000400000000000000" pitchFamily="2" charset="-78"/>
                          <a:cs typeface="B Badr" panose="00000400000000000000" pitchFamily="2" charset="-78"/>
                        </a:rPr>
                        <a:t>  غیر </a:t>
                      </a:r>
                      <a:r>
                        <a:rPr lang="fa-IR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B Badr" panose="00000400000000000000" pitchFamily="2" charset="-78"/>
                          <a:cs typeface="B Badr" panose="00000400000000000000" pitchFamily="2" charset="-78"/>
                        </a:rPr>
                        <a:t>ارادی و ناخواسته است </a:t>
                      </a:r>
                    </a:p>
                  </a:txBody>
                  <a:tcPr marL="7264" marR="7264" marT="72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2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Badr" panose="00000400000000000000" pitchFamily="2" charset="-78"/>
                          <a:cs typeface="B Badr" panose="00000400000000000000" pitchFamily="2" charset="-78"/>
                        </a:rPr>
                        <a:t>  ارادی </a:t>
                      </a:r>
                      <a:r>
                        <a:rPr lang="fa-IR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B Badr" panose="00000400000000000000" pitchFamily="2" charset="-78"/>
                          <a:cs typeface="B Badr" panose="00000400000000000000" pitchFamily="2" charset="-78"/>
                        </a:rPr>
                        <a:t>و هدفدار است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</a:tr>
              <a:tr h="1002479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2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Badr" panose="00000400000000000000" pitchFamily="2" charset="-78"/>
                          <a:cs typeface="B Badr" panose="00000400000000000000" pitchFamily="2" charset="-78"/>
                        </a:rPr>
                        <a:t>  قابلیت </a:t>
                      </a:r>
                      <a:r>
                        <a:rPr lang="fa-IR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B Badr" panose="00000400000000000000" pitchFamily="2" charset="-78"/>
                          <a:cs typeface="B Badr" panose="00000400000000000000" pitchFamily="2" charset="-78"/>
                        </a:rPr>
                        <a:t>کنترل چندانی ندارد</a:t>
                      </a:r>
                    </a:p>
                  </a:txBody>
                  <a:tcPr marL="7264" marR="7264" marT="72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2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Badr" panose="00000400000000000000" pitchFamily="2" charset="-78"/>
                          <a:cs typeface="B Badr" panose="00000400000000000000" pitchFamily="2" charset="-78"/>
                        </a:rPr>
                        <a:t>  قابل </a:t>
                      </a:r>
                      <a:r>
                        <a:rPr lang="fa-IR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B Badr" panose="00000400000000000000" pitchFamily="2" charset="-78"/>
                          <a:cs typeface="B Badr" panose="00000400000000000000" pitchFamily="2" charset="-78"/>
                        </a:rPr>
                        <a:t>کنترل است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</a:tr>
              <a:tr h="944364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2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Badr" panose="00000400000000000000" pitchFamily="2" charset="-78"/>
                          <a:cs typeface="B Badr" panose="00000400000000000000" pitchFamily="2" charset="-78"/>
                        </a:rPr>
                        <a:t>  تلخ </a:t>
                      </a:r>
                      <a:r>
                        <a:rPr lang="fa-IR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B Badr" panose="00000400000000000000" pitchFamily="2" charset="-78"/>
                          <a:cs typeface="B Badr" panose="00000400000000000000" pitchFamily="2" charset="-78"/>
                        </a:rPr>
                        <a:t>و ناخوشایند است </a:t>
                      </a:r>
                    </a:p>
                  </a:txBody>
                  <a:tcPr marL="7264" marR="7264" marT="72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2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Badr" panose="00000400000000000000" pitchFamily="2" charset="-78"/>
                          <a:cs typeface="B Badr" panose="00000400000000000000" pitchFamily="2" charset="-78"/>
                        </a:rPr>
                        <a:t>  ناخوشایند </a:t>
                      </a:r>
                      <a:r>
                        <a:rPr lang="fa-IR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B Badr" panose="00000400000000000000" pitchFamily="2" charset="-78"/>
                          <a:cs typeface="B Badr" panose="00000400000000000000" pitchFamily="2" charset="-78"/>
                        </a:rPr>
                        <a:t>است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7670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fa-I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cs typeface="B Titr"/>
              </a:rPr>
              <a:t>هزینه یابی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19050" algn="justLow" fontAlgn="base">
              <a:lnSpc>
                <a:spcPct val="3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fa-I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46"/>
                </a:solidFill>
                <a:effectLst/>
                <a:uLnTx/>
                <a:uFillTx/>
                <a:latin typeface="Arial"/>
                <a:cs typeface="B Badr"/>
              </a:rPr>
              <a:t>فرایند تعیین بهای تمام شده کالا و یا خدمات می باشد</a:t>
            </a:r>
          </a:p>
          <a:p>
            <a:pPr marL="342900" lvl="0" indent="19050" algn="justLow" fontAlgn="base">
              <a:lnSpc>
                <a:spcPct val="3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fa-I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46"/>
                </a:solidFill>
                <a:effectLst/>
                <a:uLnTx/>
                <a:uFillTx/>
                <a:latin typeface="Arial"/>
                <a:cs typeface="B Badr"/>
              </a:rPr>
              <a:t> حسابداری صنعتی عمدتا بر هزینه یابی تاکید دارد .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000046"/>
              </a:solidFill>
              <a:effectLst/>
              <a:uLnTx/>
              <a:uFillTx/>
              <a:latin typeface="Arial"/>
              <a:cs typeface="B Badr"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513994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fa-I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cs typeface="B Titr"/>
              </a:rPr>
              <a:t>موضوع هزینه یابی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19050" algn="justLow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fa-I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46"/>
                </a:solidFill>
                <a:effectLst/>
                <a:uLnTx/>
                <a:uFillTx/>
                <a:latin typeface="Arial"/>
                <a:cs typeface="B Badr"/>
              </a:rPr>
              <a:t>چیزی که در هزینه یابی به دنبال تعیین بهای تمام شده آن هستیم ، اصطلاحا موضوع هزینه یابی نام دارد .</a:t>
            </a:r>
          </a:p>
          <a:p>
            <a:pPr marL="342900" lvl="0" indent="19050" algn="justLow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fa-I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46"/>
                </a:solidFill>
                <a:effectLst/>
                <a:uLnTx/>
                <a:uFillTx/>
                <a:latin typeface="Arial"/>
                <a:cs typeface="B Badr"/>
              </a:rPr>
              <a:t> موضوع هزینه یابی ممکن است یک پروژه ، یک فعالیت ، یک محصول و امثال آن باشد . </a:t>
            </a:r>
          </a:p>
          <a:p>
            <a:pPr marL="342900" lvl="0" indent="19050" algn="justLow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fa-I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46"/>
                </a:solidFill>
                <a:effectLst/>
                <a:uLnTx/>
                <a:uFillTx/>
                <a:latin typeface="Arial"/>
                <a:cs typeface="B Badr"/>
              </a:rPr>
              <a:t> در حسابداری صنعتی موسسات تولیدی موضوع هزینه یابی ، محصول یا کالاست .</a:t>
            </a:r>
          </a:p>
          <a:p>
            <a:pPr marL="342900" lvl="0" indent="19050" algn="justLow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fa-I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46"/>
                </a:solidFill>
                <a:effectLst/>
                <a:uLnTx/>
                <a:uFillTx/>
                <a:latin typeface="Arial"/>
                <a:cs typeface="B Badr"/>
              </a:rPr>
              <a:t> در حسابداری سنجش مسئولیت ، موضوع هزینه یابی معمولا یک واحد ، بخش یا دپارتمان است . 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000046"/>
              </a:solidFill>
              <a:effectLst/>
              <a:uLnTx/>
              <a:uFillTx/>
              <a:latin typeface="Arial"/>
              <a:cs typeface="B Badr"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559632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0724"/>
            <a:ext cx="10515600" cy="1325563"/>
          </a:xfrm>
        </p:spPr>
        <p:txBody>
          <a:bodyPr/>
          <a:lstStyle/>
          <a:p>
            <a:pPr algn="ctr"/>
            <a:r>
              <a:rPr kumimoji="0" lang="fa-I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cs typeface="B Titr"/>
              </a:rPr>
              <a:t>موضوع هزینه یابی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510145"/>
            <a:ext cx="10515600" cy="5096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247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fa-I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cs typeface="B Titr"/>
              </a:rPr>
              <a:t>عامل هزینه (شاخص فعالیت)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19050" algn="justLow" fontAlgn="base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fa-I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46"/>
                </a:solidFill>
                <a:effectLst/>
                <a:uLnTx/>
                <a:uFillTx/>
                <a:latin typeface="Arial"/>
                <a:cs typeface="B Badr"/>
              </a:rPr>
              <a:t>عاملی که باعث تغییر در بهای تمام شده می شود : مانند تعداد محصول ، ساعت کار مستقیم ، تعداد پرسنل </a:t>
            </a:r>
          </a:p>
          <a:p>
            <a:pPr marL="342900" lvl="0" indent="19050" algn="justLow" fontAlgn="base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fa-I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46"/>
                </a:solidFill>
                <a:effectLst/>
                <a:uLnTx/>
                <a:uFillTx/>
                <a:latin typeface="Arial"/>
                <a:cs typeface="B Badr"/>
              </a:rPr>
              <a:t> در موسسات تولیدی معمولا تعداد محصول و یا ساعت کار به عنوان عامل هزینه در نظر گرفته می شود . 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000046"/>
              </a:solidFill>
              <a:effectLst/>
              <a:uLnTx/>
              <a:uFillTx/>
              <a:latin typeface="Arial"/>
              <a:cs typeface="B Badr"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184196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fa-I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cs typeface="B Titr"/>
              </a:rPr>
              <a:t>مرکز هزینه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19050" algn="justLow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</a:pPr>
            <a:r>
              <a:rPr kumimoji="0" lang="fa-I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46"/>
                </a:solidFill>
                <a:effectLst/>
                <a:uLnTx/>
                <a:uFillTx/>
                <a:latin typeface="Arial"/>
                <a:cs typeface="B Badr"/>
              </a:rPr>
              <a:t>جایی است که مسئول کنترل هزینه های مربوط به خود می باشد .  مانند دایره مونتاژ ، دایره رنگ کاری و .... </a:t>
            </a:r>
          </a:p>
          <a:p>
            <a:pPr marL="342900" lvl="0" indent="19050" algn="justLow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</a:pPr>
            <a:r>
              <a:rPr kumimoji="0" lang="fa-I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46"/>
                </a:solidFill>
                <a:effectLst/>
                <a:uLnTx/>
                <a:uFillTx/>
                <a:latin typeface="Arial"/>
                <a:cs typeface="B Badr"/>
              </a:rPr>
              <a:t> مدیر هر قسمت یا بخش ، مسئول هزینه های  مربوط به آن بخش است . 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000046"/>
              </a:solidFill>
              <a:effectLst/>
              <a:uLnTx/>
              <a:uFillTx/>
              <a:latin typeface="Arial"/>
              <a:cs typeface="B Badr"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704602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fa-I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cs typeface="B Titr"/>
              </a:rPr>
              <a:t>انباشت و تخصیص هزینه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19050" algn="justLow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kumimoji="0" lang="fa-I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46"/>
                </a:solidFill>
                <a:effectLst/>
                <a:uLnTx/>
                <a:uFillTx/>
                <a:latin typeface="Arial"/>
                <a:cs typeface="B Badr"/>
              </a:rPr>
              <a:t> </a:t>
            </a:r>
            <a:r>
              <a:rPr kumimoji="0" lang="fa-I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46"/>
                </a:solidFill>
                <a:effectLst/>
                <a:uLnTx/>
                <a:uFillTx/>
                <a:latin typeface="Arial"/>
                <a:cs typeface="B Badr"/>
              </a:rPr>
              <a:t>در هر سیستم حسابداری صنعتی بطور معمول دو مرحله وجود دارد :</a:t>
            </a:r>
          </a:p>
          <a:p>
            <a:pPr marL="342900" lvl="0" indent="19050" algn="justLow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AutoNum type="arabicParenR"/>
            </a:pPr>
            <a:r>
              <a:rPr lang="fa-IR" b="1" kern="0" dirty="0">
                <a:solidFill>
                  <a:srgbClr val="2754C0"/>
                </a:solidFill>
                <a:latin typeface="Arial"/>
                <a:cs typeface="B Badr"/>
              </a:rPr>
              <a:t> انباشت هزینه </a:t>
            </a:r>
            <a:r>
              <a:rPr lang="fa-IR" b="1" kern="0" dirty="0">
                <a:solidFill>
                  <a:srgbClr val="000046"/>
                </a:solidFill>
                <a:latin typeface="Arial"/>
                <a:cs typeface="B Badr"/>
              </a:rPr>
              <a:t>– هزینه ها جمع آوری و تعیین می گردد</a:t>
            </a:r>
          </a:p>
          <a:p>
            <a:pPr marL="342900" lvl="0" indent="19050" algn="justLow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AutoNum type="arabicParenR"/>
            </a:pPr>
            <a:r>
              <a:rPr lang="fa-IR" b="1" kern="0" dirty="0">
                <a:solidFill>
                  <a:srgbClr val="000046"/>
                </a:solidFill>
                <a:latin typeface="Arial"/>
                <a:cs typeface="B Badr"/>
              </a:rPr>
              <a:t>  </a:t>
            </a:r>
            <a:r>
              <a:rPr lang="fa-IR" b="1" kern="0" dirty="0">
                <a:solidFill>
                  <a:srgbClr val="C00000"/>
                </a:solidFill>
                <a:latin typeface="Arial"/>
                <a:cs typeface="B Badr"/>
              </a:rPr>
              <a:t>تخصیص هزینه </a:t>
            </a:r>
            <a:r>
              <a:rPr lang="fa-IR" b="1" kern="0" dirty="0">
                <a:solidFill>
                  <a:srgbClr val="000046"/>
                </a:solidFill>
                <a:latin typeface="Arial"/>
                <a:cs typeface="B Badr"/>
              </a:rPr>
              <a:t>– هزینه های انباشته شده به موضوع هزینه یابی اختصاص داده می شود . </a:t>
            </a:r>
          </a:p>
          <a:p>
            <a:pPr marL="342900" lvl="0" indent="19050" algn="justLow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fa-IR" b="1" kern="0" dirty="0">
                <a:solidFill>
                  <a:srgbClr val="000046"/>
                </a:solidFill>
                <a:latin typeface="Arial"/>
                <a:cs typeface="B Badr"/>
              </a:rPr>
              <a:t> تخصیص هزینه ممکن است از طریق </a:t>
            </a:r>
            <a:r>
              <a:rPr lang="fa-IR" b="1" kern="0" dirty="0">
                <a:solidFill>
                  <a:srgbClr val="C00000"/>
                </a:solidFill>
                <a:latin typeface="Arial"/>
                <a:cs typeface="B Badr"/>
              </a:rPr>
              <a:t>رهگیری هزینه </a:t>
            </a:r>
            <a:r>
              <a:rPr lang="fa-IR" b="1" kern="0" dirty="0">
                <a:solidFill>
                  <a:srgbClr val="000046"/>
                </a:solidFill>
                <a:latin typeface="Arial"/>
                <a:cs typeface="B Badr"/>
              </a:rPr>
              <a:t>و یا </a:t>
            </a:r>
            <a:r>
              <a:rPr lang="fa-IR" b="1" kern="0" dirty="0">
                <a:solidFill>
                  <a:srgbClr val="C00000"/>
                </a:solidFill>
                <a:latin typeface="Arial"/>
                <a:cs typeface="B Badr"/>
              </a:rPr>
              <a:t>تسهیم هزینه </a:t>
            </a:r>
            <a:r>
              <a:rPr lang="fa-IR" b="1" kern="0" dirty="0">
                <a:solidFill>
                  <a:srgbClr val="000046"/>
                </a:solidFill>
                <a:latin typeface="Arial"/>
                <a:cs typeface="B Badr"/>
              </a:rPr>
              <a:t>صورت گیرد .</a:t>
            </a:r>
          </a:p>
          <a:p>
            <a:pPr marL="0" indent="0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816329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solidFill>
                  <a:srgbClr val="920000"/>
                </a:solidFill>
              </a:rPr>
              <a:t>فهرست</a:t>
            </a:r>
            <a:endParaRPr lang="fa-IR" dirty="0">
              <a:solidFill>
                <a:srgbClr val="92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7712355"/>
              </p:ext>
            </p:extLst>
          </p:nvPr>
        </p:nvGraphicFramePr>
        <p:xfrm>
          <a:off x="623456" y="1482435"/>
          <a:ext cx="10363200" cy="5223164"/>
        </p:xfrm>
        <a:graphic>
          <a:graphicData uri="http://schemas.openxmlformats.org/drawingml/2006/table">
            <a:tbl>
              <a:tblPr/>
              <a:tblGrid>
                <a:gridCol w="8214992"/>
                <a:gridCol w="2148208"/>
              </a:tblGrid>
              <a:tr h="618768">
                <a:tc>
                  <a:txBody>
                    <a:bodyPr/>
                    <a:lstStyle/>
                    <a:p>
                      <a:pPr marL="3619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B Badr" pitchFamily="2" charset="-78"/>
                        </a:rPr>
                        <a:t>کلیات ، مفاهیم و طبقه بندی هزینه ها</a:t>
                      </a:r>
                      <a:endParaRPr kumimoji="0" 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+mn-ea"/>
                        <a:cs typeface="B Badr" pitchFamily="2" charset="-78"/>
                      </a:endParaRPr>
                    </a:p>
                  </a:txBody>
                  <a:tcPr marL="90000" marR="90000" marT="46794" marB="46794"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1950" marR="0" lvl="0" indent="0" algn="justLow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  <a:cs typeface="B Titr" pitchFamily="2" charset="-78"/>
                        </a:rPr>
                        <a:t>فصل اول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Arial" charset="0"/>
                        <a:cs typeface="B Titr" pitchFamily="2" charset="-78"/>
                      </a:endParaRPr>
                    </a:p>
                  </a:txBody>
                  <a:tcPr marL="90000" marR="90000" marT="46794" marB="46794" anchor="ctr" anchorCtr="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8768">
                <a:tc>
                  <a:txBody>
                    <a:bodyPr/>
                    <a:lstStyle/>
                    <a:p>
                      <a:pPr marL="3619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B Badr" pitchFamily="2" charset="-78"/>
                        </a:rPr>
                        <a:t>گزارشات هزینه برای برنامه ریزی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B Badr" pitchFamily="2" charset="-78"/>
                      </a:endParaRPr>
                    </a:p>
                  </a:txBody>
                  <a:tcPr marL="90000" marR="90000" marT="46794" marB="46794" anchor="ctr" anchorCtr="1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1950" marR="0" lvl="0" indent="0" algn="justLow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  <a:cs typeface="B Titr" pitchFamily="2" charset="-78"/>
                        </a:rPr>
                        <a:t>فصل </a:t>
                      </a:r>
                      <a:r>
                        <a:rPr kumimoji="0" lang="fa-I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  <a:cs typeface="B Titr" pitchFamily="2" charset="-78"/>
                        </a:rPr>
                        <a:t>دوم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Arial" charset="0"/>
                        <a:cs typeface="B Titr" pitchFamily="2" charset="-78"/>
                      </a:endParaRPr>
                    </a:p>
                  </a:txBody>
                  <a:tcPr marL="90000" marR="90000" marT="46794" marB="46794" anchor="ctr" anchorCtr="1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8768">
                <a:tc>
                  <a:txBody>
                    <a:bodyPr/>
                    <a:lstStyle/>
                    <a:p>
                      <a:pPr marL="3619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B Badr" pitchFamily="2" charset="-78"/>
                        </a:rPr>
                        <a:t>سربار پیش بینی شده ، جذب شده و واقعی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B Badr" pitchFamily="2" charset="-78"/>
                      </a:endParaRPr>
                    </a:p>
                  </a:txBody>
                  <a:tcPr marL="90000" marR="90000" marT="46794" marB="46794" anchor="ctr" anchorCtr="1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1950" marR="0" lvl="0" indent="0" algn="justLow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  <a:cs typeface="B Titr" pitchFamily="2" charset="-78"/>
                        </a:rPr>
                        <a:t>فصل </a:t>
                      </a:r>
                      <a:r>
                        <a:rPr kumimoji="0" lang="fa-I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  <a:cs typeface="B Titr" pitchFamily="2" charset="-78"/>
                        </a:rPr>
                        <a:t>سوم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Arial" charset="0"/>
                        <a:cs typeface="B Titr" pitchFamily="2" charset="-78"/>
                      </a:endParaRPr>
                    </a:p>
                  </a:txBody>
                  <a:tcPr marL="90000" marR="90000" marT="46794" marB="46794" anchor="ctr" anchorCtr="1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166">
                <a:tc>
                  <a:txBody>
                    <a:bodyPr/>
                    <a:lstStyle/>
                    <a:p>
                      <a:pPr marL="3619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B Badr" pitchFamily="2" charset="-78"/>
                        </a:rPr>
                        <a:t>حسابداری مواد ، دستمزد و سربار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B Badr" pitchFamily="2" charset="-78"/>
                      </a:endParaRPr>
                    </a:p>
                  </a:txBody>
                  <a:tcPr marL="90000" marR="90000" marT="46794" marB="46794" anchor="ctr" anchorCtr="1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1950" marR="0" lvl="0" indent="0" algn="justLow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  <a:cs typeface="B Titr" pitchFamily="2" charset="-78"/>
                        </a:rPr>
                        <a:t>فصل چهارم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Arial" charset="0"/>
                        <a:cs typeface="B Titr" pitchFamily="2" charset="-78"/>
                      </a:endParaRPr>
                    </a:p>
                  </a:txBody>
                  <a:tcPr marL="90000" marR="90000" marT="46794" marB="46794" anchor="ctr" anchorCtr="1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8694">
                <a:tc>
                  <a:txBody>
                    <a:bodyPr/>
                    <a:lstStyle/>
                    <a:p>
                      <a:pPr marL="361950" marR="0" lvl="0" indent="0" algn="ctr" defTabSz="914400" rtl="1" eaLnBrk="1" fontAlgn="base" latinLnBrk="0" hangingPunct="1">
                        <a:lnSpc>
                          <a:spcPct val="2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+mn-ea"/>
                          <a:cs typeface="B Badr" pitchFamily="2" charset="-78"/>
                        </a:rPr>
                        <a:t>تخصیص هزینه های سربار بر حسب دوایر</a:t>
                      </a:r>
                    </a:p>
                    <a:p>
                      <a:pPr marL="361950" marR="0" lvl="0" indent="0" algn="ctr" defTabSz="914400" rtl="1" eaLnBrk="1" fontAlgn="base" latinLnBrk="0" hangingPunct="1">
                        <a:lnSpc>
                          <a:spcPct val="2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+mn-ea"/>
                          <a:cs typeface="B Badr" pitchFamily="2" charset="-78"/>
                        </a:rPr>
                        <a:t>هزینه یابی سفارش کار</a:t>
                      </a:r>
                    </a:p>
                    <a:p>
                      <a:pPr marL="361950" marR="0" lvl="0" indent="0" algn="ctr" defTabSz="914400" rtl="1" eaLnBrk="1" fontAlgn="base" latinLnBrk="0" hangingPunct="1">
                        <a:lnSpc>
                          <a:spcPct val="2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+mn-ea"/>
                          <a:cs typeface="B Badr" pitchFamily="2" charset="-78"/>
                        </a:rPr>
                        <a:t>هزینه یابی مرحله ای </a:t>
                      </a:r>
                    </a:p>
                    <a:p>
                      <a:pPr marL="361950" marR="0" lvl="0" indent="0" algn="ctr" defTabSz="914400" rtl="1" eaLnBrk="1" fontAlgn="base" latinLnBrk="0" hangingPunct="1">
                        <a:lnSpc>
                          <a:spcPct val="2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+mn-ea"/>
                        <a:cs typeface="B Badr" pitchFamily="2" charset="-78"/>
                      </a:endParaRPr>
                    </a:p>
                  </a:txBody>
                  <a:tcPr marL="90000" marR="90000" marT="46794" marB="46794" anchor="ctr" anchorCtr="1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1950" marR="0" lvl="0" indent="0" algn="justLow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  <a:ea typeface="+mn-ea"/>
                          <a:cs typeface="B Titr" pitchFamily="2" charset="-78"/>
                        </a:rPr>
                        <a:t>فصل </a:t>
                      </a:r>
                      <a:r>
                        <a:rPr kumimoji="0" lang="fa-I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  <a:ea typeface="+mn-ea"/>
                          <a:cs typeface="B Titr" pitchFamily="2" charset="-78"/>
                        </a:rPr>
                        <a:t>پنجم</a:t>
                      </a:r>
                    </a:p>
                    <a:p>
                      <a:pPr marL="361950" marR="0" lvl="0" indent="0" algn="justLow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Arial" charset="0"/>
                        <a:cs typeface="B Titr" pitchFamily="2" charset="-78"/>
                      </a:endParaRPr>
                    </a:p>
                    <a:p>
                      <a:pPr marL="361950" marR="0" lvl="0" indent="0" algn="justLow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  <a:ea typeface="+mn-ea"/>
                          <a:cs typeface="B Titr" pitchFamily="2" charset="-78"/>
                        </a:rPr>
                        <a:t>فصل </a:t>
                      </a:r>
                      <a:r>
                        <a:rPr kumimoji="0" lang="fa-I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  <a:ea typeface="+mn-ea"/>
                          <a:cs typeface="B Titr" pitchFamily="2" charset="-78"/>
                        </a:rPr>
                        <a:t>ششم</a:t>
                      </a:r>
                    </a:p>
                    <a:p>
                      <a:pPr marL="361950" marR="0" lvl="0" indent="0" algn="justLow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Arial" charset="0"/>
                        <a:cs typeface="B Titr" pitchFamily="2" charset="-78"/>
                      </a:endParaRPr>
                    </a:p>
                    <a:p>
                      <a:pPr marL="361950" marR="0" lvl="0" indent="0" algn="justLow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  <a:ea typeface="+mn-ea"/>
                          <a:cs typeface="B Titr" pitchFamily="2" charset="-78"/>
                        </a:rPr>
                        <a:t>فصل </a:t>
                      </a:r>
                      <a:r>
                        <a:rPr kumimoji="0" lang="fa-I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  <a:ea typeface="+mn-ea"/>
                          <a:cs typeface="B Titr" pitchFamily="2" charset="-78"/>
                        </a:rPr>
                        <a:t>هفتم</a:t>
                      </a:r>
                      <a:endParaRPr kumimoji="0" 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Arial" charset="0"/>
                        <a:ea typeface="+mn-ea"/>
                        <a:cs typeface="B Titr" pitchFamily="2" charset="-78"/>
                      </a:endParaRPr>
                    </a:p>
                    <a:p>
                      <a:pPr marL="361950" marR="0" lvl="0" indent="0" algn="justLow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+mn-ea"/>
                        <a:cs typeface="B Badr" pitchFamily="2" charset="-78"/>
                      </a:endParaRPr>
                    </a:p>
                  </a:txBody>
                  <a:tcPr marL="90000" marR="90000" marT="46794" marB="46794" anchor="ctr" anchorCtr="1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76889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fa-I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cs typeface="B Titr"/>
              </a:rPr>
              <a:t>طبقه بندی هزینه ها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279400" algn="justLow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</a:pPr>
            <a:r>
              <a:rPr lang="fa-IR" b="1" u="sng" kern="0" dirty="0">
                <a:solidFill>
                  <a:srgbClr val="000046"/>
                </a:solidFill>
                <a:latin typeface="Arial"/>
                <a:cs typeface="B Badr"/>
              </a:rPr>
              <a:t>ماهیت هزینه </a:t>
            </a:r>
          </a:p>
          <a:p>
            <a:pPr marL="342900" lvl="0" indent="279400" algn="justLow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</a:pPr>
            <a:r>
              <a:rPr lang="fa-IR" b="1" u="sng" kern="0" dirty="0">
                <a:solidFill>
                  <a:srgbClr val="000046"/>
                </a:solidFill>
                <a:latin typeface="Arial"/>
                <a:cs typeface="B Badr"/>
              </a:rPr>
              <a:t>عملکرد مدیریت</a:t>
            </a:r>
          </a:p>
          <a:p>
            <a:pPr marL="342900" lvl="0" indent="279400" algn="justLow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</a:pPr>
            <a:r>
              <a:rPr lang="fa-IR" b="1" u="sng" kern="0" dirty="0">
                <a:solidFill>
                  <a:srgbClr val="000046"/>
                </a:solidFill>
                <a:latin typeface="Arial"/>
                <a:cs typeface="B Badr"/>
              </a:rPr>
              <a:t>دوره های انتفاع از هزینه </a:t>
            </a:r>
          </a:p>
          <a:p>
            <a:pPr marL="342900" lvl="0" indent="279400" algn="justLow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</a:pPr>
            <a:r>
              <a:rPr lang="fa-IR" b="1" u="sng" kern="0" dirty="0">
                <a:solidFill>
                  <a:srgbClr val="000046"/>
                </a:solidFill>
                <a:latin typeface="Arial"/>
                <a:cs typeface="B Badr"/>
              </a:rPr>
              <a:t>رفتار هزینه </a:t>
            </a:r>
          </a:p>
          <a:p>
            <a:pPr marL="342900" lvl="0" indent="279400" algn="justLow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</a:pPr>
            <a:r>
              <a:rPr lang="fa-IR" b="1" u="sng" kern="0" dirty="0">
                <a:solidFill>
                  <a:srgbClr val="000046"/>
                </a:solidFill>
                <a:latin typeface="Arial"/>
                <a:cs typeface="B Badr"/>
              </a:rPr>
              <a:t>ارتباط با محصول </a:t>
            </a:r>
          </a:p>
          <a:p>
            <a:pPr marL="342900" lvl="0" indent="279400" algn="justLow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</a:pPr>
            <a:r>
              <a:rPr lang="fa-IR" b="1" u="sng" kern="0" dirty="0">
                <a:solidFill>
                  <a:srgbClr val="000046"/>
                </a:solidFill>
                <a:latin typeface="Arial"/>
                <a:cs typeface="B Badr"/>
              </a:rPr>
              <a:t>دیدگاه کنترلی</a:t>
            </a:r>
            <a:endParaRPr lang="en-US" kern="0" dirty="0">
              <a:solidFill>
                <a:srgbClr val="000046"/>
              </a:solidFill>
              <a:latin typeface="Arial"/>
              <a:cs typeface="B Badr"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320445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fa-I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cs typeface="B Titr"/>
              </a:rPr>
              <a:t>طبقه بندی هزینه ها بر اساس ماهیت هزینه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lvl="0" indent="0" algn="justLow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fa-IR" b="1" kern="0" dirty="0">
                <a:solidFill>
                  <a:srgbClr val="C00000"/>
                </a:solidFill>
                <a:latin typeface="Arial"/>
                <a:cs typeface="B Badr"/>
              </a:rPr>
              <a:t>1 ) هزینه محصول </a:t>
            </a:r>
            <a:r>
              <a:rPr lang="fa-IR" b="1" kern="0" dirty="0">
                <a:solidFill>
                  <a:srgbClr val="000046"/>
                </a:solidFill>
                <a:latin typeface="Arial"/>
                <a:cs typeface="B Badr"/>
              </a:rPr>
              <a:t>: </a:t>
            </a:r>
            <a:r>
              <a:rPr kumimoji="0" lang="fa-I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46"/>
                </a:solidFill>
                <a:effectLst/>
                <a:uLnTx/>
                <a:uFillTx/>
                <a:latin typeface="Arial"/>
                <a:cs typeface="B Badr"/>
              </a:rPr>
              <a:t>هزینه هایی است که بهای تمام شده تولید را تشکیل می دهد اینکه بهای تمام شده محصول را چه هزینه هایی تشکیل می دهد بستگی به </a:t>
            </a:r>
            <a:r>
              <a:rPr kumimoji="0" lang="fa-I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2754C0"/>
                </a:solidFill>
                <a:effectLst/>
                <a:uLnTx/>
                <a:uFillTx/>
                <a:latin typeface="Arial"/>
                <a:cs typeface="B Badr"/>
              </a:rPr>
              <a:t>هدف هزینه یابی </a:t>
            </a:r>
            <a:r>
              <a:rPr kumimoji="0" lang="fa-I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46"/>
                </a:solidFill>
                <a:effectLst/>
                <a:uLnTx/>
                <a:uFillTx/>
                <a:latin typeface="Arial"/>
                <a:cs typeface="B Badr"/>
              </a:rPr>
              <a:t>دارد . محصول از ابتدا تا انتها یک زنجیره را طی می دهد که زنجیره ارزش نامیده می شود .</a:t>
            </a:r>
          </a:p>
          <a:p>
            <a:pPr marL="342900" lvl="0" indent="0" algn="justLow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rgbClr val="000046"/>
              </a:solidFill>
              <a:effectLst/>
              <a:uLnTx/>
              <a:uFillTx/>
              <a:latin typeface="Arial"/>
              <a:cs typeface="B Badr"/>
            </a:endParaRPr>
          </a:p>
          <a:p>
            <a:pPr marL="342900" lvl="0" indent="0" algn="justLow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B Badr"/>
            </a:endParaRPr>
          </a:p>
          <a:p>
            <a:pPr marL="342900" lvl="0" indent="0" algn="justLow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B Badr"/>
            </a:endParaRPr>
          </a:p>
          <a:p>
            <a:pPr marL="342900" lvl="0" indent="0" algn="justLow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fa-IR" sz="2400" kern="0" dirty="0">
              <a:solidFill>
                <a:srgbClr val="C00000"/>
              </a:solidFill>
              <a:latin typeface="Arial"/>
              <a:cs typeface="B Badr"/>
            </a:endParaRPr>
          </a:p>
          <a:p>
            <a:pPr marL="342900" lvl="0" indent="0" algn="justLow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kumimoji="0" lang="fa-I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B Badr"/>
              </a:rPr>
              <a:t>هدف هزینه یابی </a:t>
            </a:r>
            <a:r>
              <a:rPr kumimoji="0" lang="fa-I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4C0"/>
                </a:solidFill>
                <a:effectLst/>
                <a:uLnTx/>
                <a:uFillTx/>
                <a:latin typeface="Arial"/>
                <a:cs typeface="B Badr"/>
              </a:rPr>
              <a:t>قیمت گذاری </a:t>
            </a:r>
            <a:r>
              <a:rPr kumimoji="0" lang="fa-I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46"/>
                </a:solidFill>
                <a:effectLst/>
                <a:uLnTx/>
                <a:uFillTx/>
                <a:latin typeface="Arial"/>
                <a:cs typeface="B Badr"/>
              </a:rPr>
              <a:t>باشد : </a:t>
            </a:r>
            <a:r>
              <a:rPr kumimoji="0" lang="fa-I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cs typeface="B Badr"/>
              </a:rPr>
              <a:t>کل زنجیره </a:t>
            </a:r>
            <a:r>
              <a:rPr kumimoji="0" lang="fa-I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46"/>
                </a:solidFill>
                <a:effectLst/>
                <a:uLnTx/>
                <a:uFillTx/>
                <a:latin typeface="Arial"/>
                <a:cs typeface="B Badr"/>
              </a:rPr>
              <a:t>هزینه محصول است </a:t>
            </a:r>
          </a:p>
          <a:p>
            <a:pPr marL="342900" lvl="0" indent="0" algn="justLow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kumimoji="0" lang="fa-I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B Badr"/>
              </a:rPr>
              <a:t>هدف هزینه یابی </a:t>
            </a:r>
            <a:r>
              <a:rPr kumimoji="0" lang="fa-I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4C0"/>
                </a:solidFill>
                <a:effectLst/>
                <a:uLnTx/>
                <a:uFillTx/>
                <a:latin typeface="Arial"/>
                <a:cs typeface="B Badr"/>
              </a:rPr>
              <a:t>مقاصد مالیاتی </a:t>
            </a:r>
            <a:r>
              <a:rPr kumimoji="0" lang="fa-I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46"/>
                </a:solidFill>
                <a:effectLst/>
                <a:uLnTx/>
                <a:uFillTx/>
                <a:latin typeface="Arial"/>
                <a:cs typeface="B Badr"/>
              </a:rPr>
              <a:t>باشد : </a:t>
            </a:r>
            <a:r>
              <a:rPr kumimoji="0" lang="fa-I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cs typeface="B Badr"/>
              </a:rPr>
              <a:t>سه عامل اول زنجیره </a:t>
            </a:r>
            <a:r>
              <a:rPr kumimoji="0" lang="fa-I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46"/>
                </a:solidFill>
                <a:effectLst/>
                <a:uLnTx/>
                <a:uFillTx/>
                <a:latin typeface="Arial"/>
                <a:cs typeface="B Badr"/>
              </a:rPr>
              <a:t>هزینه محصول است </a:t>
            </a:r>
          </a:p>
          <a:p>
            <a:pPr marL="342900" lvl="0" indent="0" algn="justLow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kumimoji="0" lang="fa-I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B Badr"/>
              </a:rPr>
              <a:t>هدف هزینه یابی </a:t>
            </a:r>
            <a:r>
              <a:rPr kumimoji="0" lang="fa-I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4C0"/>
                </a:solidFill>
                <a:effectLst/>
                <a:uLnTx/>
                <a:uFillTx/>
                <a:latin typeface="Arial"/>
                <a:cs typeface="B Badr"/>
              </a:rPr>
              <a:t>گزارشگری مالی </a:t>
            </a:r>
            <a:r>
              <a:rPr kumimoji="0" lang="fa-I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46"/>
                </a:solidFill>
                <a:effectLst/>
                <a:uLnTx/>
                <a:uFillTx/>
                <a:latin typeface="Arial"/>
                <a:cs typeface="B Badr"/>
              </a:rPr>
              <a:t>باشد : </a:t>
            </a:r>
            <a:r>
              <a:rPr kumimoji="0" lang="fa-I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cs typeface="B Badr"/>
              </a:rPr>
              <a:t>هزینه</a:t>
            </a:r>
            <a:r>
              <a:rPr kumimoji="0" lang="fa-I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46"/>
                </a:solidFill>
                <a:effectLst/>
                <a:uLnTx/>
                <a:uFillTx/>
                <a:latin typeface="Arial"/>
                <a:cs typeface="B Badr"/>
              </a:rPr>
              <a:t> </a:t>
            </a:r>
            <a:r>
              <a:rPr kumimoji="0" lang="fa-I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cs typeface="B Badr"/>
              </a:rPr>
              <a:t>تولید</a:t>
            </a:r>
            <a:r>
              <a:rPr kumimoji="0" lang="fa-I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46"/>
                </a:solidFill>
                <a:effectLst/>
                <a:uLnTx/>
                <a:uFillTx/>
                <a:latin typeface="Arial"/>
                <a:cs typeface="B Badr"/>
              </a:rPr>
              <a:t> هزینه محصول است </a:t>
            </a:r>
          </a:p>
          <a:p>
            <a:pPr marL="342900" lvl="0" indent="0" algn="justLow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fa-IR" b="1" kern="0" dirty="0">
                <a:solidFill>
                  <a:srgbClr val="C00000"/>
                </a:solidFill>
                <a:latin typeface="Arial"/>
                <a:cs typeface="B Badr"/>
              </a:rPr>
              <a:t>2 ) هزینه دوره : </a:t>
            </a: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46"/>
                </a:solidFill>
                <a:effectLst/>
                <a:uLnTx/>
                <a:uFillTx/>
                <a:latin typeface="Arial"/>
                <a:cs typeface="B Badr"/>
              </a:rPr>
              <a:t>برخلاف هزینه های محصول از نوع بهای تمام شده نیستند بلکه عمدتا هزینه هستند و منافع آتی ندارند و شامل </a:t>
            </a: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cs typeface="B Badr"/>
              </a:rPr>
              <a:t>هزینه های عمومی و اداری و فروش </a:t>
            </a: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46"/>
                </a:solidFill>
                <a:effectLst/>
                <a:uLnTx/>
                <a:uFillTx/>
                <a:latin typeface="Arial"/>
                <a:cs typeface="B Badr"/>
              </a:rPr>
              <a:t>می شوند .</a:t>
            </a:r>
          </a:p>
          <a:p>
            <a:endParaRPr lang="fa-IR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7226309"/>
              </p:ext>
            </p:extLst>
          </p:nvPr>
        </p:nvGraphicFramePr>
        <p:xfrm>
          <a:off x="1039091" y="2974975"/>
          <a:ext cx="9628909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Worksheet" r:id="rId4" imgW="4800735" imgH="904986" progId="Excel.Sheet.12">
                  <p:embed/>
                </p:oleObj>
              </mc:Choice>
              <mc:Fallback>
                <p:oleObj name="Worksheet" r:id="rId4" imgW="4800735" imgH="90498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39091" y="2974975"/>
                        <a:ext cx="9628909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65159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fa-I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cs typeface="B Titr"/>
              </a:rPr>
              <a:t>طبقه بندی هزینه ها بر اساس عملکرد مدیریت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7250" lvl="0" indent="-514350" algn="justLow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AutoNum type="arabicParenR"/>
            </a:pPr>
            <a:r>
              <a:rPr kumimoji="0" lang="fa-IR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B Badr"/>
              </a:rPr>
              <a:t> هزینه های تولید </a:t>
            </a:r>
          </a:p>
          <a:p>
            <a:pPr marL="857250" lvl="0" indent="-514350" algn="justLow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AutoNum type="arabicParenR"/>
            </a:pPr>
            <a:r>
              <a:rPr kumimoji="0" lang="fa-IR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B Badr"/>
              </a:rPr>
              <a:t> هزینه های عمومی و اداری </a:t>
            </a:r>
          </a:p>
          <a:p>
            <a:pPr marL="857250" lvl="0" indent="-514350" algn="justLow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AutoNum type="arabicParenR"/>
            </a:pPr>
            <a:r>
              <a:rPr kumimoji="0" lang="fa-IR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B Badr"/>
              </a:rPr>
              <a:t> هزینه های توزیع و فروش 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806289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fa-I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cs typeface="B Titr"/>
              </a:rPr>
              <a:t>طبقه بندی هزینه ها بر اساس دوره های انتفاع از هزینه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7250" lvl="0" indent="-514350" algn="justLow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AutoNum type="arabicParenR"/>
            </a:pPr>
            <a:r>
              <a:rPr kumimoji="0" lang="fa-IR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B Badr"/>
              </a:rPr>
              <a:t> هزینه های جاری : </a:t>
            </a:r>
            <a:r>
              <a:rPr kumimoji="0" lang="fa-I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B Badr"/>
              </a:rPr>
              <a:t>هزینه هایی هستند که منافع آنها فقط به یک دوره مربوط می شود : هزینه های عمومی ، اداری و فروش </a:t>
            </a:r>
          </a:p>
          <a:p>
            <a:pPr marL="857250" lvl="0" indent="-514350" algn="justLow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AutoNum type="arabicParenR"/>
            </a:pPr>
            <a:r>
              <a:rPr kumimoji="0" lang="fa-IR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B Badr"/>
              </a:rPr>
              <a:t> هزینه های سرمایه ای : </a:t>
            </a:r>
            <a:r>
              <a:rPr kumimoji="0" lang="fa-I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B Badr"/>
              </a:rPr>
              <a:t>هزینه هایی هستند که دارای منافع آتی هستند مانند : دارایی های ثابت </a:t>
            </a:r>
          </a:p>
          <a:p>
            <a:pPr marL="857250" lvl="0" indent="-514350" algn="justLow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kumimoji="0" lang="fa-IR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B Badr"/>
            </a:endParaRPr>
          </a:p>
          <a:p>
            <a:pPr marL="857250" lvl="0" indent="-514350" algn="justLow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0" lang="fa-I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B Badr"/>
              </a:rPr>
              <a:t>  هزینه های جاری از نوع هزینه هستند و هزینه های سرمایه ای از نوع بهای تمام شده . </a:t>
            </a:r>
            <a:endParaRPr kumimoji="0" lang="fa-IR" sz="44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B Badr"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6909344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fa-I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cs typeface="B Titr"/>
              </a:rPr>
              <a:t>طبقه بندی هزینه ها بر اساس رفتار هزینه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19050" algn="justLow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fa-IR" b="1" kern="0" dirty="0">
                <a:solidFill>
                  <a:srgbClr val="C00000"/>
                </a:solidFill>
                <a:latin typeface="Arial"/>
                <a:cs typeface="B Badr"/>
              </a:rPr>
              <a:t>رفتار هزینه : </a:t>
            </a:r>
            <a:r>
              <a:rPr kumimoji="0" lang="fa-I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B Badr"/>
              </a:rPr>
              <a:t>عکس العمل هزینه ها نسبت به تغییرات عامل هزینه است</a:t>
            </a:r>
          </a:p>
          <a:p>
            <a:pPr marL="342900" lvl="0" indent="19050" algn="justLow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Tx/>
              <a:buAutoNum type="arabicParenR"/>
            </a:pPr>
            <a:r>
              <a:rPr lang="fa-IR" b="1" kern="0" dirty="0">
                <a:solidFill>
                  <a:srgbClr val="FF0000"/>
                </a:solidFill>
                <a:latin typeface="Arial"/>
                <a:cs typeface="B Badr"/>
              </a:rPr>
              <a:t> </a:t>
            </a:r>
            <a:r>
              <a:rPr lang="fa-IR" b="1" kern="0" dirty="0">
                <a:solidFill>
                  <a:srgbClr val="C00000"/>
                </a:solidFill>
                <a:latin typeface="Arial"/>
                <a:cs typeface="B Badr"/>
              </a:rPr>
              <a:t>هزینه های متغیر: </a:t>
            </a:r>
            <a:r>
              <a:rPr kumimoji="0" lang="fa-I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B Badr"/>
              </a:rPr>
              <a:t>هزینه هایی هستند که مبلغ کل آنها در اثر تغییرات عامل هزینه تغییر می کند ، ولی نرخ آنها برای هر واحد از عامل هزینه ، ثابت است . هزینه متغیر کل و هزینه متغیر هر واحد در نمودار های ذیل نشان داده شده است :</a:t>
            </a:r>
          </a:p>
          <a:p>
            <a:endParaRPr lang="fa-IR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291" y="3685310"/>
            <a:ext cx="4208174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49" y="3810001"/>
            <a:ext cx="3835977" cy="292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8100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fa-I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cs typeface="B Titr"/>
              </a:rPr>
              <a:t>طبقه بندی هزینه ها بر اساس رفتار هزینه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5182" y="1911422"/>
            <a:ext cx="10515600" cy="4351338"/>
          </a:xfrm>
        </p:spPr>
        <p:txBody>
          <a:bodyPr/>
          <a:lstStyle/>
          <a:p>
            <a:pPr marL="857250" lvl="0" indent="-514350" algn="justLow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Tx/>
              <a:buAutoNum type="arabicParenR" startAt="2"/>
            </a:pPr>
            <a:r>
              <a:rPr lang="fa-IR" b="1" kern="0" dirty="0">
                <a:solidFill>
                  <a:srgbClr val="C00000"/>
                </a:solidFill>
                <a:latin typeface="Arial"/>
                <a:cs typeface="B Badr"/>
              </a:rPr>
              <a:t>هزینه های ثابت : </a:t>
            </a:r>
            <a:r>
              <a:rPr kumimoji="0" lang="fa-I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B Badr"/>
              </a:rPr>
              <a:t>هزینه هایی هستند که مبلغ کل آنها در یک دامنه مربوط ، در اثر تغییرات عامل هزینه تغییر نمی کند ، ولی نرخ آن برای هر واحد از عامل هزینه ، متغیر است . </a:t>
            </a:r>
          </a:p>
          <a:p>
            <a:pPr marL="857250" lvl="0" indent="-514350" algn="justLow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kumimoji="0" lang="fa-I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B Badr"/>
              </a:rPr>
              <a:t> </a:t>
            </a:r>
            <a:r>
              <a:rPr kumimoji="0" lang="fa-I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2754C0"/>
                </a:solidFill>
                <a:effectLst/>
                <a:uLnTx/>
                <a:uFillTx/>
                <a:latin typeface="Arial"/>
                <a:cs typeface="B Badr"/>
              </a:rPr>
              <a:t>دامنه مربوط : </a:t>
            </a:r>
            <a:r>
              <a:rPr kumimoji="0" lang="fa-I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B Badr"/>
              </a:rPr>
              <a:t>عبارت است از حد فاصل بین حداقل و حداکثر عامل هزینه که در آن مبلغ کل هزینه ثابت تغییر نمی کند . </a:t>
            </a:r>
          </a:p>
          <a:p>
            <a:pPr marL="857250" lvl="0" indent="-514350" algn="justLow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None/>
            </a:pPr>
            <a:r>
              <a:rPr kumimoji="0" lang="fa-I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B Badr"/>
              </a:rPr>
              <a:t>هزینه ثابت کل و هزینه ثابت هر واحد در نمودار های ذیل نشان داده شده است :</a:t>
            </a:r>
          </a:p>
          <a:p>
            <a:endParaRPr lang="fa-IR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982" y="4087091"/>
            <a:ext cx="4070350" cy="277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2" y="4087090"/>
            <a:ext cx="3303588" cy="277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32527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fa-I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cs typeface="B Titr"/>
              </a:rPr>
              <a:t>طبقه بندی هزینه ها بر اساس رفتار هزینه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21540"/>
          </a:xfrm>
        </p:spPr>
        <p:txBody>
          <a:bodyPr/>
          <a:lstStyle/>
          <a:p>
            <a:pPr marL="857250" lvl="0" indent="-514350" algn="justLow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Tx/>
              <a:buAutoNum type="arabicParenR" startAt="3"/>
            </a:pPr>
            <a:r>
              <a:rPr lang="fa-IR" b="1" kern="0" dirty="0">
                <a:solidFill>
                  <a:srgbClr val="C00000"/>
                </a:solidFill>
                <a:latin typeface="Arial"/>
                <a:cs typeface="B Badr"/>
              </a:rPr>
              <a:t>هزینه های نیمه متغیر: </a:t>
            </a:r>
            <a:r>
              <a:rPr kumimoji="0" lang="fa-I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B Badr"/>
              </a:rPr>
              <a:t>هزینه هایی هستند که بخشی از آنها ثابت و بخش دیگری از آنها متغیر است . مثل هزینه آب ، برق و تلفن که بخش ثابت آن همان آبونمان و بخش متغیر آن تابع میزان مصرف است </a:t>
            </a:r>
          </a:p>
          <a:p>
            <a:pPr marL="857250" lvl="0" indent="-514350" algn="justLow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kumimoji="0" lang="fa-I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B Badr"/>
              </a:rPr>
              <a:t> به هزینه های نیمه متغیر اصطلاحا </a:t>
            </a:r>
            <a:r>
              <a:rPr kumimoji="0" lang="fa-I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2754C0"/>
                </a:solidFill>
                <a:effectLst/>
                <a:uLnTx/>
                <a:uFillTx/>
                <a:latin typeface="Arial"/>
                <a:cs typeface="B Badr"/>
              </a:rPr>
              <a:t>هزینه مخلوط یا مختلط </a:t>
            </a:r>
            <a:r>
              <a:rPr kumimoji="0" lang="fa-I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B Badr"/>
              </a:rPr>
              <a:t>نیز می گویند </a:t>
            </a:r>
          </a:p>
          <a:p>
            <a:pPr marL="857250" lvl="0" indent="-514350" algn="justLow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None/>
            </a:pPr>
            <a:r>
              <a:rPr kumimoji="0" lang="fa-I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B Badr"/>
              </a:rPr>
              <a:t>هزینه نیمه متغیر کل و هزینه نیمه متغیر هر واحد در نمودار های ذیل نشان داده شده است :</a:t>
            </a:r>
          </a:p>
          <a:p>
            <a:endParaRPr lang="fa-I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727" y="3740727"/>
            <a:ext cx="4239490" cy="30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45" y="3588327"/>
            <a:ext cx="3934691" cy="31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8670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fa-I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cs typeface="B Titr"/>
              </a:rPr>
              <a:t>طبقه بندی هزینه ها بر اساس ارتباط با محصول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57250" lvl="0" indent="-514350" algn="justLow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AutoNum type="arabicParenR"/>
            </a:pPr>
            <a:r>
              <a:rPr kumimoji="0" lang="fa-IR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B Badr"/>
              </a:rPr>
              <a:t> هزینه های مستقیم : </a:t>
            </a:r>
            <a:r>
              <a:rPr kumimoji="0" lang="fa-I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B Badr"/>
              </a:rPr>
              <a:t>هزینه هایی هستند که رهگیری یا ردیابی آنها از نظر اقتصادی ، عملی باشد .</a:t>
            </a:r>
          </a:p>
          <a:p>
            <a:pPr marL="857250" lvl="0" indent="-514350" algn="justLow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fa-I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B Badr"/>
              </a:rPr>
              <a:t> از نظر اقتصادی ، عملی باشد یعنی :</a:t>
            </a:r>
          </a:p>
          <a:p>
            <a:pPr marL="857250" lvl="0" indent="-514350" algn="justLow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fa-I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B Badr"/>
              </a:rPr>
              <a:t> فزونی منافع بر مخارج </a:t>
            </a:r>
          </a:p>
          <a:p>
            <a:pPr marL="857250" lvl="0" indent="-514350" algn="justLow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fa-I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B Badr"/>
              </a:rPr>
              <a:t> موضوع دارای اهمیت نسبی باشد </a:t>
            </a:r>
          </a:p>
          <a:p>
            <a:pPr marL="857250" lvl="0" indent="-514350" algn="justLow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fa-I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B Badr"/>
              </a:rPr>
              <a:t>موضوع مربوط باشد – یعنی بطور بالقوه در تصمیم گیری موثر باشد .</a:t>
            </a:r>
          </a:p>
          <a:p>
            <a:pPr marL="857250" lvl="0" indent="-514350" algn="justLow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AutoNum type="arabicParenR"/>
            </a:pPr>
            <a:r>
              <a:rPr kumimoji="0" lang="fa-IR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B Badr"/>
              </a:rPr>
              <a:t> هزینه های غیر مستقیم: </a:t>
            </a:r>
            <a:r>
              <a:rPr kumimoji="0" lang="fa-I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B Badr"/>
              </a:rPr>
              <a:t>هزینه هایی هستند که رهگیری یا ردیابی آنها از نظر اقتصادی ، عملی نیست و تخصیص آنها از طریق تسهیم صورت می گیرد . مثل هزینه برق مصرفی ، هزینه حقوق سرپرست کارگاه ، هزینه مواد کمکی ، هزینه اجاره کارگاه و هزینه استهلاک ماشین آلات در کارگاه تولید صندلی چوبی 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1813511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fa-I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cs typeface="B Titr"/>
              </a:rPr>
              <a:t>طبقه بندی هزینه ها با توجه به زمان وقوع آنها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618" y="1825625"/>
            <a:ext cx="9979314" cy="4048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2281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fa-I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cs typeface="B Titr"/>
              </a:rPr>
              <a:t>طبقه بندی هزینه ها با توجه به منظور نمودن آنها در صورت های مالی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37" y="1825625"/>
            <a:ext cx="1032856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162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 dirty="0" smtClean="0"/>
              <a:t>فصل اول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1905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kumimoji="0" lang="fa-IR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46"/>
                </a:solidFill>
                <a:effectLst/>
                <a:uLnTx/>
                <a:uFillTx/>
                <a:latin typeface="IranNastaliq" panose="02020505000000020003" pitchFamily="18" charset="0"/>
                <a:cs typeface="B Badr"/>
              </a:rPr>
              <a:t>کلیات ، مفاهیم </a:t>
            </a:r>
            <a:endParaRPr kumimoji="0" lang="en-US" sz="6000" b="1" i="0" u="none" strike="noStrike" kern="0" cap="none" spc="0" normalizeH="0" baseline="0" noProof="0" dirty="0" smtClean="0">
              <a:ln>
                <a:noFill/>
              </a:ln>
              <a:solidFill>
                <a:srgbClr val="000046"/>
              </a:solidFill>
              <a:effectLst/>
              <a:uLnTx/>
              <a:uFillTx/>
              <a:latin typeface="IranNastaliq" panose="02020505000000020003" pitchFamily="18" charset="0"/>
              <a:cs typeface="B Badr"/>
            </a:endParaRPr>
          </a:p>
          <a:p>
            <a:pPr marL="342900" lvl="0" indent="1905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kumimoji="0" lang="fa-IR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46"/>
                </a:solidFill>
                <a:effectLst/>
                <a:uLnTx/>
                <a:uFillTx/>
                <a:latin typeface="IranNastaliq" panose="02020505000000020003" pitchFamily="18" charset="0"/>
                <a:cs typeface="B Badr"/>
              </a:rPr>
              <a:t>و</a:t>
            </a:r>
            <a:endParaRPr kumimoji="0" lang="en-US" sz="6000" b="1" i="0" u="none" strike="noStrike" kern="0" cap="none" spc="0" normalizeH="0" baseline="0" noProof="0" dirty="0" smtClean="0">
              <a:ln>
                <a:noFill/>
              </a:ln>
              <a:solidFill>
                <a:srgbClr val="000046"/>
              </a:solidFill>
              <a:effectLst/>
              <a:uLnTx/>
              <a:uFillTx/>
              <a:latin typeface="IranNastaliq" panose="02020505000000020003" pitchFamily="18" charset="0"/>
              <a:cs typeface="B Badr"/>
            </a:endParaRPr>
          </a:p>
          <a:p>
            <a:pPr marL="342900" lvl="0" indent="1905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kumimoji="0" lang="fa-IR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46"/>
                </a:solidFill>
                <a:effectLst/>
                <a:uLnTx/>
                <a:uFillTx/>
                <a:latin typeface="IranNastaliq" panose="02020505000000020003" pitchFamily="18" charset="0"/>
                <a:cs typeface="B Badr"/>
              </a:rPr>
              <a:t> طبقه بندی هزینه ها</a:t>
            </a:r>
            <a:endParaRPr kumimoji="0" lang="en-US" sz="6000" b="1" i="0" u="none" strike="noStrike" kern="0" cap="none" spc="0" normalizeH="0" baseline="0" noProof="0" dirty="0" smtClean="0">
              <a:ln>
                <a:noFill/>
              </a:ln>
              <a:solidFill>
                <a:srgbClr val="000046"/>
              </a:solidFill>
              <a:effectLst/>
              <a:uLnTx/>
              <a:uFillTx/>
              <a:latin typeface="IranNastaliq" panose="02020505000000020003" pitchFamily="18" charset="0"/>
              <a:cs typeface="B Badr"/>
            </a:endParaRPr>
          </a:p>
          <a:p>
            <a:pPr marL="342900" lvl="0" indent="19050" algn="justLow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000046"/>
              </a:solidFill>
              <a:effectLst/>
              <a:uLnTx/>
              <a:uFillTx/>
              <a:latin typeface="Arial"/>
              <a:cs typeface="B Badr"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6148728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fa-I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cs typeface="B Titr"/>
              </a:rPr>
              <a:t>طبقه بندی هزینه ها با توجه به ارزیابی عملکرد و تصمیم گیری های مختلف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636" y="1520031"/>
            <a:ext cx="10176164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2204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fa-I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cs typeface="B Titr"/>
              </a:rPr>
              <a:t>طبقه بندی هزینه ها با توجه به ارزیابی عملکرد و تصمیم گیری های مختلف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073" y="1690688"/>
            <a:ext cx="10217727" cy="477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3882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fa-I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cs typeface="B Titr"/>
              </a:rPr>
              <a:t>عوامل بهای تمام شده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64" y="1825625"/>
            <a:ext cx="10397836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65" y="3481387"/>
            <a:ext cx="10397836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411" y="3998729"/>
            <a:ext cx="6140450" cy="254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07132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fa-I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cs typeface="B Titr"/>
              </a:rPr>
              <a:t>عوامل بهای تمام شده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5625"/>
            <a:ext cx="10287000" cy="1000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961265"/>
            <a:ext cx="10287000" cy="3647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12067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fa-I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cs typeface="B Titr"/>
              </a:rPr>
              <a:t>بهای اولیه و بهای تبدیل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endParaRPr lang="fa-IR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45" y="1825625"/>
            <a:ext cx="10300855" cy="2524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45" y="4197060"/>
            <a:ext cx="10300855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3667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fa-I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cs typeface="B Titr"/>
              </a:rPr>
              <a:t>بهای اولیه و بهای تبدیل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637" y="1825625"/>
            <a:ext cx="1017616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6625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fa-I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cs typeface="B Titr"/>
              </a:rPr>
              <a:t>بهای اولیه و بهای تبدیل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10515600" cy="461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0085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fa-I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cs typeface="B Titr"/>
              </a:rPr>
              <a:t>بهای اولیه و بهای تبدیل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36" y="1825625"/>
            <a:ext cx="10328564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00166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fa-I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cs typeface="B Titr"/>
              </a:rPr>
              <a:t>بهای اولیه و بهای تبدیل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825625"/>
            <a:ext cx="1051560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58929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fa-I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cs typeface="B Titr"/>
              </a:rPr>
              <a:t>حسابداری سنجش مسئولیت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19050" algn="justLow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fa-IR" kern="0" dirty="0">
                <a:solidFill>
                  <a:srgbClr val="000046"/>
                </a:solidFill>
                <a:latin typeface="Arial"/>
                <a:cs typeface="B Badr"/>
              </a:rPr>
              <a:t>یکی از مقاصد حسابداری صنعتی ، کمک به مدیران در کنترل هزینه هاست . دربرخی مواقع این کنترل از طریق رهگیری هزینه ها به دوایری که هزینه های مورد نظر در آن واقع شده است تسهیل می شود . این رهگیری هزینه به دوایر را حسابداری سنجش مسئولیت می نامند . </a:t>
            </a:r>
          </a:p>
          <a:p>
            <a:pPr marL="342900" lvl="0" indent="19050" algn="justLow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fa-IR" kern="0" dirty="0">
                <a:solidFill>
                  <a:srgbClr val="000046"/>
                </a:solidFill>
                <a:latin typeface="Arial"/>
                <a:cs typeface="B Badr"/>
              </a:rPr>
              <a:t> در حسابداری سنجش مسئولیت تاکید زیادی بر تفکیک هزینه های قابل کنترل و غیر قابل کنترل می شود . </a:t>
            </a:r>
            <a:endParaRPr lang="en-US" kern="0" dirty="0">
              <a:solidFill>
                <a:srgbClr val="000046"/>
              </a:solidFill>
              <a:latin typeface="Arial"/>
              <a:cs typeface="B Badr"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610208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fa-I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cs typeface="B Titr"/>
              </a:rPr>
              <a:t>تعریف</a:t>
            </a:r>
            <a:r>
              <a:rPr kumimoji="0" lang="ar-SA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cs typeface="B Titr"/>
              </a:rPr>
              <a:t> حسابداري</a:t>
            </a:r>
            <a:r>
              <a:rPr kumimoji="0" lang="fa-I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cs typeface="B Titr"/>
              </a:rPr>
              <a:t> صنعتی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19050" algn="justLow" fontAlgn="base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fa-IR" b="1" kern="0" dirty="0">
                <a:solidFill>
                  <a:srgbClr val="000046"/>
                </a:solidFill>
                <a:latin typeface="Arial"/>
                <a:cs typeface="B Badr"/>
              </a:rPr>
              <a:t>به شاخه ای از حسابداری اطلاق می شود که وظیفه آن شناخت ، جمع آوری ، پردازش و گزارشگری اطلاعات مربوط به عوامل بهای تمام شده و محاسبه بهای تمام شده محصولات و خدمات و همچنین ارائه روش های تقلیل بهای تمام شده تولید از طریق تجزیه و تحلیل گزارش ها می باشد </a:t>
            </a:r>
            <a:r>
              <a:rPr lang="fa-IR" b="1" kern="0" dirty="0" smtClean="0">
                <a:solidFill>
                  <a:srgbClr val="000046"/>
                </a:solidFill>
                <a:latin typeface="Arial"/>
                <a:cs typeface="B Badr"/>
              </a:rPr>
              <a:t>.</a:t>
            </a:r>
            <a:endParaRPr lang="en-US" b="1" kern="0" dirty="0">
              <a:solidFill>
                <a:srgbClr val="000046"/>
              </a:solidFill>
              <a:latin typeface="Arial"/>
              <a:cs typeface="B Badr"/>
            </a:endParaRPr>
          </a:p>
        </p:txBody>
      </p:sp>
    </p:spTree>
    <p:extLst>
      <p:ext uri="{BB962C8B-B14F-4D97-AF65-F5344CB8AC3E}">
        <p14:creationId xmlns:p14="http://schemas.microsoft.com/office/powerpoint/2010/main" val="37681106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fa-I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cs typeface="B Titr"/>
              </a:rPr>
              <a:t>اصل مدیریت بر پایه استثنا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19050" algn="justLow" fontAlgn="base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fa-IR" kern="0" dirty="0">
                <a:solidFill>
                  <a:srgbClr val="000046"/>
                </a:solidFill>
                <a:latin typeface="Arial"/>
                <a:cs typeface="B Badr"/>
              </a:rPr>
              <a:t>در مدیریت بر پایه استثنا اقلامی مورد توجه قرار می گیرند که نسبت به بودجه ، دارای انحراف با اهمیت باشند و اقلامی که با میزان مورد انتظار برابر یا به آن نزدیک باشند ، کمتر مورد توجه قرار می گیرند . </a:t>
            </a:r>
            <a:endParaRPr lang="en-US" kern="0" dirty="0">
              <a:solidFill>
                <a:srgbClr val="000046"/>
              </a:solidFill>
              <a:latin typeface="Arial"/>
              <a:cs typeface="B Badr"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85528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fa-I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cs typeface="B Titr"/>
              </a:rPr>
              <a:t>نقش وماهیت </a:t>
            </a:r>
            <a:r>
              <a:rPr kumimoji="0" lang="ar-SA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cs typeface="B Titr"/>
              </a:rPr>
              <a:t>حسابداري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cs typeface="B Titr"/>
              </a:rPr>
              <a:t> </a:t>
            </a:r>
            <a:r>
              <a:rPr kumimoji="0" lang="fa-I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cs typeface="B Titr"/>
              </a:rPr>
              <a:t>صنعتی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19050" algn="justLow" fontAlgn="base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fa-IR" kern="0" dirty="0">
                <a:solidFill>
                  <a:srgbClr val="000046"/>
                </a:solidFill>
                <a:latin typeface="Arial"/>
                <a:cs typeface="B Badr"/>
              </a:rPr>
              <a:t>به عنوان بازوی مدیریت جهت :</a:t>
            </a:r>
          </a:p>
          <a:p>
            <a:pPr marL="342900" lvl="0" indent="19050" algn="justLow" fontAlgn="base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fa-IR" kern="0" dirty="0">
                <a:solidFill>
                  <a:srgbClr val="000046"/>
                </a:solidFill>
                <a:latin typeface="Arial"/>
                <a:cs typeface="B Badr"/>
              </a:rPr>
              <a:t> برنامه ریزی </a:t>
            </a:r>
          </a:p>
          <a:p>
            <a:pPr marL="342900" lvl="0" indent="19050" algn="justLow" fontAlgn="base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fa-IR" kern="0" dirty="0">
                <a:solidFill>
                  <a:srgbClr val="000046"/>
                </a:solidFill>
                <a:latin typeface="Arial"/>
                <a:cs typeface="B Badr"/>
              </a:rPr>
              <a:t> تصمیم گیری </a:t>
            </a:r>
          </a:p>
          <a:p>
            <a:pPr marL="342900" lvl="0" indent="19050" algn="justLow" fontAlgn="base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fa-IR" kern="0" dirty="0">
                <a:solidFill>
                  <a:srgbClr val="000046"/>
                </a:solidFill>
                <a:latin typeface="Arial"/>
                <a:cs typeface="B Badr"/>
              </a:rPr>
              <a:t> کنترل </a:t>
            </a:r>
          </a:p>
          <a:p>
            <a:pPr marL="342900" lvl="0" indent="0" algn="justLow" fontAlgn="base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fa-IR" kern="0" dirty="0">
                <a:solidFill>
                  <a:srgbClr val="000046"/>
                </a:solidFill>
                <a:latin typeface="Arial"/>
                <a:cs typeface="B Badr"/>
              </a:rPr>
              <a:t> عوامل بهای تمام شده  تلقی می گردد .</a:t>
            </a:r>
            <a:endParaRPr lang="en-US" kern="0" dirty="0">
              <a:solidFill>
                <a:srgbClr val="000046"/>
              </a:solidFill>
              <a:latin typeface="Arial"/>
              <a:cs typeface="B Badr"/>
            </a:endParaRPr>
          </a:p>
          <a:p>
            <a:pPr marL="0" indent="0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398046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fa-I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cs typeface="B Titr"/>
              </a:rPr>
              <a:t>وظایف</a:t>
            </a:r>
            <a:r>
              <a:rPr kumimoji="0" lang="ar-SA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cs typeface="B Titr"/>
              </a:rPr>
              <a:t> حسابداري</a:t>
            </a:r>
            <a:r>
              <a:rPr kumimoji="0" lang="fa-I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cs typeface="B Titr"/>
              </a:rPr>
              <a:t> صنعتی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cs typeface="B Titr"/>
              </a:rPr>
              <a:t>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19050" algn="justLow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◄"/>
              <a:defRPr/>
            </a:pPr>
            <a:r>
              <a:rPr lang="fa-IR" sz="3200" b="1" kern="0" dirty="0">
                <a:solidFill>
                  <a:srgbClr val="000046"/>
                </a:solidFill>
                <a:latin typeface="Arial"/>
                <a:cs typeface="B Badr"/>
              </a:rPr>
              <a:t>ارائه اطلاعات به مدیران برای کمک به :</a:t>
            </a:r>
          </a:p>
          <a:p>
            <a:pPr marL="342900" lvl="0" indent="0" algn="justLow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fa-IR" sz="1800" kern="0" dirty="0">
              <a:solidFill>
                <a:srgbClr val="000046"/>
              </a:solidFill>
              <a:latin typeface="Arial"/>
              <a:cs typeface="B Badr"/>
            </a:endParaRPr>
          </a:p>
          <a:p>
            <a:pPr marL="342900" lvl="0" indent="19050" algn="justLow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fa-IR" sz="2400" b="1" kern="0" dirty="0">
                <a:solidFill>
                  <a:srgbClr val="000046"/>
                </a:solidFill>
                <a:latin typeface="Arial"/>
                <a:cs typeface="B Badr"/>
              </a:rPr>
              <a:t> برنامه ریزی ( تولید ، خرید ، فروش و ..... )</a:t>
            </a:r>
          </a:p>
          <a:p>
            <a:pPr marL="342900" lvl="0" indent="19050" algn="justLow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fa-IR" sz="2400" b="1" kern="0" dirty="0">
                <a:solidFill>
                  <a:srgbClr val="000046"/>
                </a:solidFill>
                <a:latin typeface="Arial"/>
                <a:cs typeface="B Badr"/>
              </a:rPr>
              <a:t>کنترل هزینه ، مراکز هزینه و ....</a:t>
            </a:r>
          </a:p>
          <a:p>
            <a:pPr marL="342900" lvl="0" indent="19050" algn="justLow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fa-IR" sz="2400" b="1" kern="0" dirty="0">
                <a:solidFill>
                  <a:srgbClr val="000046"/>
                </a:solidFill>
                <a:latin typeface="Arial"/>
                <a:cs typeface="B Badr"/>
              </a:rPr>
              <a:t> تصمیم گیری های مدیریت در مورد راهبردها و مسائل اجرایی شرکت </a:t>
            </a:r>
          </a:p>
          <a:p>
            <a:pPr marL="342900" lvl="0" indent="19050" algn="justLow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fa-IR" sz="2400" b="1" kern="0" dirty="0">
                <a:solidFill>
                  <a:srgbClr val="000046"/>
                </a:solidFill>
                <a:latin typeface="Arial"/>
                <a:cs typeface="B Badr"/>
              </a:rPr>
              <a:t> تعیین بهای تمام شده کالاها یا خدمات جهت ارائه در صورت های مالی </a:t>
            </a:r>
          </a:p>
          <a:p>
            <a:pPr marL="0" indent="0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164425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fa-I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cs typeface="B Titr"/>
              </a:rPr>
              <a:t>اهداف سیستم </a:t>
            </a:r>
            <a:r>
              <a:rPr kumimoji="0" lang="ar-SA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cs typeface="B Titr"/>
              </a:rPr>
              <a:t>حسابداري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cs typeface="B Titr"/>
              </a:rPr>
              <a:t>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7250" lvl="0" indent="-514350" algn="justLow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AutoNum type="arabicParenR"/>
            </a:pPr>
            <a:r>
              <a:rPr lang="fa-IR" kern="0" dirty="0">
                <a:solidFill>
                  <a:srgbClr val="000046"/>
                </a:solidFill>
                <a:latin typeface="Arial"/>
                <a:cs typeface="B Badr"/>
              </a:rPr>
              <a:t>گزارش به مدیریت در مورد وقایع روزمره </a:t>
            </a:r>
          </a:p>
          <a:p>
            <a:pPr marL="857250" lvl="0" indent="-514350" algn="justLow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AutoNum type="arabicParenR"/>
            </a:pPr>
            <a:r>
              <a:rPr lang="fa-IR" kern="0" dirty="0">
                <a:solidFill>
                  <a:srgbClr val="000046"/>
                </a:solidFill>
                <a:latin typeface="Arial"/>
                <a:cs typeface="B Badr"/>
              </a:rPr>
              <a:t> گزارش به مدیریت در تصمیمات بلند مدت </a:t>
            </a:r>
          </a:p>
          <a:p>
            <a:pPr marL="857250" lvl="0" indent="-514350" algn="justLow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AutoNum type="arabicParenR"/>
            </a:pPr>
            <a:r>
              <a:rPr lang="fa-IR" kern="0" dirty="0">
                <a:solidFill>
                  <a:srgbClr val="000046"/>
                </a:solidFill>
                <a:latin typeface="Arial"/>
                <a:cs typeface="B Badr"/>
              </a:rPr>
              <a:t> گزارشگری خارجی (برون سازمانی ) </a:t>
            </a:r>
          </a:p>
          <a:p>
            <a:pPr marL="857250" lvl="0" indent="-514350" algn="justLow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fa-IR" kern="0" dirty="0">
              <a:solidFill>
                <a:srgbClr val="000046"/>
              </a:solidFill>
              <a:latin typeface="Arial"/>
              <a:cs typeface="B Badr"/>
            </a:endParaRPr>
          </a:p>
          <a:p>
            <a:pPr marL="857250" lvl="0" indent="-514350" algn="justLow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fa-IR" kern="0" dirty="0">
                <a:solidFill>
                  <a:srgbClr val="000046"/>
                </a:solidFill>
                <a:latin typeface="Arial"/>
                <a:cs typeface="B Badr"/>
              </a:rPr>
              <a:t>اهداف شماره 1 و 2 بوسیله حسابداری مدیریت تامین می شود</a:t>
            </a:r>
          </a:p>
          <a:p>
            <a:pPr marL="857250" lvl="0" indent="-514350" algn="justLow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fa-IR" kern="0" dirty="0">
                <a:solidFill>
                  <a:srgbClr val="000046"/>
                </a:solidFill>
                <a:latin typeface="Arial"/>
                <a:cs typeface="B Badr"/>
              </a:rPr>
              <a:t> هدف شماره 3 بوسیله حسابداری مالی تامین می شود</a:t>
            </a:r>
          </a:p>
          <a:p>
            <a:pPr marL="857250" lvl="0" indent="-514350" algn="justLow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fa-IR" kern="0" dirty="0">
                <a:solidFill>
                  <a:srgbClr val="000046"/>
                </a:solidFill>
                <a:latin typeface="Arial"/>
                <a:cs typeface="B Badr"/>
              </a:rPr>
              <a:t> اهداف شماره 1 و2 و تا حدودی هدف شماره 3 بوسیله حسابداری صنعتی دنبال می شود . </a:t>
            </a:r>
          </a:p>
          <a:p>
            <a:pPr marL="0" indent="0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508583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fa-I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cs typeface="B Titr"/>
              </a:rPr>
              <a:t>اهداف</a:t>
            </a:r>
            <a:r>
              <a:rPr kumimoji="0" lang="ar-SA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cs typeface="B Titr"/>
              </a:rPr>
              <a:t> حسابداري</a:t>
            </a:r>
            <a:r>
              <a:rPr kumimoji="0" lang="fa-I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cs typeface="B Titr"/>
              </a:rPr>
              <a:t> صنعتی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24557"/>
          </a:xfrm>
        </p:spPr>
        <p:txBody>
          <a:bodyPr/>
          <a:lstStyle/>
          <a:p>
            <a:endParaRPr lang="fa-I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96" y="1825623"/>
            <a:ext cx="10305304" cy="2150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96" y="3797300"/>
            <a:ext cx="10198654" cy="285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745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fa-I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cs typeface="B Titr"/>
              </a:rPr>
              <a:t>مقایسه حسابداری صنعتی با حسابداری مالی</a:t>
            </a:r>
            <a:endParaRPr lang="fa-IR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1738360"/>
              </p:ext>
            </p:extLst>
          </p:nvPr>
        </p:nvGraphicFramePr>
        <p:xfrm>
          <a:off x="1662545" y="1510144"/>
          <a:ext cx="8562110" cy="5304902"/>
        </p:xfrm>
        <a:graphic>
          <a:graphicData uri="http://schemas.openxmlformats.org/drawingml/2006/table">
            <a:tbl>
              <a:tblPr rtl="1" firstRow="1" bandRow="1"/>
              <a:tblGrid>
                <a:gridCol w="4733733"/>
                <a:gridCol w="3828377"/>
              </a:tblGrid>
              <a:tr h="589478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800" b="1" i="0" u="none" strike="noStrike" dirty="0">
                          <a:solidFill>
                            <a:srgbClr val="2754C0"/>
                          </a:solidFill>
                          <a:effectLst/>
                          <a:latin typeface="B Badr" panose="00000400000000000000" pitchFamily="2" charset="-78"/>
                          <a:cs typeface="B Badr" panose="00000400000000000000" pitchFamily="2" charset="-78"/>
                        </a:rPr>
                        <a:t>حسابداری صنعتی </a:t>
                      </a:r>
                    </a:p>
                  </a:txBody>
                  <a:tcPr marL="2610" marR="2610" marT="26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B Badr" panose="00000400000000000000" pitchFamily="2" charset="-78"/>
                          <a:cs typeface="B Badr" panose="00000400000000000000" pitchFamily="2" charset="-78"/>
                        </a:rPr>
                        <a:t>حسابداری مالی </a:t>
                      </a:r>
                    </a:p>
                  </a:txBody>
                  <a:tcPr marL="2610" marR="2610" marT="2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</a:tr>
              <a:tr h="586827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800" b="0" i="0" u="none" strike="noStrike">
                          <a:solidFill>
                            <a:srgbClr val="000000"/>
                          </a:solidFill>
                          <a:effectLst/>
                          <a:latin typeface="B Badr" panose="00000400000000000000" pitchFamily="2" charset="-78"/>
                          <a:cs typeface="B Badr" panose="00000400000000000000" pitchFamily="2" charset="-78"/>
                        </a:rPr>
                        <a:t> ارائه اطلاعات به استفاده کنندگان درون</a:t>
                      </a:r>
                      <a:r>
                        <a:rPr lang="fa-I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Badr" panose="00000400000000000000" pitchFamily="2" charset="-78"/>
                        </a:rPr>
                        <a:t> سازمانی</a:t>
                      </a:r>
                      <a:endParaRPr lang="fa-IR" sz="1800" b="0" i="0" u="none" strike="noStrike">
                        <a:solidFill>
                          <a:srgbClr val="000000"/>
                        </a:solidFill>
                        <a:effectLst/>
                        <a:latin typeface="B Badr" panose="00000400000000000000" pitchFamily="2" charset="-78"/>
                        <a:cs typeface="B Badr" panose="00000400000000000000" pitchFamily="2" charset="-78"/>
                      </a:endParaRPr>
                    </a:p>
                  </a:txBody>
                  <a:tcPr marL="2610" marR="2610" marT="26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800" b="0" i="0" u="none" strike="noStrike">
                          <a:solidFill>
                            <a:srgbClr val="000000"/>
                          </a:solidFill>
                          <a:effectLst/>
                          <a:latin typeface="B Badr" panose="00000400000000000000" pitchFamily="2" charset="-78"/>
                          <a:cs typeface="B Badr" panose="00000400000000000000" pitchFamily="2" charset="-78"/>
                        </a:rPr>
                        <a:t>  ارائه اطلاعات به استفاده کنندگان برون سازمانی</a:t>
                      </a:r>
                    </a:p>
                  </a:txBody>
                  <a:tcPr marL="2610" marR="2610" marT="2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</a:tr>
              <a:tr h="586827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800" b="0" i="0" u="none" strike="noStrike">
                          <a:solidFill>
                            <a:srgbClr val="000000"/>
                          </a:solidFill>
                          <a:effectLst/>
                          <a:latin typeface="B Badr" panose="00000400000000000000" pitchFamily="2" charset="-78"/>
                          <a:cs typeface="B Badr" panose="00000400000000000000" pitchFamily="2" charset="-78"/>
                        </a:rPr>
                        <a:t> بستگی به نیاز مدیریت دارد</a:t>
                      </a:r>
                    </a:p>
                  </a:txBody>
                  <a:tcPr marL="2610" marR="2610" marT="26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800" b="0" i="0" u="none" strike="noStrike">
                          <a:solidFill>
                            <a:srgbClr val="000000"/>
                          </a:solidFill>
                          <a:effectLst/>
                          <a:latin typeface="B Badr" panose="00000400000000000000" pitchFamily="2" charset="-78"/>
                          <a:cs typeface="B Badr" panose="00000400000000000000" pitchFamily="2" charset="-78"/>
                        </a:rPr>
                        <a:t>  گزارش ها محدود به صورت های مالی اساسی است </a:t>
                      </a:r>
                    </a:p>
                  </a:txBody>
                  <a:tcPr marL="2610" marR="2610" marT="2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</a:tr>
              <a:tr h="466829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800" b="0" i="0" u="none" strike="noStrike">
                          <a:solidFill>
                            <a:srgbClr val="000000"/>
                          </a:solidFill>
                          <a:effectLst/>
                          <a:latin typeface="B Badr" panose="00000400000000000000" pitchFamily="2" charset="-78"/>
                          <a:cs typeface="B Badr" panose="00000400000000000000" pitchFamily="2" charset="-78"/>
                        </a:rPr>
                        <a:t> استاندارد خاصی وجود ندارد </a:t>
                      </a:r>
                    </a:p>
                  </a:txBody>
                  <a:tcPr marL="2610" marR="2610" marT="26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800" b="0" i="0" u="none" strike="noStrike">
                          <a:solidFill>
                            <a:srgbClr val="000000"/>
                          </a:solidFill>
                          <a:effectLst/>
                          <a:latin typeface="B Badr" panose="00000400000000000000" pitchFamily="2" charset="-78"/>
                          <a:cs typeface="B Badr" panose="00000400000000000000" pitchFamily="2" charset="-78"/>
                        </a:rPr>
                        <a:t>  رعایت استاندارد های حسابداری </a:t>
                      </a:r>
                    </a:p>
                  </a:txBody>
                  <a:tcPr marL="2610" marR="2610" marT="2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</a:tr>
              <a:tr h="669678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 Badr" panose="00000400000000000000" pitchFamily="2" charset="-78"/>
                          <a:cs typeface="B Badr" panose="00000400000000000000" pitchFamily="2" charset="-78"/>
                        </a:rPr>
                        <a:t> گزارش ها می تواند روزانه ، هفتگی ، ماهانه باشد</a:t>
                      </a:r>
                    </a:p>
                  </a:txBody>
                  <a:tcPr marL="2610" marR="2610" marT="26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 Badr" panose="00000400000000000000" pitchFamily="2" charset="-78"/>
                          <a:cs typeface="B Badr" panose="00000400000000000000" pitchFamily="2" charset="-78"/>
                        </a:rPr>
                        <a:t>  گزارش ها عمدتا مربوط به یک سال است </a:t>
                      </a:r>
                    </a:p>
                  </a:txBody>
                  <a:tcPr marL="2610" marR="2610" marT="2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</a:tr>
              <a:tr h="775270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800" b="0" i="0" u="none" strike="noStrike">
                          <a:solidFill>
                            <a:srgbClr val="000000"/>
                          </a:solidFill>
                          <a:effectLst/>
                          <a:latin typeface="B Badr" panose="00000400000000000000" pitchFamily="2" charset="-78"/>
                          <a:cs typeface="B Badr" panose="00000400000000000000" pitchFamily="2" charset="-78"/>
                        </a:rPr>
                        <a:t> می تواند علاوه بر ریال برحسب وزن ، حجم</a:t>
                      </a:r>
                      <a:r>
                        <a:rPr lang="fa-I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Badr" panose="00000400000000000000" pitchFamily="2" charset="-78"/>
                        </a:rPr>
                        <a:t> و..   باشد</a:t>
                      </a:r>
                      <a:endParaRPr lang="fa-IR" sz="1800" b="0" i="0" u="none" strike="noStrike">
                        <a:solidFill>
                          <a:srgbClr val="000000"/>
                        </a:solidFill>
                        <a:effectLst/>
                        <a:latin typeface="B Badr" panose="00000400000000000000" pitchFamily="2" charset="-78"/>
                        <a:cs typeface="B Badr" panose="00000400000000000000" pitchFamily="2" charset="-78"/>
                      </a:endParaRPr>
                    </a:p>
                  </a:txBody>
                  <a:tcPr marL="2610" marR="2610" marT="26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 Badr" panose="00000400000000000000" pitchFamily="2" charset="-78"/>
                          <a:cs typeface="B Badr" panose="00000400000000000000" pitchFamily="2" charset="-78"/>
                        </a:rPr>
                        <a:t>  واحد اندازه گیری گزارش ها ریالی  است</a:t>
                      </a:r>
                    </a:p>
                  </a:txBody>
                  <a:tcPr marL="2610" marR="2610" marT="2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</a:tr>
              <a:tr h="714137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 Badr" panose="00000400000000000000" pitchFamily="2" charset="-78"/>
                          <a:cs typeface="B Badr" panose="00000400000000000000" pitchFamily="2" charset="-78"/>
                        </a:rPr>
                        <a:t>  یشتر بر قیمت روز و قیمت های آتی تاکید دارد </a:t>
                      </a:r>
                    </a:p>
                  </a:txBody>
                  <a:tcPr marL="2610" marR="2610" marT="26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800" b="0" i="0" u="none" strike="noStrike">
                          <a:solidFill>
                            <a:srgbClr val="000000"/>
                          </a:solidFill>
                          <a:effectLst/>
                          <a:latin typeface="B Badr" panose="00000400000000000000" pitchFamily="2" charset="-78"/>
                          <a:cs typeface="B Badr" panose="00000400000000000000" pitchFamily="2" charset="-78"/>
                        </a:rPr>
                        <a:t>  گزارش ها بر حسب بهای تمام شده تاریخی است</a:t>
                      </a:r>
                    </a:p>
                  </a:txBody>
                  <a:tcPr marL="2610" marR="2610" marT="2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</a:tr>
              <a:tr h="473901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 Badr" panose="00000400000000000000" pitchFamily="2" charset="-78"/>
                          <a:cs typeface="B Badr" panose="00000400000000000000" pitchFamily="2" charset="-78"/>
                        </a:rPr>
                        <a:t>  گزارش ها عمدتا آینده نگر هستند . </a:t>
                      </a:r>
                    </a:p>
                  </a:txBody>
                  <a:tcPr marL="2610" marR="2610" marT="26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800" b="0" i="0" u="none" strike="noStrike">
                          <a:solidFill>
                            <a:srgbClr val="000000"/>
                          </a:solidFill>
                          <a:effectLst/>
                          <a:latin typeface="B Badr" panose="00000400000000000000" pitchFamily="2" charset="-78"/>
                          <a:cs typeface="B Badr" panose="00000400000000000000" pitchFamily="2" charset="-78"/>
                        </a:rPr>
                        <a:t>  گزارش ها عمدتا گذشته نما هستند </a:t>
                      </a:r>
                    </a:p>
                  </a:txBody>
                  <a:tcPr marL="2610" marR="2610" marT="2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</a:tr>
              <a:tr h="441955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800" b="0" i="0" u="none" strike="noStrike">
                          <a:solidFill>
                            <a:srgbClr val="000000"/>
                          </a:solidFill>
                          <a:effectLst/>
                          <a:latin typeface="B Badr" panose="00000400000000000000" pitchFamily="2" charset="-78"/>
                          <a:cs typeface="B Badr" panose="00000400000000000000" pitchFamily="2" charset="-78"/>
                        </a:rPr>
                        <a:t>  گزارش ها عمدتا جزئی نگر هستند </a:t>
                      </a:r>
                    </a:p>
                  </a:txBody>
                  <a:tcPr marL="2610" marR="2610" marT="26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 Badr" panose="00000400000000000000" pitchFamily="2" charset="-78"/>
                          <a:cs typeface="B Badr" panose="00000400000000000000" pitchFamily="2" charset="-78"/>
                        </a:rPr>
                        <a:t>  گزارش ها عمدتا کلی نگر هستند </a:t>
                      </a:r>
                    </a:p>
                  </a:txBody>
                  <a:tcPr marL="2610" marR="2610" marT="2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5964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51</TotalTime>
  <Words>1726</Words>
  <Application>Microsoft Office PowerPoint</Application>
  <PresentationFormat>Widescreen</PresentationFormat>
  <Paragraphs>178</Paragraphs>
  <Slides>40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2" baseType="lpstr">
      <vt:lpstr>0 Jadid Bold</vt:lpstr>
      <vt:lpstr>Arial</vt:lpstr>
      <vt:lpstr>B Badr</vt:lpstr>
      <vt:lpstr>B Titr</vt:lpstr>
      <vt:lpstr>Courier New</vt:lpstr>
      <vt:lpstr>IranNastaliq</vt:lpstr>
      <vt:lpstr>Tw Cen MT</vt:lpstr>
      <vt:lpstr>Tw Cen MT Condensed</vt:lpstr>
      <vt:lpstr>Wingdings</vt:lpstr>
      <vt:lpstr>Wingdings 3</vt:lpstr>
      <vt:lpstr>Integral</vt:lpstr>
      <vt:lpstr>Worksheet</vt:lpstr>
      <vt:lpstr>حسابداری صنعتی 1</vt:lpstr>
      <vt:lpstr>فهرست</vt:lpstr>
      <vt:lpstr>فصل اول </vt:lpstr>
      <vt:lpstr>تعریف حسابداري صنعتی </vt:lpstr>
      <vt:lpstr>نقش وماهیت حسابداري صنعتی</vt:lpstr>
      <vt:lpstr>وظایف حسابداري صنعتی </vt:lpstr>
      <vt:lpstr>اهداف سیستم حسابداري </vt:lpstr>
      <vt:lpstr>اهداف حسابداري صنعتی</vt:lpstr>
      <vt:lpstr>مقایسه حسابداری صنعتی با حسابداری مالی</vt:lpstr>
      <vt:lpstr>ارتباط حسابداری صنعتی با حسابداری مدیریت و مالی </vt:lpstr>
      <vt:lpstr>تعریف واژه ها و اصطلاحات در حسابداری صنعتی</vt:lpstr>
      <vt:lpstr>مقایسه بهای تمام شده و هزینه </vt:lpstr>
      <vt:lpstr>مقایسه هزینه و زیان</vt:lpstr>
      <vt:lpstr>هزینه یابی</vt:lpstr>
      <vt:lpstr>موضوع هزینه یابی</vt:lpstr>
      <vt:lpstr>موضوع هزینه یابی</vt:lpstr>
      <vt:lpstr>عامل هزینه (شاخص فعالیت)</vt:lpstr>
      <vt:lpstr>مرکز هزینه</vt:lpstr>
      <vt:lpstr>انباشت و تخصیص هزینه</vt:lpstr>
      <vt:lpstr>طبقه بندی هزینه ها </vt:lpstr>
      <vt:lpstr>طبقه بندی هزینه ها بر اساس ماهیت هزینه</vt:lpstr>
      <vt:lpstr>طبقه بندی هزینه ها بر اساس عملکرد مدیریت</vt:lpstr>
      <vt:lpstr>طبقه بندی هزینه ها بر اساس دوره های انتفاع از هزینه </vt:lpstr>
      <vt:lpstr>طبقه بندی هزینه ها بر اساس رفتار هزینه</vt:lpstr>
      <vt:lpstr>طبقه بندی هزینه ها بر اساس رفتار هزینه</vt:lpstr>
      <vt:lpstr>طبقه بندی هزینه ها بر اساس رفتار هزینه</vt:lpstr>
      <vt:lpstr>طبقه بندی هزینه ها بر اساس ارتباط با محصول</vt:lpstr>
      <vt:lpstr>طبقه بندی هزینه ها با توجه به زمان وقوع آنها </vt:lpstr>
      <vt:lpstr>طبقه بندی هزینه ها با توجه به منظور نمودن آنها در صورت های مالی</vt:lpstr>
      <vt:lpstr>طبقه بندی هزینه ها با توجه به ارزیابی عملکرد و تصمیم گیری های مختلف</vt:lpstr>
      <vt:lpstr>طبقه بندی هزینه ها با توجه به ارزیابی عملکرد و تصمیم گیری های مختلف</vt:lpstr>
      <vt:lpstr>عوامل بهای تمام شده </vt:lpstr>
      <vt:lpstr>عوامل بهای تمام شده </vt:lpstr>
      <vt:lpstr>بهای اولیه و بهای تبدیل </vt:lpstr>
      <vt:lpstr>بهای اولیه و بهای تبدیل </vt:lpstr>
      <vt:lpstr>بهای اولیه و بهای تبدیل </vt:lpstr>
      <vt:lpstr>بهای اولیه و بهای تبدیل </vt:lpstr>
      <vt:lpstr>بهای اولیه و بهای تبدیل </vt:lpstr>
      <vt:lpstr>حسابداری سنجش مسئولیت</vt:lpstr>
      <vt:lpstr>اصل مدیریت بر پایه استثنا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حسابداری صنعتی 1</dc:title>
  <dc:creator>Pc2</dc:creator>
  <cp:lastModifiedBy>Pc2</cp:lastModifiedBy>
  <cp:revision>8</cp:revision>
  <dcterms:created xsi:type="dcterms:W3CDTF">2020-03-10T07:33:04Z</dcterms:created>
  <dcterms:modified xsi:type="dcterms:W3CDTF">2020-03-11T10:25:44Z</dcterms:modified>
</cp:coreProperties>
</file>