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6" r:id="rId2"/>
    <p:sldId id="257" r:id="rId3"/>
    <p:sldId id="258" r:id="rId4"/>
    <p:sldId id="285" r:id="rId5"/>
    <p:sldId id="259" r:id="rId6"/>
    <p:sldId id="286" r:id="rId7"/>
    <p:sldId id="287" r:id="rId8"/>
    <p:sldId id="260" r:id="rId9"/>
    <p:sldId id="282" r:id="rId10"/>
    <p:sldId id="283" r:id="rId11"/>
    <p:sldId id="261" r:id="rId12"/>
    <p:sldId id="288" r:id="rId13"/>
    <p:sldId id="289" r:id="rId14"/>
    <p:sldId id="262" r:id="rId15"/>
    <p:sldId id="263" r:id="rId16"/>
    <p:sldId id="291" r:id="rId17"/>
    <p:sldId id="290" r:id="rId18"/>
    <p:sldId id="264" r:id="rId19"/>
    <p:sldId id="292" r:id="rId20"/>
    <p:sldId id="293" r:id="rId21"/>
    <p:sldId id="294" r:id="rId22"/>
    <p:sldId id="265" r:id="rId23"/>
    <p:sldId id="266" r:id="rId24"/>
    <p:sldId id="267" r:id="rId25"/>
    <p:sldId id="268" r:id="rId26"/>
    <p:sldId id="269" r:id="rId27"/>
    <p:sldId id="295" r:id="rId28"/>
    <p:sldId id="270" r:id="rId29"/>
    <p:sldId id="271" r:id="rId30"/>
    <p:sldId id="272" r:id="rId31"/>
    <p:sldId id="273" r:id="rId32"/>
    <p:sldId id="274" r:id="rId33"/>
    <p:sldId id="275" r:id="rId34"/>
    <p:sldId id="284" r:id="rId35"/>
    <p:sldId id="276" r:id="rId36"/>
    <p:sldId id="277" r:id="rId37"/>
    <p:sldId id="278" r:id="rId38"/>
    <p:sldId id="279" r:id="rId39"/>
    <p:sldId id="28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B11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2" autoAdjust="0"/>
    <p:restoredTop sz="94660"/>
  </p:normalViewPr>
  <p:slideViewPr>
    <p:cSldViewPr>
      <p:cViewPr varScale="1">
        <p:scale>
          <a:sx n="69" d="100"/>
          <a:sy n="69" d="100"/>
        </p:scale>
        <p:origin x="61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A56B33D-B041-43C2-AC29-01FD162C1EB1}" type="datetimeFigureOut">
              <a:rPr lang="en-US" smtClean="0"/>
              <a:pPr/>
              <a:t>3/16/2020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289A367-1051-4F99-9A77-104CEE55C87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6B33D-B041-43C2-AC29-01FD162C1EB1}"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9A367-1051-4F99-9A77-104CEE55C8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7A56B33D-B041-43C2-AC29-01FD162C1EB1}" type="datetimeFigureOut">
              <a:rPr lang="en-US" smtClean="0"/>
              <a:pPr/>
              <a:t>3/16/2020</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289A367-1051-4F99-9A77-104CEE55C8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56B33D-B041-43C2-AC29-01FD162C1EB1}"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9A367-1051-4F99-9A77-104CEE55C8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A56B33D-B041-43C2-AC29-01FD162C1EB1}" type="datetimeFigureOut">
              <a:rPr lang="en-US" smtClean="0"/>
              <a:pPr/>
              <a:t>3/16/2020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8289A367-1051-4F99-9A77-104CEE55C87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56B33D-B041-43C2-AC29-01FD162C1EB1}"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9A367-1051-4F99-9A77-104CEE55C8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56B33D-B041-43C2-AC29-01FD162C1EB1}"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9A367-1051-4F99-9A77-104CEE55C8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56B33D-B041-43C2-AC29-01FD162C1EB1}"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9A367-1051-4F99-9A77-104CEE55C8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A56B33D-B041-43C2-AC29-01FD162C1EB1}" type="datetimeFigureOut">
              <a:rPr lang="en-US" smtClean="0"/>
              <a:pPr/>
              <a:t>3/16/2020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8289A367-1051-4F99-9A77-104CEE55C8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56B33D-B041-43C2-AC29-01FD162C1EB1}"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9A367-1051-4F99-9A77-104CEE55C8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7A56B33D-B041-43C2-AC29-01FD162C1EB1}"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9A367-1051-4F99-9A77-104CEE55C872}"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A56B33D-B041-43C2-AC29-01FD162C1EB1}" type="datetimeFigureOut">
              <a:rPr lang="en-US" smtClean="0"/>
              <a:pPr/>
              <a:t>3/16/2020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289A367-1051-4F99-9A77-104CEE55C8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85728"/>
            <a:ext cx="7772400" cy="3067072"/>
          </a:xfrm>
        </p:spPr>
        <p:txBody>
          <a:bodyPr>
            <a:normAutofit/>
          </a:bodyPr>
          <a:lstStyle/>
          <a:p>
            <a:r>
              <a:rPr lang="fa-IR" sz="6600" b="1" dirty="0" smtClean="0"/>
              <a:t>قفسه سینه و ریه </a:t>
            </a:r>
            <a:r>
              <a:rPr lang="en-US" sz="6600" dirty="0" smtClean="0">
                <a:latin typeface="Times New Roman" pitchFamily="18" charset="0"/>
                <a:cs typeface="Times New Roman" pitchFamily="18" charset="0"/>
              </a:rPr>
              <a:t/>
            </a:r>
            <a:br>
              <a:rPr lang="en-US" sz="6600" dirty="0" smtClean="0">
                <a:latin typeface="Times New Roman" pitchFamily="18" charset="0"/>
                <a:cs typeface="Times New Roman" pitchFamily="18" charset="0"/>
              </a:rPr>
            </a:br>
            <a:r>
              <a:rPr lang="fa-IR" sz="6600" b="1" dirty="0" smtClean="0">
                <a:latin typeface=" b lo"/>
                <a:cs typeface="B Lotus" pitchFamily="2" charset="-78"/>
              </a:rPr>
              <a:t/>
            </a:r>
            <a:br>
              <a:rPr lang="fa-IR" sz="6600" b="1" dirty="0" smtClean="0">
                <a:latin typeface=" b lo"/>
                <a:cs typeface="B Lotus" pitchFamily="2" charset="-78"/>
              </a:rPr>
            </a:br>
            <a:endParaRPr lang="en-US" sz="6600" b="1" dirty="0" smtClean="0">
              <a:latin typeface=" b lo"/>
              <a:cs typeface="B Lotus" pitchFamily="2" charset="-78"/>
            </a:endParaRPr>
          </a:p>
        </p:txBody>
      </p:sp>
      <p:pic>
        <p:nvPicPr>
          <p:cNvPr id="3076" name="Picture 8" descr="D:\PICTURE\بنر\star_of_life.jpg"/>
          <p:cNvPicPr>
            <a:picLocks noChangeAspect="1" noChangeArrowheads="1"/>
          </p:cNvPicPr>
          <p:nvPr/>
        </p:nvPicPr>
        <p:blipFill>
          <a:blip r:embed="rId2" cstate="print"/>
          <a:srcRect/>
          <a:stretch>
            <a:fillRect/>
          </a:stretch>
        </p:blipFill>
        <p:spPr bwMode="auto">
          <a:xfrm>
            <a:off x="3643306" y="1500174"/>
            <a:ext cx="3086100" cy="3086100"/>
          </a:xfrm>
          <a:prstGeom prst="rect">
            <a:avLst/>
          </a:prstGeom>
          <a:noFill/>
          <a:ln w="9525">
            <a:noFill/>
            <a:miter lim="800000"/>
            <a:headEnd/>
            <a:tailEnd/>
          </a:ln>
        </p:spPr>
      </p:pic>
      <p:sp>
        <p:nvSpPr>
          <p:cNvPr id="2" name="Subtitle 1"/>
          <p:cNvSpPr>
            <a:spLocks noGrp="1"/>
          </p:cNvSpPr>
          <p:nvPr>
            <p:ph type="subTitle" idx="1"/>
          </p:nvPr>
        </p:nvSpPr>
        <p:spPr/>
        <p:txBody>
          <a:bodyPr/>
          <a:lstStyle/>
          <a:p>
            <a:endParaRPr lang="fa-IR"/>
          </a:p>
        </p:txBody>
      </p:sp>
      <p:sp>
        <p:nvSpPr>
          <p:cNvPr id="6" name="Rectangle 5"/>
          <p:cNvSpPr>
            <a:spLocks noGrp="1" noChangeArrowheads="1"/>
          </p:cNvSpPr>
          <p:nvPr/>
        </p:nvSpPr>
        <p:spPr bwMode="auto">
          <a:xfrm>
            <a:off x="2711431" y="5273080"/>
            <a:ext cx="6400800" cy="15849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9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9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9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9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9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9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9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9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90204" pitchFamily="34" charset="0"/>
              </a:defRPr>
            </a:lvl9pPr>
          </a:lstStyle>
          <a:p>
            <a:pPr algn="ctr" eaLnBrk="1" hangingPunct="1">
              <a:lnSpc>
                <a:spcPct val="80000"/>
              </a:lnSpc>
              <a:defRPr/>
            </a:pPr>
            <a:r>
              <a:rPr lang="fa-IR" sz="2800" dirty="0" smtClean="0">
                <a:latin typeface="Times New Roman" pitchFamily="18" charset="0"/>
                <a:cs typeface="B Titr" pitchFamily="2" charset="-78"/>
              </a:rPr>
              <a:t>واحد آموزش مرکز مدیریت حوادث و فوریت های پزشکی استان همدان</a:t>
            </a:r>
          </a:p>
          <a:p>
            <a:pPr algn="ctr" eaLnBrk="1" hangingPunct="1">
              <a:lnSpc>
                <a:spcPct val="80000"/>
              </a:lnSpc>
              <a:defRPr/>
            </a:pPr>
            <a:r>
              <a:rPr lang="fa-IR" sz="2800" dirty="0" smtClean="0">
                <a:latin typeface="Times New Roman" pitchFamily="18" charset="0"/>
                <a:cs typeface="B Titr" pitchFamily="2" charset="-78"/>
              </a:rPr>
              <a:t>دانشگاه فنی و حرفه ای زینب کبری (س) همدان </a:t>
            </a:r>
            <a:endParaRPr lang="en-US" sz="2800" dirty="0" smtClean="0">
              <a:latin typeface="Times New Roman" pitchFamily="18" charset="0"/>
              <a:cs typeface="B Tit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Zabi\Desktop\طالشي\ce_3[1].gif"/>
          <p:cNvPicPr>
            <a:picLocks noChangeAspect="1" noChangeArrowheads="1"/>
          </p:cNvPicPr>
          <p:nvPr/>
        </p:nvPicPr>
        <p:blipFill>
          <a:blip r:embed="rId2" cstate="print"/>
          <a:srcRect l="42912" t="10728" r="10089" b="32567"/>
          <a:stretch>
            <a:fillRect/>
          </a:stretch>
        </p:blipFill>
        <p:spPr bwMode="auto">
          <a:xfrm>
            <a:off x="0" y="0"/>
            <a:ext cx="9144000" cy="68646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ریه ها(شیارها و لوب ها)</a:t>
            </a:r>
            <a:endParaRPr lang="en-US" dirty="0"/>
          </a:p>
        </p:txBody>
      </p:sp>
      <p:sp>
        <p:nvSpPr>
          <p:cNvPr id="3" name="Subtitle 2"/>
          <p:cNvSpPr>
            <a:spLocks noGrp="1"/>
          </p:cNvSpPr>
          <p:nvPr>
            <p:ph type="subTitle" idx="1"/>
          </p:nvPr>
        </p:nvSpPr>
        <p:spPr>
          <a:xfrm>
            <a:off x="304800" y="1066800"/>
            <a:ext cx="8534400" cy="5410200"/>
          </a:xfrm>
        </p:spPr>
        <p:txBody>
          <a:bodyPr>
            <a:normAutofit/>
          </a:bodyPr>
          <a:lstStyle/>
          <a:p>
            <a:pPr algn="r" rtl="1">
              <a:buClr>
                <a:srgbClr val="C00000"/>
              </a:buClr>
              <a:buFont typeface="Wingdings" pitchFamily="2" charset="2"/>
              <a:buChar char="v"/>
            </a:pPr>
            <a:r>
              <a:rPr lang="fa-IR" sz="2800" dirty="0" smtClean="0">
                <a:solidFill>
                  <a:schemeClr val="tx1"/>
                </a:solidFill>
              </a:rPr>
              <a:t>حدود ریه ها ، شیارها و لوبهای ریه را می توان بصورت فرضی روی قفسه سینه تجسم کرد.</a:t>
            </a:r>
          </a:p>
          <a:p>
            <a:pPr algn="r" rtl="1">
              <a:buClr>
                <a:srgbClr val="C00000"/>
              </a:buClr>
              <a:buFont typeface="Wingdings" pitchFamily="2" charset="2"/>
              <a:buChar char="v"/>
            </a:pPr>
            <a:r>
              <a:rPr lang="fa-IR" sz="2800" dirty="0" smtClean="0">
                <a:solidFill>
                  <a:schemeClr val="tx1"/>
                </a:solidFill>
              </a:rPr>
              <a:t>آپکس یا راس ریه </a:t>
            </a:r>
            <a:r>
              <a:rPr lang="en-US" sz="2800" dirty="0" smtClean="0">
                <a:solidFill>
                  <a:schemeClr val="tx1"/>
                </a:solidFill>
              </a:rPr>
              <a:t>2-4cm</a:t>
            </a:r>
            <a:r>
              <a:rPr lang="fa-IR" sz="2800" dirty="0" smtClean="0">
                <a:solidFill>
                  <a:schemeClr val="tx1"/>
                </a:solidFill>
              </a:rPr>
              <a:t> بالای یک سوم میانی استخوان ترقوه قرار دارد.</a:t>
            </a:r>
          </a:p>
          <a:p>
            <a:pPr algn="r" rtl="1">
              <a:buClr>
                <a:srgbClr val="C00000"/>
              </a:buClr>
              <a:buFont typeface="Wingdings" pitchFamily="2" charset="2"/>
              <a:buChar char="v"/>
            </a:pPr>
            <a:r>
              <a:rPr lang="fa-IR" sz="2800" dirty="0" smtClean="0">
                <a:solidFill>
                  <a:schemeClr val="tx1"/>
                </a:solidFill>
              </a:rPr>
              <a:t>قاعده هر ریه یا لبه تحتانی ریه ، دنده ششم را در خط میدکلاویکولر و دنده هشتم را در خط مید آگزیلری قطع می کنند.</a:t>
            </a:r>
          </a:p>
          <a:p>
            <a:pPr algn="r" rtl="1">
              <a:buClr>
                <a:srgbClr val="C00000"/>
              </a:buClr>
              <a:buFont typeface="Wingdings" pitchFamily="2" charset="2"/>
              <a:buChar char="v"/>
            </a:pPr>
            <a:r>
              <a:rPr lang="fa-IR" sz="2800" dirty="0" smtClean="0">
                <a:solidFill>
                  <a:schemeClr val="tx1"/>
                </a:solidFill>
              </a:rPr>
              <a:t>در خلف ، ریه تقریبا در محاذات زایده نخاعی </a:t>
            </a:r>
            <a:r>
              <a:rPr lang="en-US" sz="2800" dirty="0" smtClean="0">
                <a:solidFill>
                  <a:schemeClr val="tx1"/>
                </a:solidFill>
              </a:rPr>
              <a:t>T10</a:t>
            </a:r>
            <a:r>
              <a:rPr lang="fa-IR" sz="2800" dirty="0" smtClean="0">
                <a:solidFill>
                  <a:schemeClr val="tx1"/>
                </a:solidFill>
              </a:rPr>
              <a:t> قرار میگیرد.</a:t>
            </a:r>
          </a:p>
          <a:p>
            <a:pPr algn="r" rtl="1">
              <a:buClr>
                <a:srgbClr val="C00000"/>
              </a:buClr>
              <a:buFont typeface="Wingdings" pitchFamily="2" charset="2"/>
              <a:buChar char="v"/>
            </a:pPr>
            <a:r>
              <a:rPr lang="fa-IR" sz="2800" dirty="0" smtClean="0">
                <a:solidFill>
                  <a:schemeClr val="tx1"/>
                </a:solidFill>
              </a:rPr>
              <a:t>در حین دم ریه به سطوح پایین تر می رود.</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nlm.nih.gov/medlineplus/ency/images/ency/fullsize/959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solutions.3mindia.co.in/3MContentRetrievalAPI/BlobServlet?locale=en_IN&amp;lmd=1177008719000&amp;assetId=1176838370197&amp;assetType=MMM_Image&amp;blobAttribute=ImageFile"/>
          <p:cNvPicPr>
            <a:picLocks noChangeAspect="1" noChangeArrowheads="1"/>
          </p:cNvPicPr>
          <p:nvPr/>
        </p:nvPicPr>
        <p:blipFill>
          <a:blip r:embed="rId2" cstate="print"/>
          <a:srcRect/>
          <a:stretch>
            <a:fillRect/>
          </a:stretch>
        </p:blipFill>
        <p:spPr bwMode="auto">
          <a:xfrm>
            <a:off x="1399308" y="0"/>
            <a:ext cx="6068291"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ریه ها(شیارها و لوب ها)</a:t>
            </a:r>
            <a:endParaRPr lang="en-US" dirty="0"/>
          </a:p>
        </p:txBody>
      </p:sp>
      <p:sp>
        <p:nvSpPr>
          <p:cNvPr id="3" name="Subtitle 2"/>
          <p:cNvSpPr>
            <a:spLocks noGrp="1"/>
          </p:cNvSpPr>
          <p:nvPr>
            <p:ph type="subTitle" idx="1"/>
          </p:nvPr>
        </p:nvSpPr>
        <p:spPr>
          <a:xfrm>
            <a:off x="0" y="1066800"/>
            <a:ext cx="8839200" cy="5410200"/>
          </a:xfrm>
        </p:spPr>
        <p:txBody>
          <a:bodyPr>
            <a:normAutofit lnSpcReduction="10000"/>
          </a:bodyPr>
          <a:lstStyle/>
          <a:p>
            <a:pPr algn="r" rtl="1">
              <a:buClr>
                <a:srgbClr val="C00000"/>
              </a:buClr>
              <a:buFont typeface="Wingdings" pitchFamily="2" charset="2"/>
              <a:buChar char="v"/>
            </a:pPr>
            <a:r>
              <a:rPr lang="fa-IR" sz="2800" dirty="0" smtClean="0">
                <a:solidFill>
                  <a:schemeClr val="tx1"/>
                </a:solidFill>
              </a:rPr>
              <a:t>شیار مایل (شیار اصلی) ← تقسیم ریه به دو قسمت</a:t>
            </a:r>
          </a:p>
          <a:p>
            <a:pPr algn="r" rtl="1">
              <a:buClr>
                <a:srgbClr val="C00000"/>
              </a:buClr>
              <a:buFont typeface="Wingdings" pitchFamily="2" charset="2"/>
              <a:buChar char="v"/>
            </a:pPr>
            <a:r>
              <a:rPr lang="fa-IR" sz="2800" dirty="0" smtClean="0">
                <a:solidFill>
                  <a:schemeClr val="tx1"/>
                </a:solidFill>
              </a:rPr>
              <a:t>مسیر شیار مایل : از زایده مهره </a:t>
            </a:r>
            <a:r>
              <a:rPr lang="en-US" sz="2800" dirty="0" smtClean="0">
                <a:solidFill>
                  <a:schemeClr val="tx1"/>
                </a:solidFill>
              </a:rPr>
              <a:t>T3</a:t>
            </a:r>
            <a:r>
              <a:rPr lang="fa-IR" sz="2800" dirty="0" smtClean="0">
                <a:solidFill>
                  <a:schemeClr val="tx1"/>
                </a:solidFill>
              </a:rPr>
              <a:t> بصورت مایل به پایین می آید تا دنده ششم در خط میدکلاویکولر</a:t>
            </a:r>
          </a:p>
          <a:p>
            <a:pPr algn="r" rtl="1">
              <a:buClr>
                <a:srgbClr val="C00000"/>
              </a:buClr>
              <a:buFont typeface="Wingdings" pitchFamily="2" charset="2"/>
              <a:buChar char="v"/>
            </a:pPr>
            <a:r>
              <a:rPr lang="fa-IR" sz="2800" dirty="0" smtClean="0">
                <a:solidFill>
                  <a:schemeClr val="tx1"/>
                </a:solidFill>
              </a:rPr>
              <a:t>شیار افقی (شیار فرعی) ← تقسیم لوب فوقانی ریه راست به دو قسمت فوقانی و میانی </a:t>
            </a:r>
          </a:p>
          <a:p>
            <a:pPr algn="r" rtl="1">
              <a:buClr>
                <a:srgbClr val="C00000"/>
              </a:buClr>
              <a:buFont typeface="Wingdings" pitchFamily="2" charset="2"/>
              <a:buChar char="v"/>
            </a:pPr>
            <a:endParaRPr lang="fa-IR" sz="2800" dirty="0" smtClean="0">
              <a:solidFill>
                <a:schemeClr val="tx1"/>
              </a:solidFill>
            </a:endParaRPr>
          </a:p>
          <a:p>
            <a:pPr algn="r" rtl="1">
              <a:buClr>
                <a:srgbClr val="C00000"/>
              </a:buClr>
            </a:pPr>
            <a:r>
              <a:rPr lang="fa-IR" sz="2800" b="1" dirty="0" smtClean="0">
                <a:solidFill>
                  <a:schemeClr val="tx1"/>
                </a:solidFill>
              </a:rPr>
              <a:t>                                                                         لوب فوقانی</a:t>
            </a:r>
          </a:p>
          <a:p>
            <a:pPr algn="r" rtl="1">
              <a:buClr>
                <a:srgbClr val="C00000"/>
              </a:buClr>
            </a:pPr>
            <a:r>
              <a:rPr lang="fa-IR" sz="2800" b="1" dirty="0" smtClean="0">
                <a:solidFill>
                  <a:schemeClr val="tx1"/>
                </a:solidFill>
              </a:rPr>
              <a:t>                     لوب فوقانی </a:t>
            </a:r>
            <a:r>
              <a:rPr lang="fa-IR" sz="2800" b="1" dirty="0" smtClean="0">
                <a:solidFill>
                  <a:srgbClr val="C00000"/>
                </a:solidFill>
              </a:rPr>
              <a:t>←</a:t>
            </a:r>
            <a:r>
              <a:rPr lang="fa-IR" sz="2800" b="1" dirty="0" smtClean="0">
                <a:solidFill>
                  <a:schemeClr val="tx1"/>
                </a:solidFill>
              </a:rPr>
              <a:t> شیار افقی (ریه راست)</a:t>
            </a:r>
          </a:p>
          <a:p>
            <a:pPr algn="r" rtl="1">
              <a:buClr>
                <a:srgbClr val="C00000"/>
              </a:buClr>
              <a:buFont typeface="Wingdings" pitchFamily="2" charset="2"/>
              <a:buChar char="v"/>
            </a:pPr>
            <a:r>
              <a:rPr lang="fa-IR" sz="2800" b="1" dirty="0" smtClean="0">
                <a:solidFill>
                  <a:schemeClr val="tx1"/>
                </a:solidFill>
              </a:rPr>
              <a:t>شیار مایل                                                           لوب میانی</a:t>
            </a:r>
          </a:p>
          <a:p>
            <a:pPr algn="r" rtl="1">
              <a:buClr>
                <a:srgbClr val="C00000"/>
              </a:buClr>
            </a:pPr>
            <a:r>
              <a:rPr lang="fa-IR" sz="2800" b="1" dirty="0" smtClean="0">
                <a:solidFill>
                  <a:schemeClr val="tx1"/>
                </a:solidFill>
              </a:rPr>
              <a:t>                      لوب تحتانی</a:t>
            </a:r>
            <a:endParaRPr lang="en-US" sz="2800" b="1" dirty="0">
              <a:solidFill>
                <a:schemeClr val="tx1"/>
              </a:solidFill>
            </a:endParaRPr>
          </a:p>
        </p:txBody>
      </p:sp>
      <p:cxnSp>
        <p:nvCxnSpPr>
          <p:cNvPr id="5" name="Elbow Connector 4"/>
          <p:cNvCxnSpPr/>
          <p:nvPr/>
        </p:nvCxnSpPr>
        <p:spPr>
          <a:xfrm rot="10800000">
            <a:off x="6781800" y="4800600"/>
            <a:ext cx="609600" cy="457200"/>
          </a:xfrm>
          <a:prstGeom prst="bentConnector3">
            <a:avLst>
              <a:gd name="adj1" fmla="val 45385"/>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flipV="1">
            <a:off x="6629400" y="5257800"/>
            <a:ext cx="533400" cy="457200"/>
          </a:xfrm>
          <a:prstGeom prst="bentConnector3">
            <a:avLst>
              <a:gd name="adj1" fmla="val 10440"/>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V="1">
            <a:off x="1485900" y="4457700"/>
            <a:ext cx="533400" cy="304800"/>
          </a:xfrm>
          <a:prstGeom prst="bentConnector3">
            <a:avLst>
              <a:gd name="adj1" fmla="val 100110"/>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1524000" y="4876800"/>
            <a:ext cx="457200" cy="381000"/>
          </a:xfrm>
          <a:prstGeom prst="bentConnector3">
            <a:avLst>
              <a:gd name="adj1" fmla="val 13077"/>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ریه ها(شیارها و لوب ها)</a:t>
            </a:r>
            <a:endParaRPr lang="en-US" dirty="0"/>
          </a:p>
        </p:txBody>
      </p:sp>
      <p:sp>
        <p:nvSpPr>
          <p:cNvPr id="3" name="Subtitle 2"/>
          <p:cNvSpPr>
            <a:spLocks noGrp="1"/>
          </p:cNvSpPr>
          <p:nvPr>
            <p:ph type="subTitle" idx="1"/>
          </p:nvPr>
        </p:nvSpPr>
        <p:spPr>
          <a:xfrm>
            <a:off x="0" y="1066800"/>
            <a:ext cx="8839200" cy="5410200"/>
          </a:xfrm>
        </p:spPr>
        <p:txBody>
          <a:bodyPr>
            <a:normAutofit/>
          </a:bodyPr>
          <a:lstStyle/>
          <a:p>
            <a:pPr algn="r" rtl="1">
              <a:buClr>
                <a:srgbClr val="C00000"/>
              </a:buClr>
              <a:buFont typeface="Wingdings" pitchFamily="2" charset="2"/>
              <a:buChar char="v"/>
            </a:pPr>
            <a:r>
              <a:rPr lang="fa-IR" sz="2800" dirty="0" smtClean="0">
                <a:solidFill>
                  <a:schemeClr val="tx1"/>
                </a:solidFill>
              </a:rPr>
              <a:t>شیار افقی : از سطح دنده پنجم در میدآگزیلر راست تا سطح دنده چهارم</a:t>
            </a:r>
          </a:p>
          <a:p>
            <a:pPr algn="r" rtl="1">
              <a:buClr>
                <a:srgbClr val="C00000"/>
              </a:buClr>
              <a:buFont typeface="Wingdings" pitchFamily="2" charset="2"/>
              <a:buChar char="v"/>
            </a:pPr>
            <a:r>
              <a:rPr lang="fa-IR" sz="2800" b="1" dirty="0" smtClean="0">
                <a:solidFill>
                  <a:schemeClr val="tx1"/>
                </a:solidFill>
              </a:rPr>
              <a:t>ریه راست : لوب فوقانی ، لوب میانی ، لوب تحتانی</a:t>
            </a:r>
          </a:p>
          <a:p>
            <a:pPr algn="r" rtl="1">
              <a:buClr>
                <a:srgbClr val="C00000"/>
              </a:buClr>
              <a:buFont typeface="Wingdings" pitchFamily="2" charset="2"/>
              <a:buChar char="v"/>
            </a:pPr>
            <a:r>
              <a:rPr lang="fa-IR" sz="2800" b="1" dirty="0" smtClean="0">
                <a:solidFill>
                  <a:schemeClr val="tx1"/>
                </a:solidFill>
              </a:rPr>
              <a:t>ریه چپ : لوب فوقانی ، لوب تحتانی</a:t>
            </a:r>
          </a:p>
          <a:p>
            <a:pPr algn="r" rtl="1">
              <a:buClr>
                <a:srgbClr val="C00000"/>
              </a:buClr>
              <a:buFont typeface="Wingdings" pitchFamily="2" charset="2"/>
              <a:buChar char="v"/>
            </a:pPr>
            <a:r>
              <a:rPr lang="fa-IR" sz="2800" b="1" dirty="0" smtClean="0">
                <a:solidFill>
                  <a:schemeClr val="tx1"/>
                </a:solidFill>
              </a:rPr>
              <a:t>نای در محاذات زاویه استرنوم در جلو و زایده نخاعی </a:t>
            </a:r>
            <a:r>
              <a:rPr lang="en-US" sz="2800" b="1" dirty="0" smtClean="0">
                <a:solidFill>
                  <a:schemeClr val="tx1"/>
                </a:solidFill>
              </a:rPr>
              <a:t>T4</a:t>
            </a:r>
            <a:r>
              <a:rPr lang="fa-IR" sz="2800" b="1" dirty="0" smtClean="0">
                <a:solidFill>
                  <a:schemeClr val="tx1"/>
                </a:solidFill>
              </a:rPr>
              <a:t> در خلف به برونشهای اصلی تقسیم می شود.</a:t>
            </a: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0178" name="Picture 2" descr="http://www.infobarrel.com/media/image/6714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descr="http://www.easehost.net/easyweb/usa/11494602/20070124141603/images/meddia03image0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شکل و اندازه قفسه سینه</a:t>
            </a:r>
            <a:endParaRPr lang="en-US" dirty="0"/>
          </a:p>
        </p:txBody>
      </p:sp>
      <p:sp>
        <p:nvSpPr>
          <p:cNvPr id="3" name="Subtitle 2"/>
          <p:cNvSpPr>
            <a:spLocks noGrp="1"/>
          </p:cNvSpPr>
          <p:nvPr>
            <p:ph type="subTitle" idx="1"/>
          </p:nvPr>
        </p:nvSpPr>
        <p:spPr>
          <a:xfrm>
            <a:off x="0" y="1066800"/>
            <a:ext cx="8839200" cy="5410200"/>
          </a:xfrm>
        </p:spPr>
        <p:txBody>
          <a:bodyPr>
            <a:normAutofit/>
          </a:bodyPr>
          <a:lstStyle/>
          <a:p>
            <a:pPr algn="r" rtl="1">
              <a:buClr>
                <a:srgbClr val="C00000"/>
              </a:buClr>
              <a:buFont typeface="Wingdings" pitchFamily="2" charset="2"/>
              <a:buChar char="v"/>
            </a:pPr>
            <a:r>
              <a:rPr lang="fa-IR" sz="2800" dirty="0" smtClean="0">
                <a:solidFill>
                  <a:schemeClr val="tx1"/>
                </a:solidFill>
              </a:rPr>
              <a:t>نوزادان ← قفسه سینه گرد ؛ شکل استوانه ای با قطر برابر فوقانی و تحتانی</a:t>
            </a:r>
          </a:p>
          <a:p>
            <a:pPr algn="r" rtl="1">
              <a:buClr>
                <a:srgbClr val="C00000"/>
              </a:buClr>
              <a:buFont typeface="Wingdings" pitchFamily="2" charset="2"/>
              <a:buChar char="v"/>
            </a:pPr>
            <a:r>
              <a:rPr lang="fa-IR" sz="2800" dirty="0" smtClean="0">
                <a:solidFill>
                  <a:schemeClr val="tx1"/>
                </a:solidFill>
              </a:rPr>
              <a:t>از شش سالگی قطر قدامی نسبت به قطر عرضی کاهش می یابد.</a:t>
            </a:r>
          </a:p>
          <a:p>
            <a:pPr algn="r" rtl="1">
              <a:buClr>
                <a:srgbClr val="C00000"/>
              </a:buClr>
              <a:buFont typeface="Wingdings" pitchFamily="2" charset="2"/>
              <a:buChar char="v"/>
            </a:pPr>
            <a:r>
              <a:rPr lang="fa-IR" sz="2800" dirty="0" smtClean="0">
                <a:solidFill>
                  <a:schemeClr val="tx1"/>
                </a:solidFill>
              </a:rPr>
              <a:t>بزرگسالان ← بیضی شکل ؛ قطر عرضی = دو برابر قطر قدامی-خلفی و قطر آن در راس کوچکتر از قاعده آن است.</a:t>
            </a:r>
          </a:p>
          <a:p>
            <a:pPr algn="r" rtl="1">
              <a:buClr>
                <a:srgbClr val="C00000"/>
              </a:buClr>
              <a:buFont typeface="Wingdings" pitchFamily="2" charset="2"/>
              <a:buChar char="v"/>
            </a:pPr>
            <a:r>
              <a:rPr lang="fa-IR" sz="2800" dirty="0" smtClean="0">
                <a:solidFill>
                  <a:schemeClr val="tx1"/>
                </a:solidFill>
              </a:rPr>
              <a:t>پیری ← کیفوز و استئوپروز ← کوچک شدن قفسه سینه ← دنده ها به سمت پایین و جلو متمایل</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4" descr="http://matrixpm.net/images/500px-Circle_-_black_simple.svg.png"/>
          <p:cNvPicPr>
            <a:picLocks noChangeAspect="1" noChangeArrowheads="1"/>
          </p:cNvPicPr>
          <p:nvPr/>
        </p:nvPicPr>
        <p:blipFill>
          <a:blip r:embed="rId2" cstate="print"/>
          <a:srcRect/>
          <a:stretch>
            <a:fillRect/>
          </a:stretch>
        </p:blipFill>
        <p:spPr bwMode="auto">
          <a:xfrm>
            <a:off x="533400" y="0"/>
            <a:ext cx="2895600" cy="2895600"/>
          </a:xfrm>
          <a:prstGeom prst="rect">
            <a:avLst/>
          </a:prstGeom>
          <a:noFill/>
        </p:spPr>
      </p:pic>
      <p:pic>
        <p:nvPicPr>
          <p:cNvPr id="5" name="Picture 6" descr="http://etc.usf.edu/clipart/41700/41702/FC_Cylinder_41702_lg.gif"/>
          <p:cNvPicPr>
            <a:picLocks noChangeAspect="1" noChangeArrowheads="1"/>
          </p:cNvPicPr>
          <p:nvPr/>
        </p:nvPicPr>
        <p:blipFill>
          <a:blip r:embed="rId3" cstate="print"/>
          <a:srcRect/>
          <a:stretch>
            <a:fillRect/>
          </a:stretch>
        </p:blipFill>
        <p:spPr bwMode="auto">
          <a:xfrm>
            <a:off x="39478" y="3429000"/>
            <a:ext cx="2409022" cy="3124200"/>
          </a:xfrm>
          <a:prstGeom prst="rect">
            <a:avLst/>
          </a:prstGeom>
          <a:noFill/>
        </p:spPr>
      </p:pic>
      <p:pic>
        <p:nvPicPr>
          <p:cNvPr id="49154" name="Picture 2" descr="http://www.tpub.com/content/draftsman/14276/img/14276_111_1.jpg"/>
          <p:cNvPicPr>
            <a:picLocks noChangeAspect="1" noChangeArrowheads="1"/>
          </p:cNvPicPr>
          <p:nvPr/>
        </p:nvPicPr>
        <p:blipFill>
          <a:blip r:embed="rId4" cstate="print"/>
          <a:srcRect/>
          <a:stretch>
            <a:fillRect/>
          </a:stretch>
        </p:blipFill>
        <p:spPr bwMode="auto">
          <a:xfrm>
            <a:off x="4572000" y="304800"/>
            <a:ext cx="4076700" cy="3000376"/>
          </a:xfrm>
          <a:prstGeom prst="rect">
            <a:avLst/>
          </a:prstGeom>
          <a:noFill/>
        </p:spPr>
      </p:pic>
      <p:pic>
        <p:nvPicPr>
          <p:cNvPr id="7" name="Picture 2" descr="http://meded.ucsd.edu/clinicalmed/thorax_kyphosis.jpg"/>
          <p:cNvPicPr>
            <a:picLocks noChangeAspect="1" noChangeArrowheads="1"/>
          </p:cNvPicPr>
          <p:nvPr/>
        </p:nvPicPr>
        <p:blipFill>
          <a:blip r:embed="rId5" cstate="print"/>
          <a:srcRect/>
          <a:stretch>
            <a:fillRect/>
          </a:stretch>
        </p:blipFill>
        <p:spPr bwMode="auto">
          <a:xfrm>
            <a:off x="4648200" y="3657600"/>
            <a:ext cx="3962400" cy="2971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r>
              <a:rPr lang="fa-IR" dirty="0" smtClean="0"/>
              <a:t>ظاهر بیمار</a:t>
            </a:r>
            <a:endParaRPr lang="en-US" dirty="0"/>
          </a:p>
        </p:txBody>
      </p:sp>
      <p:sp>
        <p:nvSpPr>
          <p:cNvPr id="3" name="Subtitle 2"/>
          <p:cNvSpPr>
            <a:spLocks noGrp="1"/>
          </p:cNvSpPr>
          <p:nvPr>
            <p:ph type="subTitle" idx="1"/>
          </p:nvPr>
        </p:nvSpPr>
        <p:spPr>
          <a:xfrm>
            <a:off x="0" y="1066800"/>
            <a:ext cx="9144000" cy="5791200"/>
          </a:xfrm>
        </p:spPr>
        <p:txBody>
          <a:bodyPr>
            <a:normAutofit/>
          </a:bodyPr>
          <a:lstStyle/>
          <a:p>
            <a:pPr algn="r" rtl="1">
              <a:buClr>
                <a:srgbClr val="C00000"/>
              </a:buClr>
              <a:buFont typeface="Wingdings" pitchFamily="2" charset="2"/>
              <a:buChar char="v"/>
            </a:pPr>
            <a:r>
              <a:rPr lang="fa-IR" sz="2800" dirty="0" smtClean="0">
                <a:solidFill>
                  <a:schemeClr val="tx1"/>
                </a:solidFill>
              </a:rPr>
              <a:t>تغییرات سیستم تنفسی </a:t>
            </a:r>
            <a:r>
              <a:rPr lang="fa-IR" sz="2800" dirty="0" smtClean="0">
                <a:solidFill>
                  <a:srgbClr val="FF0000"/>
                </a:solidFill>
              </a:rPr>
              <a:t>معمولا آهسته </a:t>
            </a:r>
            <a:r>
              <a:rPr lang="fa-IR" sz="2800" dirty="0" smtClean="0">
                <a:solidFill>
                  <a:schemeClr val="tx1"/>
                </a:solidFill>
              </a:rPr>
              <a:t>مثل پنومونی </a:t>
            </a:r>
          </a:p>
          <a:p>
            <a:pPr algn="r" rtl="1">
              <a:buClr>
                <a:srgbClr val="C00000"/>
              </a:buClr>
              <a:buFont typeface="Wingdings" pitchFamily="2" charset="2"/>
              <a:buChar char="v"/>
            </a:pPr>
            <a:r>
              <a:rPr lang="fa-IR" sz="2800" dirty="0" smtClean="0">
                <a:solidFill>
                  <a:srgbClr val="FF0000"/>
                </a:solidFill>
              </a:rPr>
              <a:t>گاهی سریع </a:t>
            </a:r>
            <a:r>
              <a:rPr lang="fa-IR" sz="2800" dirty="0" smtClean="0">
                <a:solidFill>
                  <a:schemeClr val="tx1"/>
                </a:solidFill>
              </a:rPr>
              <a:t>مثل پنوموتوراکس یا ادم ریه </a:t>
            </a:r>
          </a:p>
          <a:p>
            <a:pPr algn="r" rtl="1">
              <a:buClr>
                <a:srgbClr val="C00000"/>
              </a:buClr>
              <a:buFont typeface="Arial" pitchFamily="34" charset="0"/>
              <a:buChar char="•"/>
            </a:pPr>
            <a:r>
              <a:rPr lang="fa-IR" sz="2800" dirty="0" smtClean="0">
                <a:solidFill>
                  <a:schemeClr val="tx1"/>
                </a:solidFill>
              </a:rPr>
              <a:t>بیماری مزمن : خم شدن بیمار به جلو ؛ دستهارا حایل جهت بالا بردن استخوانهای ترقوه</a:t>
            </a:r>
            <a:endParaRPr lang="fa-IR" sz="2800" dirty="0">
              <a:solidFill>
                <a:schemeClr val="tx1"/>
              </a:solidFill>
            </a:endParaRPr>
          </a:p>
          <a:p>
            <a:pPr algn="r" rtl="1">
              <a:buClr>
                <a:srgbClr val="C00000"/>
              </a:buClr>
              <a:buFont typeface="Wingdings" pitchFamily="2" charset="2"/>
              <a:buChar char="v"/>
            </a:pPr>
            <a:endParaRPr lang="en-US" sz="2800" dirty="0">
              <a:solidFill>
                <a:schemeClr val="tx1"/>
              </a:solidFill>
            </a:endParaRPr>
          </a:p>
        </p:txBody>
      </p:sp>
      <p:pic>
        <p:nvPicPr>
          <p:cNvPr id="27650" name="Picture 2" descr="http://images.medicinenet.com/images/illustrations/pneumonia.GIF"/>
          <p:cNvPicPr>
            <a:picLocks noChangeAspect="1" noChangeArrowheads="1"/>
          </p:cNvPicPr>
          <p:nvPr/>
        </p:nvPicPr>
        <p:blipFill>
          <a:blip r:embed="rId2" cstate="print"/>
          <a:srcRect/>
          <a:stretch>
            <a:fillRect/>
          </a:stretch>
        </p:blipFill>
        <p:spPr bwMode="auto">
          <a:xfrm>
            <a:off x="1" y="4585704"/>
            <a:ext cx="2438400" cy="2272296"/>
          </a:xfrm>
          <a:prstGeom prst="rect">
            <a:avLst/>
          </a:prstGeom>
          <a:noFill/>
        </p:spPr>
      </p:pic>
      <p:pic>
        <p:nvPicPr>
          <p:cNvPr id="27652" name="Picture 4" descr="http://img.tfd.com/dorland/pneumothorax_tension.jpg"/>
          <p:cNvPicPr>
            <a:picLocks noChangeAspect="1" noChangeArrowheads="1"/>
          </p:cNvPicPr>
          <p:nvPr/>
        </p:nvPicPr>
        <p:blipFill>
          <a:blip r:embed="rId3" cstate="print"/>
          <a:srcRect/>
          <a:stretch>
            <a:fillRect/>
          </a:stretch>
        </p:blipFill>
        <p:spPr bwMode="auto">
          <a:xfrm>
            <a:off x="2971800" y="4545724"/>
            <a:ext cx="1676400" cy="2312276"/>
          </a:xfrm>
          <a:prstGeom prst="rect">
            <a:avLst/>
          </a:prstGeom>
          <a:noFill/>
        </p:spPr>
      </p:pic>
      <p:pic>
        <p:nvPicPr>
          <p:cNvPr id="27654" name="Picture 6" descr="http://www.livinghealthyworldwide.com/wp-content/uploads/2010/09/img_lung_edema.gif"/>
          <p:cNvPicPr>
            <a:picLocks noChangeAspect="1" noChangeArrowheads="1"/>
          </p:cNvPicPr>
          <p:nvPr/>
        </p:nvPicPr>
        <p:blipFill>
          <a:blip r:embed="rId4" cstate="print"/>
          <a:srcRect/>
          <a:stretch>
            <a:fillRect/>
          </a:stretch>
        </p:blipFill>
        <p:spPr bwMode="auto">
          <a:xfrm>
            <a:off x="4857244" y="4876800"/>
            <a:ext cx="4286756" cy="1981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شکلهای غیر طبیعی قفسه سینه</a:t>
            </a:r>
            <a:endParaRPr lang="en-US" dirty="0"/>
          </a:p>
        </p:txBody>
      </p:sp>
      <p:sp>
        <p:nvSpPr>
          <p:cNvPr id="3" name="Content Placeholder 2"/>
          <p:cNvSpPr>
            <a:spLocks noGrp="1"/>
          </p:cNvSpPr>
          <p:nvPr>
            <p:ph idx="1"/>
          </p:nvPr>
        </p:nvSpPr>
        <p:spPr/>
        <p:txBody>
          <a:bodyPr/>
          <a:lstStyle/>
          <a:p>
            <a:pPr algn="r" rtl="1"/>
            <a:r>
              <a:rPr lang="fa-IR" dirty="0" smtClean="0"/>
              <a:t>سینه کبوتری : قطر عرضی باریک و قطر قدامی – خلفی افزایش و به بیرون برجستگی پیدا می کند (مثال: راشیتیسم)</a:t>
            </a:r>
          </a:p>
        </p:txBody>
      </p:sp>
      <p:pic>
        <p:nvPicPr>
          <p:cNvPr id="50178" name="Picture 2" descr="http://www.pectus.org/images/car(pre-op).jpg"/>
          <p:cNvPicPr>
            <a:picLocks noChangeAspect="1" noChangeArrowheads="1"/>
          </p:cNvPicPr>
          <p:nvPr/>
        </p:nvPicPr>
        <p:blipFill>
          <a:blip r:embed="rId2" cstate="print"/>
          <a:srcRect/>
          <a:stretch>
            <a:fillRect/>
          </a:stretch>
        </p:blipFill>
        <p:spPr bwMode="auto">
          <a:xfrm>
            <a:off x="533400" y="2971800"/>
            <a:ext cx="2695575" cy="363615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شکلهای غیر طبیعی قفسه سینه</a:t>
            </a:r>
            <a:endParaRPr lang="en-US" dirty="0"/>
          </a:p>
        </p:txBody>
      </p:sp>
      <p:sp>
        <p:nvSpPr>
          <p:cNvPr id="3" name="Content Placeholder 2"/>
          <p:cNvSpPr>
            <a:spLocks noGrp="1"/>
          </p:cNvSpPr>
          <p:nvPr>
            <p:ph idx="1"/>
          </p:nvPr>
        </p:nvSpPr>
        <p:spPr/>
        <p:txBody>
          <a:bodyPr/>
          <a:lstStyle/>
          <a:p>
            <a:pPr algn="r" rtl="1"/>
            <a:r>
              <a:rPr lang="fa-IR" dirty="0" smtClean="0"/>
              <a:t>سینه قیفی (</a:t>
            </a:r>
            <a:r>
              <a:rPr lang="en-US" dirty="0" smtClean="0"/>
              <a:t>Funnel chest</a:t>
            </a:r>
            <a:r>
              <a:rPr lang="fa-IR" dirty="0" smtClean="0"/>
              <a:t>) : جناق تورفتگی و قطر قدامی – خلفی باریک شده است (برعکس سینه کبوتری). فشار غیر طبیعی می تواند اشکال در قلب ایجاد کند.</a:t>
            </a:r>
          </a:p>
        </p:txBody>
      </p:sp>
      <p:pic>
        <p:nvPicPr>
          <p:cNvPr id="51202" name="Picture 2" descr="http://upload.wikimedia.org/wikipedia/commons/thumb/8/83/Pectus1.jpg/230px-Pectus1.jpg"/>
          <p:cNvPicPr>
            <a:picLocks noChangeAspect="1" noChangeArrowheads="1"/>
          </p:cNvPicPr>
          <p:nvPr/>
        </p:nvPicPr>
        <p:blipFill>
          <a:blip r:embed="rId2" cstate="print"/>
          <a:srcRect/>
          <a:stretch>
            <a:fillRect/>
          </a:stretch>
        </p:blipFill>
        <p:spPr bwMode="auto">
          <a:xfrm>
            <a:off x="609600" y="3124200"/>
            <a:ext cx="2667000" cy="339752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شکلهای غیر طبیعی قفسه سینه</a:t>
            </a:r>
            <a:endParaRPr lang="en-US" dirty="0"/>
          </a:p>
        </p:txBody>
      </p:sp>
      <p:sp>
        <p:nvSpPr>
          <p:cNvPr id="3" name="Subtitle 2"/>
          <p:cNvSpPr>
            <a:spLocks noGrp="1"/>
          </p:cNvSpPr>
          <p:nvPr>
            <p:ph type="subTitle" idx="1"/>
          </p:nvPr>
        </p:nvSpPr>
        <p:spPr>
          <a:xfrm>
            <a:off x="0" y="1066800"/>
            <a:ext cx="8839200" cy="5410200"/>
          </a:xfrm>
        </p:spPr>
        <p:txBody>
          <a:bodyPr>
            <a:normAutofit/>
          </a:bodyPr>
          <a:lstStyle/>
          <a:p>
            <a:pPr algn="r" rtl="1">
              <a:buClr>
                <a:srgbClr val="C00000"/>
              </a:buClr>
            </a:pPr>
            <a:endParaRPr lang="fa-IR" sz="2800" dirty="0" smtClean="0">
              <a:solidFill>
                <a:schemeClr val="tx1"/>
              </a:solidFill>
            </a:endParaRPr>
          </a:p>
          <a:p>
            <a:pPr algn="r" rtl="1">
              <a:buClr>
                <a:srgbClr val="C00000"/>
              </a:buClr>
              <a:buFont typeface="Wingdings" pitchFamily="2" charset="2"/>
              <a:buChar char="v"/>
            </a:pPr>
            <a:r>
              <a:rPr lang="fa-IR" sz="2800" dirty="0" smtClean="0">
                <a:solidFill>
                  <a:schemeClr val="tx1"/>
                </a:solidFill>
              </a:rPr>
              <a:t>سینه بشکه ای (</a:t>
            </a:r>
            <a:r>
              <a:rPr lang="en-US" sz="2800" dirty="0" smtClean="0">
                <a:solidFill>
                  <a:schemeClr val="tx1"/>
                </a:solidFill>
              </a:rPr>
              <a:t>Barrel chest</a:t>
            </a:r>
            <a:r>
              <a:rPr lang="fa-IR" sz="2800" dirty="0" smtClean="0">
                <a:solidFill>
                  <a:schemeClr val="tx1"/>
                </a:solidFill>
              </a:rPr>
              <a:t>) : نسبت قطر قدامی – خلفی به جانبی یک به یک است و</a:t>
            </a:r>
            <a:r>
              <a:rPr lang="en-US" sz="2800" dirty="0" smtClean="0">
                <a:solidFill>
                  <a:schemeClr val="tx1"/>
                </a:solidFill>
              </a:rPr>
              <a:t> </a:t>
            </a:r>
            <a:r>
              <a:rPr lang="fa-IR" sz="2800" dirty="0" smtClean="0">
                <a:solidFill>
                  <a:schemeClr val="tx1"/>
                </a:solidFill>
              </a:rPr>
              <a:t>یا به صورت کیفوز (انحنای گوژ مانند) و اسکولیوز ( انحراف جانبی نخاع) دیده می شود.</a:t>
            </a:r>
            <a:endParaRPr lang="en-US" sz="2800" dirty="0">
              <a:solidFill>
                <a:schemeClr val="tx1"/>
              </a:solidFill>
            </a:endParaRPr>
          </a:p>
        </p:txBody>
      </p:sp>
      <p:pic>
        <p:nvPicPr>
          <p:cNvPr id="17410" name="Picture 2" descr="http://www.rightdiagnosis.com/bookimages/8/2495.png"/>
          <p:cNvPicPr>
            <a:picLocks noChangeAspect="1" noChangeArrowheads="1"/>
          </p:cNvPicPr>
          <p:nvPr/>
        </p:nvPicPr>
        <p:blipFill>
          <a:blip r:embed="rId2" cstate="print"/>
          <a:srcRect/>
          <a:stretch>
            <a:fillRect/>
          </a:stretch>
        </p:blipFill>
        <p:spPr bwMode="auto">
          <a:xfrm>
            <a:off x="0" y="2743200"/>
            <a:ext cx="3329848" cy="4114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معاینه قفسه صدری و ریه ها</a:t>
            </a:r>
            <a:endParaRPr lang="en-US" dirty="0"/>
          </a:p>
        </p:txBody>
      </p:sp>
      <p:sp>
        <p:nvSpPr>
          <p:cNvPr id="3" name="Subtitle 2"/>
          <p:cNvSpPr>
            <a:spLocks noGrp="1"/>
          </p:cNvSpPr>
          <p:nvPr>
            <p:ph type="subTitle" idx="1"/>
          </p:nvPr>
        </p:nvSpPr>
        <p:spPr>
          <a:xfrm>
            <a:off x="0" y="1066800"/>
            <a:ext cx="8839200" cy="5410200"/>
          </a:xfrm>
        </p:spPr>
        <p:txBody>
          <a:bodyPr>
            <a:normAutofit/>
          </a:bodyPr>
          <a:lstStyle/>
          <a:p>
            <a:pPr algn="r" rtl="1">
              <a:buClr>
                <a:srgbClr val="C00000"/>
              </a:buClr>
              <a:buFont typeface="Wingdings" pitchFamily="2" charset="2"/>
              <a:buChar char="v"/>
            </a:pPr>
            <a:r>
              <a:rPr lang="fa-IR" sz="2800" dirty="0" smtClean="0">
                <a:solidFill>
                  <a:schemeClr val="tx1"/>
                </a:solidFill>
              </a:rPr>
              <a:t>بررسی بیمار :</a:t>
            </a:r>
          </a:p>
          <a:p>
            <a:pPr marL="571500" indent="-571500" algn="r" rtl="1">
              <a:buClr>
                <a:srgbClr val="C00000"/>
              </a:buClr>
              <a:buFont typeface="+mj-lt"/>
              <a:buAutoNum type="romanUcPeriod"/>
            </a:pPr>
            <a:r>
              <a:rPr lang="fa-IR" sz="2800" dirty="0" smtClean="0">
                <a:solidFill>
                  <a:schemeClr val="tx1"/>
                </a:solidFill>
              </a:rPr>
              <a:t>تاریخچه خانوادگی بیماریهای ریه</a:t>
            </a:r>
          </a:p>
          <a:p>
            <a:pPr marL="571500" indent="-571500" algn="r" rtl="1">
              <a:buClr>
                <a:srgbClr val="C00000"/>
              </a:buClr>
              <a:buFont typeface="+mj-lt"/>
              <a:buAutoNum type="romanUcPeriod"/>
            </a:pPr>
            <a:r>
              <a:rPr lang="fa-IR" sz="2800" dirty="0" smtClean="0">
                <a:solidFill>
                  <a:schemeClr val="tx1"/>
                </a:solidFill>
              </a:rPr>
              <a:t>سرطان</a:t>
            </a:r>
          </a:p>
          <a:p>
            <a:pPr marL="571500" indent="-571500" algn="r" rtl="1">
              <a:buClr>
                <a:srgbClr val="C00000"/>
              </a:buClr>
              <a:buFont typeface="+mj-lt"/>
              <a:buAutoNum type="romanUcPeriod"/>
            </a:pPr>
            <a:r>
              <a:rPr lang="fa-IR" sz="2800" dirty="0" smtClean="0">
                <a:solidFill>
                  <a:schemeClr val="tx1"/>
                </a:solidFill>
              </a:rPr>
              <a:t>آلرژی</a:t>
            </a:r>
          </a:p>
          <a:p>
            <a:pPr marL="571500" indent="-571500" algn="r" rtl="1">
              <a:buClr>
                <a:srgbClr val="C00000"/>
              </a:buClr>
              <a:buFont typeface="+mj-lt"/>
              <a:buAutoNum type="romanUcPeriod"/>
            </a:pPr>
            <a:r>
              <a:rPr lang="fa-IR" sz="2800" dirty="0" smtClean="0">
                <a:solidFill>
                  <a:schemeClr val="tx1"/>
                </a:solidFill>
              </a:rPr>
              <a:t>سل</a:t>
            </a:r>
          </a:p>
          <a:p>
            <a:pPr marL="571500" indent="-571500" algn="r" rtl="1">
              <a:buClr>
                <a:srgbClr val="C00000"/>
              </a:buClr>
              <a:buFont typeface="+mj-lt"/>
              <a:buAutoNum type="romanUcPeriod"/>
            </a:pPr>
            <a:r>
              <a:rPr lang="fa-IR" sz="2800" dirty="0" smtClean="0">
                <a:solidFill>
                  <a:schemeClr val="tx1"/>
                </a:solidFill>
              </a:rPr>
              <a:t>شیوه زندگی (مثل سیگار کشیدن)</a:t>
            </a:r>
          </a:p>
          <a:p>
            <a:pPr marL="571500" indent="-571500" algn="r" rtl="1">
              <a:buClr>
                <a:srgbClr val="C00000"/>
              </a:buClr>
              <a:buFont typeface="+mj-lt"/>
              <a:buAutoNum type="romanUcPeriod"/>
            </a:pPr>
            <a:r>
              <a:rPr lang="fa-IR" sz="2800" dirty="0" smtClean="0">
                <a:solidFill>
                  <a:schemeClr val="tx1"/>
                </a:solidFill>
              </a:rPr>
              <a:t>شغل</a:t>
            </a:r>
          </a:p>
          <a:p>
            <a:pPr marL="571500" indent="-571500" algn="r" rtl="1">
              <a:buClr>
                <a:srgbClr val="C00000"/>
              </a:buClr>
              <a:buFont typeface="+mj-lt"/>
              <a:buAutoNum type="romanUcPeriod"/>
            </a:pPr>
            <a:r>
              <a:rPr lang="fa-IR" sz="2800" dirty="0" smtClean="0">
                <a:solidFill>
                  <a:schemeClr val="tx1"/>
                </a:solidFill>
              </a:rPr>
              <a:t>عادات</a:t>
            </a:r>
          </a:p>
          <a:p>
            <a:pPr marL="571500" indent="-571500" algn="r" rtl="1">
              <a:buClr>
                <a:srgbClr val="C00000"/>
              </a:buClr>
              <a:buFont typeface="+mj-lt"/>
              <a:buAutoNum type="romanUcPeriod"/>
            </a:pPr>
            <a:r>
              <a:rPr lang="fa-IR" sz="2800" dirty="0" smtClean="0">
                <a:solidFill>
                  <a:schemeClr val="tx1"/>
                </a:solidFill>
              </a:rPr>
              <a:t>داروهای مصرفی</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علایم رایج بیماریهای ریه</a:t>
            </a:r>
            <a:endParaRPr lang="en-US" dirty="0"/>
          </a:p>
        </p:txBody>
      </p:sp>
      <p:sp>
        <p:nvSpPr>
          <p:cNvPr id="3" name="Subtitle 2"/>
          <p:cNvSpPr>
            <a:spLocks noGrp="1"/>
          </p:cNvSpPr>
          <p:nvPr>
            <p:ph type="subTitle" idx="1"/>
          </p:nvPr>
        </p:nvSpPr>
        <p:spPr>
          <a:xfrm>
            <a:off x="0" y="1066800"/>
            <a:ext cx="8839200" cy="5410200"/>
          </a:xfrm>
        </p:spPr>
        <p:txBody>
          <a:bodyPr>
            <a:normAutofit fontScale="92500" lnSpcReduction="10000"/>
          </a:bodyPr>
          <a:lstStyle/>
          <a:p>
            <a:pPr algn="r" rtl="1">
              <a:buClr>
                <a:srgbClr val="C00000"/>
              </a:buClr>
              <a:buFont typeface="Arial" pitchFamily="34" charset="0"/>
              <a:buChar char="•"/>
            </a:pPr>
            <a:r>
              <a:rPr lang="fa-IR" sz="2800" dirty="0" smtClean="0">
                <a:solidFill>
                  <a:schemeClr val="tx1"/>
                </a:solidFill>
              </a:rPr>
              <a:t>سرفه</a:t>
            </a:r>
          </a:p>
          <a:p>
            <a:pPr algn="r" rtl="1">
              <a:buClr>
                <a:srgbClr val="C00000"/>
              </a:buClr>
              <a:buFont typeface="Arial" pitchFamily="34" charset="0"/>
              <a:buChar char="•"/>
            </a:pPr>
            <a:r>
              <a:rPr lang="fa-IR" sz="2800" dirty="0" smtClean="0">
                <a:solidFill>
                  <a:schemeClr val="tx1"/>
                </a:solidFill>
              </a:rPr>
              <a:t>تنگی نفس</a:t>
            </a:r>
          </a:p>
          <a:p>
            <a:pPr algn="r" rtl="1">
              <a:buClr>
                <a:srgbClr val="C00000"/>
              </a:buClr>
              <a:buFont typeface="Arial" pitchFamily="34" charset="0"/>
              <a:buChar char="•"/>
            </a:pPr>
            <a:r>
              <a:rPr lang="fa-IR" sz="2800" dirty="0" smtClean="0">
                <a:solidFill>
                  <a:schemeClr val="tx1"/>
                </a:solidFill>
              </a:rPr>
              <a:t>درد قفسه سینه</a:t>
            </a:r>
          </a:p>
          <a:p>
            <a:pPr algn="r" rtl="1">
              <a:buClr>
                <a:srgbClr val="C00000"/>
              </a:buClr>
              <a:buFont typeface="Arial" pitchFamily="34" charset="0"/>
              <a:buChar char="•"/>
            </a:pPr>
            <a:r>
              <a:rPr lang="fa-IR" sz="2800" dirty="0" smtClean="0">
                <a:solidFill>
                  <a:schemeClr val="tx1"/>
                </a:solidFill>
              </a:rPr>
              <a:t>کاهش وزن</a:t>
            </a:r>
          </a:p>
          <a:p>
            <a:pPr algn="r" rtl="1">
              <a:buClr>
                <a:srgbClr val="C00000"/>
              </a:buClr>
              <a:buFont typeface="Arial" pitchFamily="34" charset="0"/>
              <a:buChar char="•"/>
            </a:pPr>
            <a:r>
              <a:rPr lang="fa-IR" sz="2800" dirty="0" smtClean="0">
                <a:solidFill>
                  <a:schemeClr val="tx1"/>
                </a:solidFill>
              </a:rPr>
              <a:t>خشونت صدا</a:t>
            </a:r>
          </a:p>
          <a:p>
            <a:pPr algn="r" rtl="1">
              <a:buClr>
                <a:srgbClr val="C00000"/>
              </a:buClr>
              <a:buFont typeface="Arial" pitchFamily="34" charset="0"/>
              <a:buChar char="•"/>
            </a:pPr>
            <a:r>
              <a:rPr lang="fa-IR" sz="2800" dirty="0" smtClean="0">
                <a:solidFill>
                  <a:schemeClr val="tx1"/>
                </a:solidFill>
              </a:rPr>
              <a:t>سیانوز</a:t>
            </a:r>
          </a:p>
          <a:p>
            <a:pPr algn="r" rtl="1">
              <a:buClr>
                <a:srgbClr val="C00000"/>
              </a:buClr>
              <a:buFont typeface="Arial" pitchFamily="34" charset="0"/>
              <a:buChar char="•"/>
            </a:pPr>
            <a:r>
              <a:rPr lang="fa-IR" sz="2800" dirty="0" smtClean="0">
                <a:solidFill>
                  <a:schemeClr val="tx1"/>
                </a:solidFill>
              </a:rPr>
              <a:t>خس خس</a:t>
            </a:r>
          </a:p>
          <a:p>
            <a:pPr algn="r" rtl="1">
              <a:buClr>
                <a:srgbClr val="C00000"/>
              </a:buClr>
              <a:buFont typeface="Arial" pitchFamily="34" charset="0"/>
              <a:buChar char="•"/>
            </a:pPr>
            <a:r>
              <a:rPr lang="fa-IR" sz="2800" dirty="0" smtClean="0">
                <a:solidFill>
                  <a:schemeClr val="tx1"/>
                </a:solidFill>
              </a:rPr>
              <a:t>تعریق شبانه</a:t>
            </a:r>
          </a:p>
          <a:p>
            <a:pPr algn="r" rtl="1">
              <a:buClr>
                <a:srgbClr val="C00000"/>
              </a:buClr>
              <a:buFont typeface="Arial" pitchFamily="34" charset="0"/>
              <a:buChar char="•"/>
            </a:pPr>
            <a:r>
              <a:rPr lang="fa-IR" sz="2800" dirty="0" smtClean="0">
                <a:solidFill>
                  <a:schemeClr val="tx1"/>
                </a:solidFill>
              </a:rPr>
              <a:t>خلط</a:t>
            </a:r>
          </a:p>
          <a:p>
            <a:pPr algn="r" rtl="1">
              <a:buClr>
                <a:srgbClr val="C00000"/>
              </a:buClr>
              <a:buFont typeface="Wingdings" pitchFamily="2" charset="2"/>
              <a:buChar char="v"/>
            </a:pPr>
            <a:r>
              <a:rPr lang="fa-IR" sz="2800" dirty="0" smtClean="0">
                <a:solidFill>
                  <a:schemeClr val="tx1"/>
                </a:solidFill>
              </a:rPr>
              <a:t>نکته : </a:t>
            </a:r>
            <a:r>
              <a:rPr lang="fa-IR" sz="2800" dirty="0" smtClean="0">
                <a:solidFill>
                  <a:srgbClr val="FF0000"/>
                </a:solidFill>
              </a:rPr>
              <a:t>مقدار ،کیفیت ،قوام و رنگ خلط مهم است</a:t>
            </a:r>
            <a:r>
              <a:rPr lang="fa-IR" sz="2800" dirty="0" smtClean="0">
                <a:solidFill>
                  <a:schemeClr val="tx1"/>
                </a:solidFill>
              </a:rPr>
              <a:t>.(خلط سبز مایل به زرد : چرک ؛ خلط صورتی رنگ : پنومونی استرپتوکوکی یا استافیلوکوکی ؛ خلط خونی [هموپتزی] : آمبولی ریه)</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وسایل و شیوه معاینه</a:t>
            </a:r>
            <a:endParaRPr lang="en-US" dirty="0"/>
          </a:p>
        </p:txBody>
      </p:sp>
      <p:sp>
        <p:nvSpPr>
          <p:cNvPr id="3" name="Subtitle 2"/>
          <p:cNvSpPr>
            <a:spLocks noGrp="1"/>
          </p:cNvSpPr>
          <p:nvPr>
            <p:ph type="subTitle" idx="1"/>
          </p:nvPr>
        </p:nvSpPr>
        <p:spPr>
          <a:xfrm>
            <a:off x="0" y="1066800"/>
            <a:ext cx="8839200" cy="5791200"/>
          </a:xfrm>
        </p:spPr>
        <p:txBody>
          <a:bodyPr>
            <a:normAutofit/>
          </a:bodyPr>
          <a:lstStyle/>
          <a:p>
            <a:pPr algn="r" rtl="1">
              <a:buClr>
                <a:srgbClr val="C00000"/>
              </a:buClr>
              <a:buFont typeface="Wingdings" pitchFamily="2" charset="2"/>
              <a:buChar char="v"/>
            </a:pPr>
            <a:r>
              <a:rPr lang="fa-IR" sz="2800" dirty="0" smtClean="0">
                <a:solidFill>
                  <a:schemeClr val="tx1"/>
                </a:solidFill>
              </a:rPr>
              <a:t>وسایل مورد نیاز:</a:t>
            </a:r>
          </a:p>
          <a:p>
            <a:pPr marL="514350" indent="-514350" algn="r" rtl="1">
              <a:buClr>
                <a:srgbClr val="C00000"/>
              </a:buClr>
              <a:buFont typeface="+mj-lt"/>
              <a:buAutoNum type="arabicPeriod"/>
            </a:pPr>
            <a:r>
              <a:rPr lang="fa-IR" sz="2800" dirty="0" smtClean="0">
                <a:solidFill>
                  <a:schemeClr val="tx1"/>
                </a:solidFill>
              </a:rPr>
              <a:t>استتوسکوپ</a:t>
            </a:r>
          </a:p>
          <a:p>
            <a:pPr marL="514350" indent="-514350" algn="r" rtl="1">
              <a:buClr>
                <a:srgbClr val="C00000"/>
              </a:buClr>
              <a:buFont typeface="+mj-lt"/>
              <a:buAutoNum type="arabicPeriod"/>
            </a:pPr>
            <a:r>
              <a:rPr lang="fa-IR" sz="2800" dirty="0" smtClean="0">
                <a:solidFill>
                  <a:schemeClr val="tx1"/>
                </a:solidFill>
              </a:rPr>
              <a:t>قلم نشانه گذاری</a:t>
            </a:r>
          </a:p>
          <a:p>
            <a:pPr marL="514350" indent="-514350" algn="r" rtl="1">
              <a:buClr>
                <a:srgbClr val="C00000"/>
              </a:buClr>
              <a:buFont typeface="+mj-lt"/>
              <a:buAutoNum type="arabicPeriod"/>
            </a:pPr>
            <a:r>
              <a:rPr lang="fa-IR" sz="2800" dirty="0" smtClean="0">
                <a:solidFill>
                  <a:schemeClr val="tx1"/>
                </a:solidFill>
              </a:rPr>
              <a:t>متر پارچه ای</a:t>
            </a:r>
          </a:p>
          <a:p>
            <a:pPr algn="r" rtl="1">
              <a:buClr>
                <a:srgbClr val="C00000"/>
              </a:buClr>
              <a:buFont typeface="Wingdings" pitchFamily="2" charset="2"/>
              <a:buChar char="v"/>
            </a:pPr>
            <a:r>
              <a:rPr lang="fa-IR" sz="2800" dirty="0" smtClean="0">
                <a:solidFill>
                  <a:schemeClr val="tx1"/>
                </a:solidFill>
              </a:rPr>
              <a:t>معاینه خلف ریه : بیمار نشسته</a:t>
            </a:r>
          </a:p>
          <a:p>
            <a:pPr algn="r" rtl="1">
              <a:buClr>
                <a:srgbClr val="C00000"/>
              </a:buClr>
              <a:buFont typeface="Wingdings" pitchFamily="2" charset="2"/>
              <a:buChar char="v"/>
            </a:pPr>
            <a:r>
              <a:rPr lang="fa-IR" sz="2800" dirty="0" smtClean="0">
                <a:solidFill>
                  <a:schemeClr val="tx1"/>
                </a:solidFill>
              </a:rPr>
              <a:t>معاینه قدام ریه : بیمار به پشت خوابیده</a:t>
            </a:r>
          </a:p>
          <a:p>
            <a:pPr algn="r" rtl="1">
              <a:buClr>
                <a:srgbClr val="C00000"/>
              </a:buClr>
              <a:buFont typeface="Wingdings" pitchFamily="2" charset="2"/>
              <a:buChar char="v"/>
            </a:pPr>
            <a:r>
              <a:rPr lang="fa-IR" sz="2800" dirty="0" smtClean="0">
                <a:solidFill>
                  <a:schemeClr val="tx1"/>
                </a:solidFill>
              </a:rPr>
              <a:t>ابتدا خلف و سپس قدام معاینه شود.</a:t>
            </a:r>
          </a:p>
          <a:p>
            <a:pPr algn="r" rtl="1">
              <a:buClr>
                <a:srgbClr val="C00000"/>
              </a:buClr>
              <a:buFont typeface="Wingdings" pitchFamily="2" charset="2"/>
              <a:buChar char="v"/>
            </a:pPr>
            <a:r>
              <a:rPr lang="fa-IR" sz="2800" dirty="0" smtClean="0">
                <a:solidFill>
                  <a:schemeClr val="tx1"/>
                </a:solidFill>
              </a:rPr>
              <a:t>هر لوب با لوب طرف مقابل مقایسه کنید.</a:t>
            </a:r>
          </a:p>
          <a:p>
            <a:pPr algn="r" rtl="1">
              <a:buClr>
                <a:srgbClr val="C00000"/>
              </a:buClr>
              <a:buFont typeface="Wingdings" pitchFamily="2" charset="2"/>
              <a:buChar char="v"/>
            </a:pPr>
            <a:r>
              <a:rPr lang="fa-IR" sz="2800" dirty="0" smtClean="0">
                <a:solidFill>
                  <a:schemeClr val="tx1"/>
                </a:solidFill>
              </a:rPr>
              <a:t>در معاینه خلف ،بازوهای بیمار تا شده وروی قفسه سینه قرار گیرد (کتف از میدان عمل خارج شود)</a:t>
            </a:r>
          </a:p>
          <a:p>
            <a:pPr algn="r" rtl="1">
              <a:buClr>
                <a:srgbClr val="C00000"/>
              </a:buClr>
              <a:buFont typeface="Wingdings" pitchFamily="2" charset="2"/>
              <a:buChar char="v"/>
            </a:pPr>
            <a:r>
              <a:rPr lang="fa-IR" sz="2800" dirty="0" smtClean="0">
                <a:solidFill>
                  <a:srgbClr val="FF0000"/>
                </a:solidFill>
              </a:rPr>
              <a:t>ترتیب معاینه </a:t>
            </a:r>
            <a:r>
              <a:rPr lang="fa-IR" sz="2800" dirty="0" smtClean="0">
                <a:solidFill>
                  <a:schemeClr val="tx1"/>
                </a:solidFill>
              </a:rPr>
              <a:t>: مشاهده ، لمس ، دق ، سمع</a:t>
            </a:r>
            <a:endParaRPr lang="en-US" sz="2800" dirty="0">
              <a:solidFill>
                <a:schemeClr val="tx1"/>
              </a:solidFill>
            </a:endParaRPr>
          </a:p>
        </p:txBody>
      </p:sp>
      <p:pic>
        <p:nvPicPr>
          <p:cNvPr id="14338" name="Picture 2" descr="http://wesleying.org/wordpress/wp-content/uploads/2010/05/stethoscope.jpg"/>
          <p:cNvPicPr>
            <a:picLocks noChangeAspect="1" noChangeArrowheads="1"/>
          </p:cNvPicPr>
          <p:nvPr/>
        </p:nvPicPr>
        <p:blipFill>
          <a:blip r:embed="rId2" cstate="print"/>
          <a:srcRect/>
          <a:stretch>
            <a:fillRect/>
          </a:stretch>
        </p:blipFill>
        <p:spPr bwMode="auto">
          <a:xfrm>
            <a:off x="457201" y="1600200"/>
            <a:ext cx="2057400" cy="203703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مشاهده</a:t>
            </a:r>
            <a:endParaRPr lang="en-US" dirty="0"/>
          </a:p>
        </p:txBody>
      </p:sp>
      <p:sp>
        <p:nvSpPr>
          <p:cNvPr id="3" name="Subtitle 2"/>
          <p:cNvSpPr>
            <a:spLocks noGrp="1"/>
          </p:cNvSpPr>
          <p:nvPr>
            <p:ph type="subTitle" idx="1"/>
          </p:nvPr>
        </p:nvSpPr>
        <p:spPr>
          <a:xfrm>
            <a:off x="0" y="1066800"/>
            <a:ext cx="8839200" cy="5791200"/>
          </a:xfrm>
        </p:spPr>
        <p:txBody>
          <a:bodyPr>
            <a:normAutofit lnSpcReduction="10000"/>
          </a:bodyPr>
          <a:lstStyle/>
          <a:p>
            <a:pPr algn="r" rtl="1">
              <a:buClr>
                <a:srgbClr val="C00000"/>
              </a:buClr>
              <a:buFont typeface="Wingdings" pitchFamily="2" charset="2"/>
              <a:buChar char="v"/>
            </a:pPr>
            <a:r>
              <a:rPr lang="fa-IR" sz="2800" dirty="0" smtClean="0">
                <a:solidFill>
                  <a:schemeClr val="tx1"/>
                </a:solidFill>
              </a:rPr>
              <a:t>جلوی بیمار در خط وسط بایستید</a:t>
            </a:r>
          </a:p>
          <a:p>
            <a:pPr algn="r" rtl="1">
              <a:buClr>
                <a:srgbClr val="C00000"/>
              </a:buClr>
              <a:buFont typeface="Wingdings" pitchFamily="2" charset="2"/>
              <a:buChar char="v"/>
            </a:pPr>
            <a:r>
              <a:rPr lang="fa-IR" sz="2800" dirty="0" smtClean="0">
                <a:solidFill>
                  <a:schemeClr val="tx1"/>
                </a:solidFill>
              </a:rPr>
              <a:t>شکل قفسه سینه ،حرکت آن از جمله عدم تقارن ،فرورفتگی غیرطبیعی در فضای بین دنده ای ،مسیر ستون فقرات (طبیعی : در ناحیه گردنی و کمری تقعر و در ناحیه سینه تحدب وجود دارد).(</a:t>
            </a:r>
            <a:r>
              <a:rPr lang="fa-IR" sz="2800" dirty="0" smtClean="0">
                <a:solidFill>
                  <a:srgbClr val="FF0000"/>
                </a:solidFill>
              </a:rPr>
              <a:t>لوردوز؟ کیفوز؟ اسکولیوز؟</a:t>
            </a:r>
            <a:r>
              <a:rPr lang="fa-IR" sz="2800" dirty="0" smtClean="0">
                <a:solidFill>
                  <a:schemeClr val="tx1"/>
                </a:solidFill>
              </a:rPr>
              <a:t>)</a:t>
            </a:r>
          </a:p>
          <a:p>
            <a:pPr algn="r" rtl="1">
              <a:buClr>
                <a:srgbClr val="C00000"/>
              </a:buClr>
              <a:buFont typeface="Wingdings" pitchFamily="2" charset="2"/>
              <a:buChar char="v"/>
            </a:pPr>
            <a:r>
              <a:rPr lang="fa-IR" sz="2800" dirty="0" smtClean="0">
                <a:solidFill>
                  <a:schemeClr val="tx1"/>
                </a:solidFill>
              </a:rPr>
              <a:t>مشاهده تعداد ،ریتم ،عمق و میزان تلاش برای تنفس</a:t>
            </a:r>
          </a:p>
          <a:p>
            <a:pPr algn="r" rtl="1">
              <a:buClr>
                <a:srgbClr val="C00000"/>
              </a:buClr>
              <a:buFont typeface="Wingdings" pitchFamily="2" charset="2"/>
              <a:buChar char="v"/>
            </a:pPr>
            <a:r>
              <a:rPr lang="fa-IR" sz="2800" dirty="0" smtClean="0">
                <a:solidFill>
                  <a:schemeClr val="tx1"/>
                </a:solidFill>
              </a:rPr>
              <a:t>باز دم بیش از حد طول می کشد یا خیر؟</a:t>
            </a:r>
          </a:p>
          <a:p>
            <a:pPr algn="r" rtl="1">
              <a:buClr>
                <a:srgbClr val="C00000"/>
              </a:buClr>
              <a:buFont typeface="Wingdings" pitchFamily="2" charset="2"/>
              <a:buChar char="v"/>
            </a:pPr>
            <a:r>
              <a:rPr lang="fa-IR" sz="2800" dirty="0" smtClean="0">
                <a:solidFill>
                  <a:schemeClr val="tx1"/>
                </a:solidFill>
              </a:rPr>
              <a:t>تنفس طبیعی : بی صدا ، منظم ، با سرعت 14 تا 20 عدد در دقیقه</a:t>
            </a:r>
          </a:p>
          <a:p>
            <a:pPr algn="r" rtl="1">
              <a:buClr>
                <a:srgbClr val="C00000"/>
              </a:buClr>
              <a:buFont typeface="Wingdings" pitchFamily="2" charset="2"/>
              <a:buChar char="v"/>
            </a:pPr>
            <a:r>
              <a:rPr lang="fa-IR" sz="2800" dirty="0" smtClean="0">
                <a:solidFill>
                  <a:schemeClr val="tx1"/>
                </a:solidFill>
              </a:rPr>
              <a:t>سیانوز؟</a:t>
            </a:r>
          </a:p>
          <a:p>
            <a:pPr algn="r" rtl="1">
              <a:buClr>
                <a:srgbClr val="C00000"/>
              </a:buClr>
              <a:buFont typeface="Wingdings" pitchFamily="2" charset="2"/>
              <a:buChar char="v"/>
            </a:pPr>
            <a:r>
              <a:rPr lang="fa-IR" sz="2800" dirty="0" smtClean="0">
                <a:solidFill>
                  <a:schemeClr val="tx1"/>
                </a:solidFill>
              </a:rPr>
              <a:t>بررسی گردن از نظر تو رفتگی فوق ترقوه و انقباض عضلات فرعی (بین دنده ای) در حین دم</a:t>
            </a:r>
          </a:p>
          <a:p>
            <a:pPr algn="r" rtl="1">
              <a:buClr>
                <a:srgbClr val="C00000"/>
              </a:buClr>
              <a:buFont typeface="Wingdings" pitchFamily="2" charset="2"/>
              <a:buChar char="v"/>
            </a:pPr>
            <a:r>
              <a:rPr lang="fa-IR" sz="2800" dirty="0" smtClean="0">
                <a:solidFill>
                  <a:schemeClr val="tx1"/>
                </a:solidFill>
              </a:rPr>
              <a:t>ناخن ها (چماقی؟)</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3250" name="Picture 2" descr="http://www.spinesurgeon.com.au/Neurological_Conditions/abnormal_spinal/lordosis.jpg"/>
          <p:cNvPicPr>
            <a:picLocks noChangeAspect="1" noChangeArrowheads="1"/>
          </p:cNvPicPr>
          <p:nvPr/>
        </p:nvPicPr>
        <p:blipFill>
          <a:blip r:embed="rId2" cstate="print"/>
          <a:srcRect/>
          <a:stretch>
            <a:fillRect/>
          </a:stretch>
        </p:blipFill>
        <p:spPr bwMode="auto">
          <a:xfrm>
            <a:off x="0" y="2209800"/>
            <a:ext cx="5352581" cy="3162301"/>
          </a:xfrm>
          <a:prstGeom prst="rect">
            <a:avLst/>
          </a:prstGeom>
          <a:noFill/>
        </p:spPr>
      </p:pic>
      <p:pic>
        <p:nvPicPr>
          <p:cNvPr id="53252" name="Picture 4" descr="http://orthoinfo.aaos.org/figures/A00236F02.jpg"/>
          <p:cNvPicPr>
            <a:picLocks noChangeAspect="1" noChangeArrowheads="1"/>
          </p:cNvPicPr>
          <p:nvPr/>
        </p:nvPicPr>
        <p:blipFill>
          <a:blip r:embed="rId3" cstate="print"/>
          <a:srcRect/>
          <a:stretch>
            <a:fillRect/>
          </a:stretch>
        </p:blipFill>
        <p:spPr bwMode="auto">
          <a:xfrm>
            <a:off x="5943600" y="491490"/>
            <a:ext cx="2667000" cy="521398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لمس</a:t>
            </a:r>
            <a:endParaRPr lang="en-US" dirty="0"/>
          </a:p>
        </p:txBody>
      </p:sp>
      <p:sp>
        <p:nvSpPr>
          <p:cNvPr id="3" name="Subtitle 2"/>
          <p:cNvSpPr>
            <a:spLocks noGrp="1"/>
          </p:cNvSpPr>
          <p:nvPr>
            <p:ph type="subTitle" idx="1"/>
          </p:nvPr>
        </p:nvSpPr>
        <p:spPr>
          <a:xfrm>
            <a:off x="0" y="1066800"/>
            <a:ext cx="8839200" cy="5791200"/>
          </a:xfrm>
        </p:spPr>
        <p:txBody>
          <a:bodyPr>
            <a:normAutofit fontScale="92500" lnSpcReduction="10000"/>
          </a:bodyPr>
          <a:lstStyle/>
          <a:p>
            <a:pPr algn="r" rtl="1">
              <a:buClr>
                <a:srgbClr val="C00000"/>
              </a:buClr>
              <a:buFont typeface="Wingdings" pitchFamily="2" charset="2"/>
              <a:buChar char="v"/>
            </a:pPr>
            <a:r>
              <a:rPr lang="fa-IR" sz="2800" dirty="0" smtClean="0">
                <a:solidFill>
                  <a:schemeClr val="tx1"/>
                </a:solidFill>
              </a:rPr>
              <a:t>توجه به نواحی </a:t>
            </a:r>
            <a:r>
              <a:rPr lang="fa-IR" sz="2800" dirty="0" smtClean="0">
                <a:solidFill>
                  <a:srgbClr val="FF0000"/>
                </a:solidFill>
              </a:rPr>
              <a:t>حساس</a:t>
            </a:r>
            <a:r>
              <a:rPr lang="fa-IR" sz="2800" dirty="0" smtClean="0">
                <a:solidFill>
                  <a:schemeClr val="tx1"/>
                </a:solidFill>
              </a:rPr>
              <a:t> ،یافته های غیر طبیعی در پوست ،اتساع قفسه سینه</a:t>
            </a:r>
          </a:p>
          <a:p>
            <a:pPr algn="r" rtl="1">
              <a:buClr>
                <a:srgbClr val="C00000"/>
              </a:buClr>
              <a:buFont typeface="Wingdings" pitchFamily="2" charset="2"/>
              <a:buChar char="v"/>
            </a:pPr>
            <a:r>
              <a:rPr lang="fa-IR" sz="2800" dirty="0" smtClean="0">
                <a:solidFill>
                  <a:schemeClr val="tx1"/>
                </a:solidFill>
              </a:rPr>
              <a:t>پوست : باید سالم و دمای یکنواخت داشته باشد (هیپرترمی کانونی : التهاب یا عفونت)</a:t>
            </a:r>
          </a:p>
          <a:p>
            <a:pPr algn="r" rtl="1">
              <a:buClr>
                <a:srgbClr val="C00000"/>
              </a:buClr>
              <a:buFont typeface="Wingdings" pitchFamily="2" charset="2"/>
              <a:buChar char="v"/>
            </a:pPr>
            <a:r>
              <a:rPr lang="fa-IR" sz="2800" dirty="0" smtClean="0">
                <a:solidFill>
                  <a:schemeClr val="tx1"/>
                </a:solidFill>
              </a:rPr>
              <a:t>توجه : از لمس عمقی نواحی دردناک بخصوص اگر به شکستگی دنده شک دارید بپرهیزید ،زیرا خطر فرو رفتن استخوان شکسته به داخل ریه وجود دارد.</a:t>
            </a:r>
          </a:p>
          <a:p>
            <a:pPr algn="r" rtl="1">
              <a:buClr>
                <a:srgbClr val="C00000"/>
              </a:buClr>
              <a:buFont typeface="Wingdings" pitchFamily="2" charset="2"/>
              <a:buChar char="v"/>
            </a:pPr>
            <a:r>
              <a:rPr lang="fa-IR" sz="2800" dirty="0" smtClean="0">
                <a:solidFill>
                  <a:schemeClr val="tx1"/>
                </a:solidFill>
              </a:rPr>
              <a:t>اتساع تنفسی یا دامنه نوسان را آزمایش کنید.</a:t>
            </a:r>
          </a:p>
          <a:p>
            <a:pPr algn="r" rtl="1">
              <a:buClr>
                <a:srgbClr val="C00000"/>
              </a:buClr>
              <a:buFontTx/>
              <a:buChar char="-"/>
            </a:pPr>
            <a:r>
              <a:rPr lang="fa-IR" sz="2800" dirty="0" smtClean="0">
                <a:solidFill>
                  <a:schemeClr val="tx1"/>
                </a:solidFill>
              </a:rPr>
              <a:t>شست به محاذات دنده دهم و موازی آن قرار دهید به طوری که دستهای شما طرفین قفسه سینه قرار گیرند وآنها را مقداری وسط بکشید تا چین پوستی بین انگشت شست شما ایجاد شود.بیمار دم عمیق انجام دهد ← دور شدن شست حین دم به اندازه 3 تا 5 سانتیمتر</a:t>
            </a:r>
          </a:p>
          <a:p>
            <a:pPr algn="r" rtl="1">
              <a:buClr>
                <a:srgbClr val="C00000"/>
              </a:buClr>
              <a:buFontTx/>
              <a:buChar char="-"/>
            </a:pPr>
            <a:r>
              <a:rPr lang="fa-IR" sz="2800" dirty="0" smtClean="0">
                <a:solidFill>
                  <a:srgbClr val="FF0000"/>
                </a:solidFill>
              </a:rPr>
              <a:t>کاهش یا تاخیر یکطرفه : بیماریهای فیبروتیک ریه ،پلورال افیوژن ،پنومونی لوبر ،انسداد یکطرفه برنش</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لمس</a:t>
            </a:r>
            <a:endParaRPr lang="en-US" dirty="0"/>
          </a:p>
        </p:txBody>
      </p:sp>
      <p:sp>
        <p:nvSpPr>
          <p:cNvPr id="3" name="Subtitle 2"/>
          <p:cNvSpPr>
            <a:spLocks noGrp="1"/>
          </p:cNvSpPr>
          <p:nvPr>
            <p:ph type="subTitle" idx="1"/>
          </p:nvPr>
        </p:nvSpPr>
        <p:spPr>
          <a:xfrm>
            <a:off x="0" y="1066800"/>
            <a:ext cx="8839200" cy="5791200"/>
          </a:xfrm>
        </p:spPr>
        <p:txBody>
          <a:bodyPr>
            <a:normAutofit/>
          </a:bodyPr>
          <a:lstStyle/>
          <a:p>
            <a:pPr algn="r" rtl="1">
              <a:buClr>
                <a:srgbClr val="C00000"/>
              </a:buClr>
              <a:buFont typeface="Wingdings" pitchFamily="2" charset="2"/>
              <a:buChar char="v"/>
            </a:pPr>
            <a:r>
              <a:rPr lang="fa-IR" sz="2800" dirty="0" smtClean="0">
                <a:solidFill>
                  <a:schemeClr val="tx1"/>
                </a:solidFill>
              </a:rPr>
              <a:t>قفسه صدری را از نظر </a:t>
            </a:r>
            <a:r>
              <a:rPr lang="fa-IR" sz="2800" dirty="0" smtClean="0">
                <a:solidFill>
                  <a:srgbClr val="FF0000"/>
                </a:solidFill>
              </a:rPr>
              <a:t>فرمیتوس تماسی (</a:t>
            </a:r>
            <a:r>
              <a:rPr lang="en-US" sz="2800" dirty="0" smtClean="0">
                <a:solidFill>
                  <a:srgbClr val="FF0000"/>
                </a:solidFill>
              </a:rPr>
              <a:t>tactile </a:t>
            </a:r>
            <a:r>
              <a:rPr lang="en-US" sz="2800" dirty="0" err="1" smtClean="0">
                <a:solidFill>
                  <a:srgbClr val="FF0000"/>
                </a:solidFill>
              </a:rPr>
              <a:t>fermitus</a:t>
            </a:r>
            <a:r>
              <a:rPr lang="fa-IR" sz="2800" dirty="0" smtClean="0">
                <a:solidFill>
                  <a:schemeClr val="tx1"/>
                </a:solidFill>
              </a:rPr>
              <a:t>) یا لرزش لمسی ،لمس کنید(ارتعاش قابل لمس حین صحبت کردن ناشی از لرزش درخت تراشه ای-برونشی).(تکرار کلمه “ 99 ” یا “ یک</a:t>
            </a:r>
            <a:r>
              <a:rPr lang="en-US" sz="2800" dirty="0" smtClean="0">
                <a:solidFill>
                  <a:schemeClr val="tx1"/>
                </a:solidFill>
              </a:rPr>
              <a:t> </a:t>
            </a:r>
            <a:r>
              <a:rPr lang="fa-IR" sz="2800" dirty="0" smtClean="0">
                <a:solidFill>
                  <a:schemeClr val="tx1"/>
                </a:solidFill>
              </a:rPr>
              <a:t>–</a:t>
            </a:r>
            <a:r>
              <a:rPr lang="en-US" sz="2800" dirty="0" smtClean="0">
                <a:solidFill>
                  <a:schemeClr val="tx1"/>
                </a:solidFill>
              </a:rPr>
              <a:t> </a:t>
            </a:r>
            <a:r>
              <a:rPr lang="fa-IR" sz="2800" dirty="0" smtClean="0">
                <a:solidFill>
                  <a:schemeClr val="tx1"/>
                </a:solidFill>
              </a:rPr>
              <a:t>یک</a:t>
            </a:r>
            <a:r>
              <a:rPr lang="en-US" sz="2800" dirty="0" smtClean="0">
                <a:solidFill>
                  <a:schemeClr val="tx1"/>
                </a:solidFill>
              </a:rPr>
              <a:t> </a:t>
            </a:r>
            <a:r>
              <a:rPr lang="fa-IR" sz="2800" dirty="0" smtClean="0">
                <a:solidFill>
                  <a:schemeClr val="tx1"/>
                </a:solidFill>
              </a:rPr>
              <a:t>-</a:t>
            </a:r>
            <a:r>
              <a:rPr lang="en-US" sz="2800" dirty="0" smtClean="0">
                <a:solidFill>
                  <a:schemeClr val="tx1"/>
                </a:solidFill>
              </a:rPr>
              <a:t> </a:t>
            </a:r>
            <a:r>
              <a:rPr lang="fa-IR" sz="2800" dirty="0" smtClean="0">
                <a:solidFill>
                  <a:schemeClr val="tx1"/>
                </a:solidFill>
              </a:rPr>
              <a:t>یک ” یا “ یک دو سه ”)</a:t>
            </a:r>
          </a:p>
          <a:p>
            <a:pPr algn="r" rtl="1">
              <a:buClr>
                <a:srgbClr val="C00000"/>
              </a:buClr>
              <a:buFont typeface="Wingdings" pitchFamily="2" charset="2"/>
              <a:buChar char="v"/>
            </a:pPr>
            <a:r>
              <a:rPr lang="fa-IR" sz="2800" dirty="0" smtClean="0">
                <a:solidFill>
                  <a:srgbClr val="FF0000"/>
                </a:solidFill>
              </a:rPr>
              <a:t>از بین رفتن لرزش </a:t>
            </a:r>
            <a:r>
              <a:rPr lang="fa-IR" sz="2800" dirty="0" smtClean="0">
                <a:solidFill>
                  <a:schemeClr val="tx1"/>
                </a:solidFill>
              </a:rPr>
              <a:t>: انسداد برونش ،</a:t>
            </a:r>
            <a:r>
              <a:rPr lang="en-US" sz="2800" dirty="0" smtClean="0">
                <a:solidFill>
                  <a:schemeClr val="tx1"/>
                </a:solidFill>
              </a:rPr>
              <a:t>COPD</a:t>
            </a:r>
            <a:r>
              <a:rPr lang="fa-IR" sz="2800" dirty="0" smtClean="0">
                <a:solidFill>
                  <a:schemeClr val="tx1"/>
                </a:solidFill>
              </a:rPr>
              <a:t> ،فیبروز ،پلورال افیوژن و... .</a:t>
            </a:r>
          </a:p>
          <a:p>
            <a:pPr algn="r" rtl="1">
              <a:buClr>
                <a:srgbClr val="C00000"/>
              </a:buClr>
              <a:buFont typeface="Wingdings" pitchFamily="2" charset="2"/>
              <a:buChar char="v"/>
            </a:pPr>
            <a:r>
              <a:rPr lang="fa-IR" sz="2800" dirty="0" smtClean="0">
                <a:solidFill>
                  <a:srgbClr val="FF0000"/>
                </a:solidFill>
              </a:rPr>
              <a:t>افزایش لرزش </a:t>
            </a:r>
            <a:r>
              <a:rPr lang="fa-IR" sz="2800" dirty="0" smtClean="0">
                <a:solidFill>
                  <a:schemeClr val="tx1"/>
                </a:solidFill>
              </a:rPr>
              <a:t>: پنومونی لوبر ، افزایش تراکم بخشی از ریه</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r>
              <a:rPr lang="fa-IR" dirty="0" smtClean="0"/>
              <a:t>تعیین محل یافته ها روی قفسه سینه</a:t>
            </a:r>
            <a:endParaRPr lang="en-US" dirty="0"/>
          </a:p>
        </p:txBody>
      </p:sp>
      <p:sp>
        <p:nvSpPr>
          <p:cNvPr id="3" name="Subtitle 2"/>
          <p:cNvSpPr>
            <a:spLocks noGrp="1"/>
          </p:cNvSpPr>
          <p:nvPr>
            <p:ph type="subTitle" idx="1"/>
          </p:nvPr>
        </p:nvSpPr>
        <p:spPr>
          <a:xfrm>
            <a:off x="304800" y="1066800"/>
            <a:ext cx="8534400" cy="5410200"/>
          </a:xfrm>
        </p:spPr>
        <p:txBody>
          <a:bodyPr>
            <a:normAutofit/>
          </a:bodyPr>
          <a:lstStyle/>
          <a:p>
            <a:pPr algn="r" rtl="1">
              <a:buClr>
                <a:srgbClr val="C00000"/>
              </a:buClr>
              <a:buFont typeface="Wingdings" pitchFamily="2" charset="2"/>
              <a:buChar char="v"/>
            </a:pPr>
            <a:r>
              <a:rPr lang="fa-IR" sz="2800" dirty="0" smtClean="0">
                <a:solidFill>
                  <a:schemeClr val="tx1"/>
                </a:solidFill>
              </a:rPr>
              <a:t>محل آن را با دو بعد مشخص کنیم</a:t>
            </a:r>
          </a:p>
          <a:p>
            <a:pPr marL="514350" indent="-514350" algn="r" rtl="1">
              <a:buClr>
                <a:srgbClr val="C00000"/>
              </a:buClr>
              <a:buFont typeface="+mj-lt"/>
              <a:buAutoNum type="arabicPeriod"/>
            </a:pPr>
            <a:r>
              <a:rPr lang="fa-IR" sz="2800" dirty="0" smtClean="0">
                <a:solidFill>
                  <a:schemeClr val="tx1"/>
                </a:solidFill>
              </a:rPr>
              <a:t>امتداد محور عمودی (شماره دنده ها)</a:t>
            </a:r>
          </a:p>
          <a:p>
            <a:pPr marL="514350" indent="-514350" algn="r" rtl="1">
              <a:buClr>
                <a:srgbClr val="C00000"/>
              </a:buClr>
              <a:buFont typeface="+mj-lt"/>
              <a:buAutoNum type="arabicPeriod"/>
            </a:pPr>
            <a:r>
              <a:rPr lang="fa-IR" sz="2800" dirty="0" smtClean="0">
                <a:solidFill>
                  <a:schemeClr val="tx1"/>
                </a:solidFill>
              </a:rPr>
              <a:t>بر روی محیط قفسه سینه</a:t>
            </a:r>
          </a:p>
          <a:p>
            <a:pPr algn="r" rtl="1">
              <a:buClr>
                <a:srgbClr val="C00000"/>
              </a:buClr>
              <a:buFont typeface="Wingdings" pitchFamily="2" charset="2"/>
              <a:buChar char="v"/>
            </a:pPr>
            <a:r>
              <a:rPr lang="fa-IR" sz="2800" dirty="0" smtClean="0">
                <a:solidFill>
                  <a:schemeClr val="tx1"/>
                </a:solidFill>
              </a:rPr>
              <a:t>بریدگی استرنوم ← </a:t>
            </a:r>
            <a:r>
              <a:rPr lang="en-US" sz="2800" dirty="0" smtClean="0">
                <a:solidFill>
                  <a:schemeClr val="tx1"/>
                </a:solidFill>
              </a:rPr>
              <a:t>5cm</a:t>
            </a:r>
            <a:r>
              <a:rPr lang="fa-IR" sz="2800" dirty="0" smtClean="0">
                <a:solidFill>
                  <a:schemeClr val="tx1"/>
                </a:solidFill>
              </a:rPr>
              <a:t> پایین تر ←ستیغ افقی (اتصال مانوبریوم به تنه استرنوم) ← محاذات دنده دوم</a:t>
            </a:r>
          </a:p>
          <a:p>
            <a:pPr algn="r" rtl="1">
              <a:buClr>
                <a:srgbClr val="C00000"/>
              </a:buClr>
              <a:buFont typeface="Wingdings" pitchFamily="2" charset="2"/>
              <a:buChar char="v"/>
            </a:pPr>
            <a:r>
              <a:rPr lang="fa-IR" sz="2800" dirty="0" smtClean="0">
                <a:solidFill>
                  <a:schemeClr val="tx1"/>
                </a:solidFill>
              </a:rPr>
              <a:t>بهتر است دنده ها را خط وسط ترقوه (میدکلاویکل) لمس کرد.</a:t>
            </a:r>
          </a:p>
          <a:p>
            <a:pPr algn="r" rtl="1">
              <a:buClr>
                <a:srgbClr val="C00000"/>
              </a:buClr>
              <a:buFont typeface="Wingdings" pitchFamily="2" charset="2"/>
              <a:buChar char="v"/>
            </a:pPr>
            <a:r>
              <a:rPr lang="fa-IR" sz="2800" dirty="0" smtClean="0">
                <a:solidFill>
                  <a:schemeClr val="tx1"/>
                </a:solidFill>
              </a:rPr>
              <a:t>هفت دنده اول به استرنوم متصل  است.</a:t>
            </a:r>
          </a:p>
          <a:p>
            <a:pPr algn="r" rtl="1">
              <a:buClr>
                <a:srgbClr val="C00000"/>
              </a:buClr>
              <a:buFont typeface="Wingdings" pitchFamily="2" charset="2"/>
              <a:buChar char="v"/>
            </a:pPr>
            <a:r>
              <a:rPr lang="fa-IR" sz="2800" dirty="0" smtClean="0">
                <a:solidFill>
                  <a:schemeClr val="tx1"/>
                </a:solidFill>
              </a:rPr>
              <a:t>دنده 8 ، 9 ، 10 باغضروف دنده ای دنده های بالای خود متصل می شوند.</a:t>
            </a:r>
          </a:p>
          <a:p>
            <a:pPr algn="r" rtl="1">
              <a:buClr>
                <a:srgbClr val="C00000"/>
              </a:buClr>
              <a:buFont typeface="Wingdings" pitchFamily="2" charset="2"/>
              <a:buChar char="v"/>
            </a:pPr>
            <a:r>
              <a:rPr lang="fa-IR" sz="2800" dirty="0" smtClean="0">
                <a:solidFill>
                  <a:schemeClr val="tx1"/>
                </a:solidFill>
              </a:rPr>
              <a:t>دنده 11 و 12 آزادند.(دنده مواج)</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دق</a:t>
            </a:r>
            <a:endParaRPr lang="en-US" dirty="0"/>
          </a:p>
        </p:txBody>
      </p:sp>
      <p:sp>
        <p:nvSpPr>
          <p:cNvPr id="3" name="Subtitle 2"/>
          <p:cNvSpPr>
            <a:spLocks noGrp="1"/>
          </p:cNvSpPr>
          <p:nvPr>
            <p:ph type="subTitle" idx="1"/>
          </p:nvPr>
        </p:nvSpPr>
        <p:spPr>
          <a:xfrm>
            <a:off x="0" y="1066800"/>
            <a:ext cx="8839200" cy="5791200"/>
          </a:xfrm>
        </p:spPr>
        <p:txBody>
          <a:bodyPr>
            <a:normAutofit/>
          </a:bodyPr>
          <a:lstStyle/>
          <a:p>
            <a:pPr algn="r" rtl="1">
              <a:buClr>
                <a:srgbClr val="C00000"/>
              </a:buClr>
              <a:buFont typeface="Wingdings" pitchFamily="2" charset="2"/>
              <a:buChar char="v"/>
            </a:pPr>
            <a:r>
              <a:rPr lang="fa-IR" sz="2800" dirty="0" smtClean="0">
                <a:solidFill>
                  <a:schemeClr val="tx1"/>
                </a:solidFill>
              </a:rPr>
              <a:t>تعیین </a:t>
            </a:r>
            <a:r>
              <a:rPr lang="fa-IR" sz="2800" dirty="0" smtClean="0">
                <a:solidFill>
                  <a:srgbClr val="FF0000"/>
                </a:solidFill>
              </a:rPr>
              <a:t>پرهوایی</a:t>
            </a:r>
            <a:r>
              <a:rPr lang="fa-IR" sz="2800" dirty="0" smtClean="0">
                <a:solidFill>
                  <a:schemeClr val="tx1"/>
                </a:solidFill>
              </a:rPr>
              <a:t> بافت زیرین یا پر شدن از </a:t>
            </a:r>
            <a:r>
              <a:rPr lang="fa-IR" sz="2800" dirty="0" smtClean="0">
                <a:solidFill>
                  <a:srgbClr val="FF0000"/>
                </a:solidFill>
              </a:rPr>
              <a:t>مایع</a:t>
            </a:r>
            <a:r>
              <a:rPr lang="fa-IR" sz="2800" dirty="0" smtClean="0">
                <a:solidFill>
                  <a:schemeClr val="tx1"/>
                </a:solidFill>
              </a:rPr>
              <a:t> متراکم</a:t>
            </a:r>
          </a:p>
          <a:p>
            <a:pPr algn="r" rtl="1">
              <a:buClr>
                <a:srgbClr val="C00000"/>
              </a:buClr>
              <a:buFont typeface="Wingdings" pitchFamily="2" charset="2"/>
              <a:buChar char="v"/>
            </a:pPr>
            <a:r>
              <a:rPr lang="fa-IR" sz="2800" dirty="0" smtClean="0">
                <a:solidFill>
                  <a:schemeClr val="tx1"/>
                </a:solidFill>
              </a:rPr>
              <a:t>حدود 5 تا 7 سانتی متر درون قفسه سینه را می توان ارزیابی کرد.</a:t>
            </a:r>
          </a:p>
          <a:p>
            <a:pPr algn="r" rtl="1">
              <a:buClr>
                <a:srgbClr val="C00000"/>
              </a:buClr>
              <a:buFont typeface="Wingdings" pitchFamily="2" charset="2"/>
              <a:buChar char="v"/>
            </a:pPr>
            <a:r>
              <a:rPr lang="fa-IR" sz="2800" dirty="0" smtClean="0">
                <a:solidFill>
                  <a:schemeClr val="tx1"/>
                </a:solidFill>
              </a:rPr>
              <a:t>نحوه دق؟</a:t>
            </a:r>
          </a:p>
          <a:p>
            <a:pPr algn="r" rtl="1">
              <a:buClr>
                <a:srgbClr val="C00000"/>
              </a:buClr>
              <a:buFont typeface="Wingdings" pitchFamily="2" charset="2"/>
              <a:buChar char="v"/>
            </a:pPr>
            <a:r>
              <a:rPr lang="fa-IR" sz="2800" dirty="0" smtClean="0">
                <a:solidFill>
                  <a:schemeClr val="tx1"/>
                </a:solidFill>
              </a:rPr>
              <a:t>دق طبیعی : رزونانس</a:t>
            </a:r>
          </a:p>
          <a:p>
            <a:pPr algn="r" rtl="1">
              <a:buClr>
                <a:srgbClr val="C00000"/>
              </a:buClr>
              <a:buFont typeface="Wingdings" pitchFamily="2" charset="2"/>
              <a:buChar char="v"/>
            </a:pPr>
            <a:r>
              <a:rPr lang="fa-IR" sz="2800" dirty="0" smtClean="0">
                <a:solidFill>
                  <a:schemeClr val="tx1"/>
                </a:solidFill>
              </a:rPr>
              <a:t>هیپررزونانس : آمفیزم یا پنوموتوراکس</a:t>
            </a:r>
          </a:p>
          <a:p>
            <a:pPr algn="r" rtl="1">
              <a:buClr>
                <a:srgbClr val="C00000"/>
              </a:buClr>
              <a:buFont typeface="Wingdings" pitchFamily="2" charset="2"/>
              <a:buChar char="v"/>
            </a:pPr>
            <a:r>
              <a:rPr lang="fa-IR" sz="2800" dirty="0" smtClean="0">
                <a:solidFill>
                  <a:schemeClr val="tx1"/>
                </a:solidFill>
              </a:rPr>
              <a:t>ماتیته : پنومونی لوبر</a:t>
            </a:r>
          </a:p>
          <a:p>
            <a:pPr algn="r" rtl="1">
              <a:buClr>
                <a:srgbClr val="C00000"/>
              </a:buClr>
              <a:buFont typeface="Wingdings" pitchFamily="2" charset="2"/>
              <a:buChar char="v"/>
            </a:pPr>
            <a:r>
              <a:rPr lang="fa-IR" sz="2800" dirty="0" smtClean="0">
                <a:solidFill>
                  <a:schemeClr val="tx1"/>
                </a:solidFill>
              </a:rPr>
              <a:t>تیمپان : پنوموتوراکس وسیع</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سمع</a:t>
            </a:r>
            <a:endParaRPr lang="en-US" dirty="0"/>
          </a:p>
        </p:txBody>
      </p:sp>
      <p:sp>
        <p:nvSpPr>
          <p:cNvPr id="3" name="Subtitle 2"/>
          <p:cNvSpPr>
            <a:spLocks noGrp="1"/>
          </p:cNvSpPr>
          <p:nvPr>
            <p:ph type="subTitle" idx="1"/>
          </p:nvPr>
        </p:nvSpPr>
        <p:spPr>
          <a:xfrm>
            <a:off x="0" y="1066800"/>
            <a:ext cx="8839200" cy="5791200"/>
          </a:xfrm>
        </p:spPr>
        <p:txBody>
          <a:bodyPr>
            <a:normAutofit/>
          </a:bodyPr>
          <a:lstStyle/>
          <a:p>
            <a:pPr algn="r" rtl="1">
              <a:buClr>
                <a:srgbClr val="C00000"/>
              </a:buClr>
              <a:buFont typeface="Wingdings" pitchFamily="2" charset="2"/>
              <a:buChar char="v"/>
            </a:pPr>
            <a:r>
              <a:rPr lang="fa-IR" sz="2800" dirty="0" smtClean="0">
                <a:solidFill>
                  <a:schemeClr val="tx1"/>
                </a:solidFill>
              </a:rPr>
              <a:t>سمع ریه ها مهمترین روش برای ارزیابی جریان هوا است.</a:t>
            </a:r>
          </a:p>
          <a:p>
            <a:pPr algn="r" rtl="1">
              <a:buClr>
                <a:srgbClr val="C00000"/>
              </a:buClr>
              <a:buFont typeface="Wingdings" pitchFamily="2" charset="2"/>
              <a:buChar char="v"/>
            </a:pPr>
            <a:r>
              <a:rPr lang="fa-IR" sz="2800" dirty="0" smtClean="0">
                <a:solidFill>
                  <a:schemeClr val="tx1"/>
                </a:solidFill>
              </a:rPr>
              <a:t>در سمع دقت شود به :</a:t>
            </a:r>
          </a:p>
          <a:p>
            <a:pPr marL="514350" indent="-514350" algn="r" rtl="1">
              <a:buClr>
                <a:srgbClr val="C00000"/>
              </a:buClr>
              <a:buFont typeface="+mj-lt"/>
              <a:buAutoNum type="arabicParenR"/>
            </a:pPr>
            <a:r>
              <a:rPr lang="fa-IR" sz="2800" dirty="0" smtClean="0">
                <a:solidFill>
                  <a:schemeClr val="tx1"/>
                </a:solidFill>
              </a:rPr>
              <a:t>صداهای طبیعی ریه</a:t>
            </a:r>
          </a:p>
          <a:p>
            <a:pPr marL="514350" indent="-514350" algn="r" rtl="1">
              <a:buClr>
                <a:srgbClr val="C00000"/>
              </a:buClr>
              <a:buFont typeface="+mj-lt"/>
              <a:buAutoNum type="arabicParenR"/>
            </a:pPr>
            <a:r>
              <a:rPr lang="fa-IR" sz="2800" dirty="0" smtClean="0">
                <a:solidFill>
                  <a:schemeClr val="tx1"/>
                </a:solidFill>
              </a:rPr>
              <a:t>گوش کردن به هر صدای اضافه</a:t>
            </a:r>
          </a:p>
          <a:p>
            <a:pPr marL="514350" indent="-514350" algn="r" rtl="1">
              <a:buClr>
                <a:srgbClr val="C00000"/>
              </a:buClr>
              <a:buFont typeface="+mj-lt"/>
              <a:buAutoNum type="arabicParenR"/>
            </a:pPr>
            <a:r>
              <a:rPr lang="fa-IR" sz="2800" dirty="0" smtClean="0">
                <a:solidFill>
                  <a:schemeClr val="tx1"/>
                </a:solidFill>
              </a:rPr>
              <a:t>در صورت شک به هر گونه اختلال ،گوش کردن به صداهای حرف زدن یا زمزمه کردن</a:t>
            </a:r>
          </a:p>
          <a:p>
            <a:pPr algn="r" rtl="1">
              <a:buClr>
                <a:srgbClr val="C00000"/>
              </a:buClr>
              <a:buFont typeface="Wingdings" pitchFamily="2" charset="2"/>
              <a:buChar char="v"/>
            </a:pP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معاینه قدام قفسه سینه</a:t>
            </a:r>
            <a:endParaRPr lang="en-US" dirty="0"/>
          </a:p>
        </p:txBody>
      </p:sp>
      <p:sp>
        <p:nvSpPr>
          <p:cNvPr id="3" name="Subtitle 2"/>
          <p:cNvSpPr>
            <a:spLocks noGrp="1"/>
          </p:cNvSpPr>
          <p:nvPr>
            <p:ph type="subTitle" idx="1"/>
          </p:nvPr>
        </p:nvSpPr>
        <p:spPr>
          <a:xfrm>
            <a:off x="0" y="1066800"/>
            <a:ext cx="8839200" cy="5791200"/>
          </a:xfrm>
        </p:spPr>
        <p:txBody>
          <a:bodyPr>
            <a:normAutofit/>
          </a:bodyPr>
          <a:lstStyle/>
          <a:p>
            <a:pPr algn="r" rtl="1">
              <a:buClr>
                <a:srgbClr val="C00000"/>
              </a:buClr>
              <a:buFont typeface="Wingdings" pitchFamily="2" charset="2"/>
              <a:buChar char="v"/>
            </a:pPr>
            <a:r>
              <a:rPr lang="fa-IR" sz="2800" dirty="0" smtClean="0">
                <a:solidFill>
                  <a:schemeClr val="tx1"/>
                </a:solidFill>
              </a:rPr>
              <a:t>بیمار در حالت خوابیده به پشت و قرار دادن بازوها در کنار خود</a:t>
            </a:r>
          </a:p>
          <a:p>
            <a:pPr algn="r" rtl="1">
              <a:buClr>
                <a:srgbClr val="C00000"/>
              </a:buClr>
              <a:buFont typeface="Wingdings" pitchFamily="2" charset="2"/>
              <a:buChar char="v"/>
            </a:pPr>
            <a:r>
              <a:rPr lang="fa-IR" sz="2800" dirty="0" smtClean="0">
                <a:solidFill>
                  <a:schemeClr val="tx1"/>
                </a:solidFill>
              </a:rPr>
              <a:t>اگر بیمار در تنفس مشکل دارد باید در وضعیت نشسته معاینه شود یا سر تخت تا حدی که باعث راحتی بیمار شود بالا آورده شود.</a:t>
            </a:r>
          </a:p>
          <a:p>
            <a:pPr algn="r" rtl="1">
              <a:buClr>
                <a:srgbClr val="C00000"/>
              </a:buClr>
              <a:buFont typeface="Wingdings" pitchFamily="2" charset="2"/>
              <a:buChar char="v"/>
            </a:pPr>
            <a:r>
              <a:rPr lang="fa-IR" sz="2800" dirty="0" smtClean="0">
                <a:solidFill>
                  <a:schemeClr val="tx1"/>
                </a:solidFill>
              </a:rPr>
              <a:t>مشاهده :همانند معاینه خلف</a:t>
            </a:r>
          </a:p>
          <a:p>
            <a:pPr algn="r" rtl="1">
              <a:buClr>
                <a:srgbClr val="C00000"/>
              </a:buClr>
              <a:buFont typeface="Wingdings" pitchFamily="2" charset="2"/>
              <a:buChar char="§"/>
            </a:pPr>
            <a:r>
              <a:rPr lang="fa-IR" sz="2800" dirty="0" smtClean="0">
                <a:solidFill>
                  <a:schemeClr val="tx1"/>
                </a:solidFill>
              </a:rPr>
              <a:t>وارد شدن دنده ها به ستون فقرات با زاویه حدود 45 درجه</a:t>
            </a:r>
          </a:p>
          <a:p>
            <a:pPr algn="r" rtl="1">
              <a:buClr>
                <a:srgbClr val="C00000"/>
              </a:buClr>
              <a:buFont typeface="Wingdings" pitchFamily="2" charset="2"/>
              <a:buChar char="v"/>
            </a:pPr>
            <a:r>
              <a:rPr lang="fa-IR" sz="2800" dirty="0" smtClean="0">
                <a:solidFill>
                  <a:schemeClr val="tx1"/>
                </a:solidFill>
              </a:rPr>
              <a:t>لمس:</a:t>
            </a:r>
          </a:p>
          <a:p>
            <a:pPr algn="r" rtl="1">
              <a:buClr>
                <a:srgbClr val="C00000"/>
              </a:buClr>
              <a:buFont typeface="Wingdings" pitchFamily="2" charset="2"/>
              <a:buChar char="§"/>
            </a:pPr>
            <a:r>
              <a:rPr lang="fa-IR" sz="2800" dirty="0" smtClean="0">
                <a:solidFill>
                  <a:schemeClr val="tx1"/>
                </a:solidFill>
              </a:rPr>
              <a:t>اتساع تنفسی :حدود 4 تا 5 سانتی متر</a:t>
            </a:r>
          </a:p>
          <a:p>
            <a:pPr algn="r" rtl="1">
              <a:buClr>
                <a:srgbClr val="C00000"/>
              </a:buClr>
              <a:buFont typeface="Wingdings" pitchFamily="2" charset="2"/>
              <a:buChar char="§"/>
            </a:pPr>
            <a:r>
              <a:rPr lang="fa-IR" sz="2800" dirty="0" smtClean="0">
                <a:solidFill>
                  <a:schemeClr val="tx1"/>
                </a:solidFill>
              </a:rPr>
              <a:t>فرمیتوس تماسی : روی پریکارد کاهش یافته و یا وجود ندارد</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معاینه قدام قفسه سینه</a:t>
            </a:r>
            <a:endParaRPr lang="en-US" dirty="0"/>
          </a:p>
        </p:txBody>
      </p:sp>
      <p:sp>
        <p:nvSpPr>
          <p:cNvPr id="3" name="Subtitle 2"/>
          <p:cNvSpPr>
            <a:spLocks noGrp="1"/>
          </p:cNvSpPr>
          <p:nvPr>
            <p:ph type="subTitle" idx="1"/>
          </p:nvPr>
        </p:nvSpPr>
        <p:spPr>
          <a:xfrm>
            <a:off x="0" y="1066800"/>
            <a:ext cx="8839200" cy="5791200"/>
          </a:xfrm>
        </p:spPr>
        <p:txBody>
          <a:bodyPr>
            <a:normAutofit/>
          </a:bodyPr>
          <a:lstStyle/>
          <a:p>
            <a:pPr algn="r" rtl="1">
              <a:buClr>
                <a:srgbClr val="C00000"/>
              </a:buClr>
              <a:buFont typeface="Wingdings" pitchFamily="2" charset="2"/>
              <a:buChar char="v"/>
            </a:pPr>
            <a:r>
              <a:rPr lang="fa-IR" sz="2800" dirty="0" smtClean="0">
                <a:solidFill>
                  <a:schemeClr val="tx1"/>
                </a:solidFill>
              </a:rPr>
              <a:t>دق : </a:t>
            </a:r>
          </a:p>
          <a:p>
            <a:pPr algn="r" rtl="1">
              <a:buClr>
                <a:srgbClr val="C00000"/>
              </a:buClr>
              <a:buFont typeface="Wingdings" pitchFamily="2" charset="2"/>
              <a:buChar char="§"/>
            </a:pPr>
            <a:r>
              <a:rPr lang="fa-IR" sz="2800" dirty="0" smtClean="0">
                <a:solidFill>
                  <a:schemeClr val="tx1"/>
                </a:solidFill>
              </a:rPr>
              <a:t>ناحیه قلب (سمت چپ استرنوم از فضای بین دنده ای سوم تا پنجم) : ماتیته</a:t>
            </a:r>
          </a:p>
          <a:p>
            <a:pPr algn="r" rtl="1">
              <a:buClr>
                <a:srgbClr val="C00000"/>
              </a:buClr>
              <a:buFont typeface="Wingdings" pitchFamily="2" charset="2"/>
              <a:buChar char="§"/>
            </a:pPr>
            <a:r>
              <a:rPr lang="fa-IR" sz="2800" dirty="0" smtClean="0">
                <a:solidFill>
                  <a:schemeClr val="tx1"/>
                </a:solidFill>
              </a:rPr>
              <a:t>رزونانس : تا دنده ششم در سطح دیافراگم</a:t>
            </a:r>
          </a:p>
          <a:p>
            <a:pPr algn="r" rtl="1">
              <a:buClr>
                <a:srgbClr val="C00000"/>
              </a:buClr>
              <a:buFont typeface="Wingdings" pitchFamily="2" charset="2"/>
              <a:buChar char="§"/>
            </a:pPr>
            <a:r>
              <a:rPr lang="fa-IR" sz="2800" dirty="0" smtClean="0">
                <a:solidFill>
                  <a:schemeClr val="tx1"/>
                </a:solidFill>
              </a:rPr>
              <a:t>خمیری یا </a:t>
            </a:r>
            <a:r>
              <a:rPr lang="en-US" sz="2800" dirty="0" smtClean="0">
                <a:solidFill>
                  <a:schemeClr val="tx1"/>
                </a:solidFill>
              </a:rPr>
              <a:t>flat</a:t>
            </a:r>
            <a:r>
              <a:rPr lang="fa-IR" sz="2800" dirty="0" smtClean="0">
                <a:solidFill>
                  <a:schemeClr val="tx1"/>
                </a:solidFill>
              </a:rPr>
              <a:t> : روی استخوان و عضلات ضخیم</a:t>
            </a:r>
          </a:p>
          <a:p>
            <a:pPr algn="r" rtl="1">
              <a:buClr>
                <a:srgbClr val="C00000"/>
              </a:buClr>
              <a:buFont typeface="Wingdings" pitchFamily="2" charset="2"/>
              <a:buChar char="§"/>
            </a:pPr>
            <a:r>
              <a:rPr lang="fa-IR" sz="2800" dirty="0" smtClean="0">
                <a:solidFill>
                  <a:schemeClr val="tx1"/>
                </a:solidFill>
              </a:rPr>
              <a:t>تیمپان : روی معده</a:t>
            </a:r>
          </a:p>
          <a:p>
            <a:pPr algn="r" rtl="1">
              <a:buClr>
                <a:srgbClr val="C00000"/>
              </a:buClr>
              <a:buFont typeface="Wingdings" pitchFamily="2" charset="2"/>
              <a:buChar char="v"/>
            </a:pPr>
            <a:r>
              <a:rPr lang="fa-IR" sz="2800" dirty="0" smtClean="0">
                <a:solidFill>
                  <a:schemeClr val="tx1"/>
                </a:solidFill>
              </a:rPr>
              <a:t>سمع :</a:t>
            </a:r>
          </a:p>
          <a:p>
            <a:pPr algn="r" rtl="1">
              <a:buClr>
                <a:srgbClr val="C00000"/>
              </a:buClr>
              <a:buFont typeface="Wingdings" pitchFamily="2" charset="2"/>
              <a:buChar char="§"/>
            </a:pPr>
            <a:r>
              <a:rPr lang="fa-IR" sz="2800" dirty="0" smtClean="0">
                <a:solidFill>
                  <a:schemeClr val="tx1"/>
                </a:solidFill>
              </a:rPr>
              <a:t>مقایسه مناطق قرینه</a:t>
            </a:r>
          </a:p>
          <a:p>
            <a:pPr algn="r" rtl="1">
              <a:buClr>
                <a:srgbClr val="C00000"/>
              </a:buClr>
              <a:buFont typeface="Wingdings" pitchFamily="2" charset="2"/>
              <a:buChar char="§"/>
            </a:pPr>
            <a:r>
              <a:rPr lang="fa-IR" sz="2800" dirty="0" smtClean="0">
                <a:solidFill>
                  <a:schemeClr val="tx1"/>
                </a:solidFill>
              </a:rPr>
              <a:t>سمع تراشه : صدای برونکیال</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Zabi\Desktop\طالشي\respfrnt[1].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lstStyle/>
          <a:p>
            <a:pPr rtl="1"/>
            <a:r>
              <a:rPr lang="fa-IR" dirty="0" smtClean="0"/>
              <a:t>دق دامنه نوسان دیافراگماتیک</a:t>
            </a:r>
            <a:endParaRPr lang="en-US" dirty="0"/>
          </a:p>
        </p:txBody>
      </p:sp>
      <p:sp>
        <p:nvSpPr>
          <p:cNvPr id="3" name="Subtitle 2"/>
          <p:cNvSpPr>
            <a:spLocks noGrp="1"/>
          </p:cNvSpPr>
          <p:nvPr>
            <p:ph type="subTitle" idx="1"/>
          </p:nvPr>
        </p:nvSpPr>
        <p:spPr>
          <a:xfrm>
            <a:off x="0" y="1066800"/>
            <a:ext cx="8839200" cy="5791200"/>
          </a:xfrm>
        </p:spPr>
        <p:txBody>
          <a:bodyPr>
            <a:normAutofit/>
          </a:bodyPr>
          <a:lstStyle/>
          <a:p>
            <a:pPr algn="r" rtl="1">
              <a:buClr>
                <a:srgbClr val="C00000"/>
              </a:buClr>
              <a:buFont typeface="Wingdings" pitchFamily="2" charset="2"/>
              <a:buChar char="v"/>
            </a:pPr>
            <a:r>
              <a:rPr lang="fa-IR" sz="2800" dirty="0" smtClean="0">
                <a:solidFill>
                  <a:schemeClr val="tx1"/>
                </a:solidFill>
              </a:rPr>
              <a:t>دم عمیق ← دق به سمت پایین در طول خط کتف ← تبدیل به صدای     “ دال ” (سطح دیافراگم) :علامت گذاری کنید</a:t>
            </a:r>
          </a:p>
          <a:p>
            <a:pPr algn="r" rtl="1">
              <a:buClr>
                <a:srgbClr val="C00000"/>
              </a:buClr>
              <a:buFont typeface="Wingdings" pitchFamily="2" charset="2"/>
              <a:buChar char="v"/>
            </a:pPr>
            <a:r>
              <a:rPr lang="fa-IR" sz="2800" dirty="0" smtClean="0">
                <a:solidFill>
                  <a:schemeClr val="tx1"/>
                </a:solidFill>
              </a:rPr>
              <a:t>بازدم عمیق ← دق به سمت پایین در طول خط کتف ← تبدیل به صدای     “ دال ” (سطح دیافراگم) : علامت گذاری کنید</a:t>
            </a:r>
          </a:p>
          <a:p>
            <a:pPr algn="r" rtl="1">
              <a:buClr>
                <a:srgbClr val="C00000"/>
              </a:buClr>
              <a:buFont typeface="Wingdings" pitchFamily="2" charset="2"/>
              <a:buChar char="v"/>
            </a:pPr>
            <a:r>
              <a:rPr lang="fa-IR" sz="2800" dirty="0" smtClean="0">
                <a:solidFill>
                  <a:schemeClr val="tx1"/>
                </a:solidFill>
              </a:rPr>
              <a:t>اختلاف این دو علامت = </a:t>
            </a:r>
            <a:r>
              <a:rPr lang="fa-IR" sz="2800" dirty="0" smtClean="0">
                <a:solidFill>
                  <a:srgbClr val="FF0000"/>
                </a:solidFill>
              </a:rPr>
              <a:t>دامنه نوسان دیافراگماتیک</a:t>
            </a:r>
          </a:p>
          <a:p>
            <a:pPr algn="r" rtl="1">
              <a:buClr>
                <a:srgbClr val="C00000"/>
              </a:buClr>
              <a:buFont typeface="Wingdings" pitchFamily="2" charset="2"/>
              <a:buChar char="v"/>
            </a:pPr>
            <a:r>
              <a:rPr lang="fa-IR" sz="2800" dirty="0" smtClean="0">
                <a:solidFill>
                  <a:schemeClr val="tx1"/>
                </a:solidFill>
              </a:rPr>
              <a:t>طبیعی :</a:t>
            </a:r>
          </a:p>
          <a:p>
            <a:pPr algn="r" rtl="1">
              <a:buClr>
                <a:srgbClr val="C00000"/>
              </a:buClr>
              <a:buFont typeface="Wingdings" pitchFamily="2" charset="2"/>
              <a:buChar char="§"/>
            </a:pPr>
            <a:r>
              <a:rPr lang="fa-IR" sz="2800" dirty="0" smtClean="0">
                <a:solidFill>
                  <a:schemeClr val="tx1"/>
                </a:solidFill>
              </a:rPr>
              <a:t>زنان : 3 تا 5 سانتی میر</a:t>
            </a:r>
          </a:p>
          <a:p>
            <a:pPr algn="r" rtl="1">
              <a:buClr>
                <a:srgbClr val="C00000"/>
              </a:buClr>
              <a:buFont typeface="Wingdings" pitchFamily="2" charset="2"/>
              <a:buChar char="§"/>
            </a:pPr>
            <a:r>
              <a:rPr lang="fa-IR" sz="2800" dirty="0" smtClean="0">
                <a:solidFill>
                  <a:schemeClr val="tx1"/>
                </a:solidFill>
              </a:rPr>
              <a:t>مردان : 5 تا 6 سانتی میر</a:t>
            </a:r>
          </a:p>
          <a:p>
            <a:pPr algn="r" rtl="1">
              <a:buClr>
                <a:srgbClr val="C00000"/>
              </a:buClr>
              <a:buFont typeface="Wingdings" pitchFamily="2" charset="2"/>
              <a:buChar char="v"/>
            </a:pPr>
            <a:r>
              <a:rPr lang="fa-IR" sz="2800" dirty="0" smtClean="0">
                <a:solidFill>
                  <a:schemeClr val="tx1"/>
                </a:solidFill>
              </a:rPr>
              <a:t>کمتر از این مقدار = اختلال ریوی</a:t>
            </a:r>
          </a:p>
          <a:p>
            <a:pPr algn="r" rtl="1">
              <a:buClr>
                <a:srgbClr val="C00000"/>
              </a:buClr>
              <a:buFont typeface="Wingdings" pitchFamily="2" charset="2"/>
              <a:buChar char="v"/>
            </a:pPr>
            <a:r>
              <a:rPr lang="fa-IR" sz="2800" dirty="0" smtClean="0">
                <a:solidFill>
                  <a:schemeClr val="tx1"/>
                </a:solidFill>
              </a:rPr>
              <a:t>نکته : دیافراگم در سمت راست مختصری بالاتر است. چرا؟؟</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609599"/>
          </a:xfrm>
        </p:spPr>
        <p:txBody>
          <a:bodyPr>
            <a:normAutofit fontScale="90000"/>
          </a:bodyPr>
          <a:lstStyle/>
          <a:p>
            <a:pPr rtl="1"/>
            <a:r>
              <a:rPr lang="fa-IR" dirty="0" smtClean="0"/>
              <a:t>مشخصات صداهای تنفسی طبیعی ریه</a:t>
            </a:r>
            <a:endParaRPr lang="en-US" dirty="0"/>
          </a:p>
        </p:txBody>
      </p:sp>
      <p:sp>
        <p:nvSpPr>
          <p:cNvPr id="3" name="Subtitle 2"/>
          <p:cNvSpPr>
            <a:spLocks noGrp="1"/>
          </p:cNvSpPr>
          <p:nvPr>
            <p:ph type="subTitle" idx="1"/>
          </p:nvPr>
        </p:nvSpPr>
        <p:spPr>
          <a:xfrm>
            <a:off x="0" y="1066800"/>
            <a:ext cx="8839200" cy="5791200"/>
          </a:xfrm>
        </p:spPr>
        <p:txBody>
          <a:bodyPr>
            <a:normAutofit/>
          </a:bodyPr>
          <a:lstStyle/>
          <a:p>
            <a:pPr algn="r" rtl="1">
              <a:buClr>
                <a:srgbClr val="C00000"/>
              </a:buClr>
            </a:pPr>
            <a:endParaRPr lang="en-US" sz="2800" dirty="0">
              <a:solidFill>
                <a:schemeClr val="tx1"/>
              </a:solidFill>
            </a:endParaRPr>
          </a:p>
        </p:txBody>
      </p:sp>
      <p:graphicFrame>
        <p:nvGraphicFramePr>
          <p:cNvPr id="4" name="Table 3"/>
          <p:cNvGraphicFramePr>
            <a:graphicFrameLocks noGrp="1"/>
          </p:cNvGraphicFramePr>
          <p:nvPr/>
        </p:nvGraphicFramePr>
        <p:xfrm>
          <a:off x="0" y="685800"/>
          <a:ext cx="9144000" cy="6369204"/>
        </p:xfrm>
        <a:graphic>
          <a:graphicData uri="http://schemas.openxmlformats.org/drawingml/2006/table">
            <a:tbl>
              <a:tblPr firstRow="1" bandRow="1">
                <a:tableStyleId>{5C22544A-7EE6-4342-B048-85BDC9FD1C3A}</a:tableStyleId>
              </a:tblPr>
              <a:tblGrid>
                <a:gridCol w="2023009">
                  <a:extLst>
                    <a:ext uri="{9D8B030D-6E8A-4147-A177-3AD203B41FA5}">
                      <a16:colId xmlns:a16="http://schemas.microsoft.com/office/drawing/2014/main" val="20000"/>
                    </a:ext>
                  </a:extLst>
                </a:gridCol>
                <a:gridCol w="1634591">
                  <a:extLst>
                    <a:ext uri="{9D8B030D-6E8A-4147-A177-3AD203B41FA5}">
                      <a16:colId xmlns:a16="http://schemas.microsoft.com/office/drawing/2014/main" val="20001"/>
                    </a:ext>
                  </a:extLst>
                </a:gridCol>
                <a:gridCol w="1440383">
                  <a:extLst>
                    <a:ext uri="{9D8B030D-6E8A-4147-A177-3AD203B41FA5}">
                      <a16:colId xmlns:a16="http://schemas.microsoft.com/office/drawing/2014/main" val="20002"/>
                    </a:ext>
                  </a:extLst>
                </a:gridCol>
                <a:gridCol w="2670371">
                  <a:extLst>
                    <a:ext uri="{9D8B030D-6E8A-4147-A177-3AD203B41FA5}">
                      <a16:colId xmlns:a16="http://schemas.microsoft.com/office/drawing/2014/main" val="20003"/>
                    </a:ext>
                  </a:extLst>
                </a:gridCol>
                <a:gridCol w="1375646">
                  <a:extLst>
                    <a:ext uri="{9D8B030D-6E8A-4147-A177-3AD203B41FA5}">
                      <a16:colId xmlns:a16="http://schemas.microsoft.com/office/drawing/2014/main" val="20004"/>
                    </a:ext>
                  </a:extLst>
                </a:gridCol>
              </a:tblGrid>
              <a:tr h="808837">
                <a:tc>
                  <a:txBody>
                    <a:bodyPr/>
                    <a:lstStyle/>
                    <a:p>
                      <a:pPr algn="ctr" rtl="1"/>
                      <a:r>
                        <a:rPr lang="fa-IR" sz="2000" dirty="0" smtClean="0">
                          <a:solidFill>
                            <a:srgbClr val="FFFF00"/>
                          </a:solidFill>
                        </a:rPr>
                        <a:t>محل سمع</a:t>
                      </a:r>
                      <a:endParaRPr lang="en-US" sz="2000" dirty="0">
                        <a:solidFill>
                          <a:srgbClr val="FFFF00"/>
                        </a:solidFill>
                      </a:endParaRPr>
                    </a:p>
                  </a:txBody>
                  <a:tcPr/>
                </a:tc>
                <a:tc>
                  <a:txBody>
                    <a:bodyPr/>
                    <a:lstStyle/>
                    <a:p>
                      <a:pPr algn="ctr" rtl="1"/>
                      <a:r>
                        <a:rPr lang="fa-IR" sz="2000" dirty="0" smtClean="0">
                          <a:solidFill>
                            <a:srgbClr val="FFFF00"/>
                          </a:solidFill>
                        </a:rPr>
                        <a:t>اوج صدای بازدمی</a:t>
                      </a:r>
                      <a:endParaRPr lang="en-US" sz="2000" dirty="0">
                        <a:solidFill>
                          <a:srgbClr val="FFFF00"/>
                        </a:solidFill>
                      </a:endParaRPr>
                    </a:p>
                  </a:txBody>
                  <a:tcPr/>
                </a:tc>
                <a:tc>
                  <a:txBody>
                    <a:bodyPr/>
                    <a:lstStyle/>
                    <a:p>
                      <a:pPr algn="ctr" rtl="1"/>
                      <a:r>
                        <a:rPr lang="fa-IR" sz="2000" dirty="0" smtClean="0">
                          <a:solidFill>
                            <a:srgbClr val="FFFF00"/>
                          </a:solidFill>
                        </a:rPr>
                        <a:t>شدت صدای بازدمی</a:t>
                      </a:r>
                      <a:endParaRPr lang="en-US" sz="2000" dirty="0">
                        <a:solidFill>
                          <a:srgbClr val="FFFF00"/>
                        </a:solidFill>
                      </a:endParaRPr>
                    </a:p>
                  </a:txBody>
                  <a:tcPr/>
                </a:tc>
                <a:tc>
                  <a:txBody>
                    <a:bodyPr/>
                    <a:lstStyle/>
                    <a:p>
                      <a:pPr algn="ctr" rtl="1"/>
                      <a:r>
                        <a:rPr lang="fa-IR" sz="2000" dirty="0" smtClean="0">
                          <a:solidFill>
                            <a:srgbClr val="FFFF00"/>
                          </a:solidFill>
                        </a:rPr>
                        <a:t>طول مدت صدا</a:t>
                      </a:r>
                      <a:endParaRPr lang="en-US" sz="2000" dirty="0">
                        <a:solidFill>
                          <a:srgbClr val="FFFF00"/>
                        </a:solidFill>
                      </a:endParaRPr>
                    </a:p>
                  </a:txBody>
                  <a:tcPr/>
                </a:tc>
                <a:tc>
                  <a:txBody>
                    <a:bodyPr/>
                    <a:lstStyle/>
                    <a:p>
                      <a:pPr algn="ctr" rtl="1"/>
                      <a:endParaRPr lang="en-US" dirty="0"/>
                    </a:p>
                  </a:txBody>
                  <a:tcPr/>
                </a:tc>
                <a:extLst>
                  <a:ext uri="{0D108BD9-81ED-4DB2-BD59-A6C34878D82A}">
                    <a16:rowId xmlns:a16="http://schemas.microsoft.com/office/drawing/2014/main" val="10000"/>
                  </a:ext>
                </a:extLst>
              </a:tr>
              <a:tr h="1848772">
                <a:tc>
                  <a:txBody>
                    <a:bodyPr/>
                    <a:lstStyle/>
                    <a:p>
                      <a:pPr algn="r" rtl="1"/>
                      <a:r>
                        <a:rPr lang="fa-IR" sz="2000" dirty="0" smtClean="0"/>
                        <a:t>روی محیط ریه</a:t>
                      </a:r>
                    </a:p>
                    <a:p>
                      <a:pPr algn="r" rtl="1"/>
                      <a:r>
                        <a:rPr lang="fa-IR" sz="2000" dirty="0" smtClean="0"/>
                        <a:t>در قاعده بهتر شنیده می شود</a:t>
                      </a:r>
                      <a:endParaRPr lang="en-US" sz="2000" dirty="0"/>
                    </a:p>
                  </a:txBody>
                  <a:tcPr/>
                </a:tc>
                <a:tc>
                  <a:txBody>
                    <a:bodyPr/>
                    <a:lstStyle/>
                    <a:p>
                      <a:pPr algn="ctr" rtl="1"/>
                      <a:r>
                        <a:rPr lang="fa-IR" sz="2000" dirty="0" smtClean="0"/>
                        <a:t>نسبتا پایین</a:t>
                      </a:r>
                      <a:endParaRPr lang="en-US" sz="2000" dirty="0"/>
                    </a:p>
                  </a:txBody>
                  <a:tcPr/>
                </a:tc>
                <a:tc>
                  <a:txBody>
                    <a:bodyPr/>
                    <a:lstStyle/>
                    <a:p>
                      <a:pPr algn="ctr" rtl="1"/>
                      <a:r>
                        <a:rPr lang="fa-IR" sz="2000" dirty="0" smtClean="0"/>
                        <a:t>آرام</a:t>
                      </a:r>
                      <a:endParaRPr lang="en-US" sz="2000" dirty="0"/>
                    </a:p>
                  </a:txBody>
                  <a:tcPr/>
                </a:tc>
                <a:tc>
                  <a:txBody>
                    <a:bodyPr/>
                    <a:lstStyle/>
                    <a:p>
                      <a:pPr algn="r" rtl="1"/>
                      <a:r>
                        <a:rPr lang="fa-IR" sz="2000" dirty="0" smtClean="0"/>
                        <a:t>صدای دمی طولانی</a:t>
                      </a:r>
                      <a:r>
                        <a:rPr lang="fa-IR" sz="2000" baseline="0" dirty="0" smtClean="0"/>
                        <a:t> تر از صدای بازدمی (2/5) برابر حرکت هوا از راههای هوایی کوچک (برونشیل ها و آلوئولها)</a:t>
                      </a:r>
                      <a:endParaRPr lang="en-US" sz="2000" dirty="0"/>
                    </a:p>
                  </a:txBody>
                  <a:tcPr/>
                </a:tc>
                <a:tc>
                  <a:txBody>
                    <a:bodyPr/>
                    <a:lstStyle/>
                    <a:p>
                      <a:pPr algn="ctr" rtl="1"/>
                      <a:r>
                        <a:rPr lang="fa-IR" sz="2000" dirty="0" smtClean="0"/>
                        <a:t>وزیکولر</a:t>
                      </a:r>
                      <a:endParaRPr lang="en-US" sz="2000" dirty="0"/>
                    </a:p>
                  </a:txBody>
                  <a:tcPr/>
                </a:tc>
                <a:extLst>
                  <a:ext uri="{0D108BD9-81ED-4DB2-BD59-A6C34878D82A}">
                    <a16:rowId xmlns:a16="http://schemas.microsoft.com/office/drawing/2014/main" val="10001"/>
                  </a:ext>
                </a:extLst>
              </a:tr>
              <a:tr h="1757296">
                <a:tc>
                  <a:txBody>
                    <a:bodyPr/>
                    <a:lstStyle/>
                    <a:p>
                      <a:pPr algn="r" rtl="1"/>
                      <a:r>
                        <a:rPr lang="fa-IR" sz="2000" dirty="0" smtClean="0"/>
                        <a:t>بین استخوان کتف و فضاهای</a:t>
                      </a:r>
                      <a:r>
                        <a:rPr lang="fa-IR" sz="2000" baseline="0" dirty="0" smtClean="0"/>
                        <a:t> بین دنده ای اول و دوم (در قدام طرفین استرنوم)</a:t>
                      </a:r>
                      <a:endParaRPr lang="en-US" sz="2000" dirty="0"/>
                    </a:p>
                  </a:txBody>
                  <a:tcPr/>
                </a:tc>
                <a:tc>
                  <a:txBody>
                    <a:bodyPr/>
                    <a:lstStyle/>
                    <a:p>
                      <a:pPr algn="ctr" rtl="1"/>
                      <a:r>
                        <a:rPr lang="fa-IR" sz="2000" dirty="0" smtClean="0"/>
                        <a:t>متوسط</a:t>
                      </a:r>
                      <a:endParaRPr lang="en-US" sz="2000" dirty="0"/>
                    </a:p>
                  </a:txBody>
                  <a:tcPr/>
                </a:tc>
                <a:tc>
                  <a:txBody>
                    <a:bodyPr/>
                    <a:lstStyle/>
                    <a:p>
                      <a:pPr algn="ctr" rtl="1"/>
                      <a:r>
                        <a:rPr lang="fa-IR" sz="2000" dirty="0" smtClean="0"/>
                        <a:t>متوسط</a:t>
                      </a:r>
                      <a:endParaRPr lang="en-US" sz="2000" dirty="0"/>
                    </a:p>
                  </a:txBody>
                  <a:tcPr/>
                </a:tc>
                <a:tc>
                  <a:txBody>
                    <a:bodyPr/>
                    <a:lstStyle/>
                    <a:p>
                      <a:pPr algn="r" rtl="1"/>
                      <a:r>
                        <a:rPr lang="fa-IR" sz="2000" dirty="0" smtClean="0"/>
                        <a:t>صدای دمی و بازدمی تسیتا مساوی هستند (نسبت 1:1)</a:t>
                      </a:r>
                    </a:p>
                    <a:p>
                      <a:pPr algn="r" rtl="1"/>
                      <a:r>
                        <a:rPr lang="fa-IR" sz="2000" dirty="0" smtClean="0"/>
                        <a:t>حرکت هوا از مجاری</a:t>
                      </a:r>
                      <a:r>
                        <a:rPr lang="fa-IR" sz="2000" baseline="0" dirty="0" smtClean="0"/>
                        <a:t> بزرگتر (برونش)</a:t>
                      </a:r>
                      <a:endParaRPr lang="en-US" sz="2000" dirty="0"/>
                    </a:p>
                  </a:txBody>
                  <a:tcPr/>
                </a:tc>
                <a:tc>
                  <a:txBody>
                    <a:bodyPr/>
                    <a:lstStyle/>
                    <a:p>
                      <a:pPr algn="ctr" rtl="1"/>
                      <a:r>
                        <a:rPr lang="fa-IR" sz="2000" dirty="0" smtClean="0"/>
                        <a:t>بونکووزیکولر</a:t>
                      </a:r>
                      <a:endParaRPr lang="en-US" sz="2000" dirty="0"/>
                    </a:p>
                  </a:txBody>
                  <a:tcPr/>
                </a:tc>
                <a:extLst>
                  <a:ext uri="{0D108BD9-81ED-4DB2-BD59-A6C34878D82A}">
                    <a16:rowId xmlns:a16="http://schemas.microsoft.com/office/drawing/2014/main" val="10002"/>
                  </a:ext>
                </a:extLst>
              </a:tr>
              <a:tr h="1757296">
                <a:tc>
                  <a:txBody>
                    <a:bodyPr/>
                    <a:lstStyle/>
                    <a:p>
                      <a:pPr algn="r" rtl="1"/>
                      <a:r>
                        <a:rPr lang="fa-IR" sz="2000" dirty="0" smtClean="0"/>
                        <a:t>اگر سمع</a:t>
                      </a:r>
                      <a:r>
                        <a:rPr lang="fa-IR" sz="2000" baseline="0" dirty="0" smtClean="0"/>
                        <a:t> شود روی مانبریوم یا قسمت قدامی تراشه</a:t>
                      </a:r>
                      <a:endParaRPr lang="en-US" sz="2000" dirty="0"/>
                    </a:p>
                  </a:txBody>
                  <a:tcPr/>
                </a:tc>
                <a:tc>
                  <a:txBody>
                    <a:bodyPr/>
                    <a:lstStyle/>
                    <a:p>
                      <a:pPr algn="ctr" rtl="1"/>
                      <a:r>
                        <a:rPr lang="fa-IR" sz="2000" dirty="0" smtClean="0"/>
                        <a:t>نسیتا بالا</a:t>
                      </a:r>
                      <a:endParaRPr lang="en-US" sz="2000" dirty="0"/>
                    </a:p>
                  </a:txBody>
                  <a:tcPr/>
                </a:tc>
                <a:tc>
                  <a:txBody>
                    <a:bodyPr/>
                    <a:lstStyle/>
                    <a:p>
                      <a:pPr algn="ctr" rtl="1"/>
                      <a:r>
                        <a:rPr lang="fa-IR" sz="2000" dirty="0" smtClean="0"/>
                        <a:t>بلند</a:t>
                      </a:r>
                      <a:endParaRPr lang="en-US" sz="2000" dirty="0"/>
                    </a:p>
                  </a:txBody>
                  <a:tcPr/>
                </a:tc>
                <a:tc>
                  <a:txBody>
                    <a:bodyPr/>
                    <a:lstStyle/>
                    <a:p>
                      <a:pPr algn="r" rtl="1"/>
                      <a:r>
                        <a:rPr lang="fa-IR" sz="2000" dirty="0" smtClean="0"/>
                        <a:t>صداهای بازدمی طولانی تر</a:t>
                      </a:r>
                      <a:r>
                        <a:rPr lang="fa-IR" sz="2000" baseline="0" dirty="0" smtClean="0"/>
                        <a:t> از صدای دمی (به نسبت 1:2)</a:t>
                      </a:r>
                    </a:p>
                    <a:p>
                      <a:pPr algn="r" rtl="1"/>
                      <a:r>
                        <a:rPr lang="fa-IR" sz="2000" baseline="0" dirty="0" smtClean="0"/>
                        <a:t>حرکت هوا از طریق تراشه</a:t>
                      </a:r>
                      <a:endParaRPr lang="en-US" sz="2000" dirty="0"/>
                    </a:p>
                  </a:txBody>
                  <a:tcPr/>
                </a:tc>
                <a:tc>
                  <a:txBody>
                    <a:bodyPr/>
                    <a:lstStyle/>
                    <a:p>
                      <a:pPr algn="ctr" rtl="1"/>
                      <a:r>
                        <a:rPr lang="fa-IR" sz="2000" dirty="0" smtClean="0"/>
                        <a:t>برونکیال توبولار برونشیال</a:t>
                      </a:r>
                      <a:endParaRPr lang="en-US" sz="2000"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685799"/>
          </a:xfrm>
        </p:spPr>
        <p:txBody>
          <a:bodyPr>
            <a:normAutofit/>
          </a:bodyPr>
          <a:lstStyle/>
          <a:p>
            <a:pPr rtl="1"/>
            <a:r>
              <a:rPr lang="fa-IR" dirty="0" smtClean="0"/>
              <a:t>صدای غیر طبیعی ریه</a:t>
            </a:r>
            <a:endParaRPr lang="en-US" dirty="0"/>
          </a:p>
        </p:txBody>
      </p:sp>
      <p:sp>
        <p:nvSpPr>
          <p:cNvPr id="3" name="Subtitle 2"/>
          <p:cNvSpPr>
            <a:spLocks noGrp="1"/>
          </p:cNvSpPr>
          <p:nvPr>
            <p:ph type="subTitle" idx="1"/>
          </p:nvPr>
        </p:nvSpPr>
        <p:spPr>
          <a:xfrm>
            <a:off x="0" y="1066800"/>
            <a:ext cx="8839200" cy="5791200"/>
          </a:xfrm>
        </p:spPr>
        <p:txBody>
          <a:bodyPr>
            <a:normAutofit/>
          </a:bodyPr>
          <a:lstStyle/>
          <a:p>
            <a:pPr algn="r" rtl="1">
              <a:buClr>
                <a:srgbClr val="C00000"/>
              </a:buClr>
            </a:pPr>
            <a:endParaRPr lang="en-US" sz="2800"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24298731"/>
              </p:ext>
            </p:extLst>
          </p:nvPr>
        </p:nvGraphicFramePr>
        <p:xfrm>
          <a:off x="0" y="762000"/>
          <a:ext cx="8991600" cy="6096000"/>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2641862">
                  <a:extLst>
                    <a:ext uri="{9D8B030D-6E8A-4147-A177-3AD203B41FA5}">
                      <a16:colId xmlns:a16="http://schemas.microsoft.com/office/drawing/2014/main" val="20002"/>
                    </a:ext>
                  </a:extLst>
                </a:gridCol>
                <a:gridCol w="1853938">
                  <a:extLst>
                    <a:ext uri="{9D8B030D-6E8A-4147-A177-3AD203B41FA5}">
                      <a16:colId xmlns:a16="http://schemas.microsoft.com/office/drawing/2014/main" val="20003"/>
                    </a:ext>
                  </a:extLst>
                </a:gridCol>
              </a:tblGrid>
              <a:tr h="991092">
                <a:tc>
                  <a:txBody>
                    <a:bodyPr/>
                    <a:lstStyle/>
                    <a:p>
                      <a:pPr algn="ctr" rtl="1"/>
                      <a:r>
                        <a:rPr lang="fa-IR" sz="3200" dirty="0" smtClean="0">
                          <a:solidFill>
                            <a:srgbClr val="FFFF00"/>
                          </a:solidFill>
                        </a:rPr>
                        <a:t>محل</a:t>
                      </a:r>
                      <a:endParaRPr lang="en-US" sz="3200" dirty="0">
                        <a:solidFill>
                          <a:srgbClr val="FFFF00"/>
                        </a:solidFill>
                      </a:endParaRPr>
                    </a:p>
                  </a:txBody>
                  <a:tcPr/>
                </a:tc>
                <a:tc>
                  <a:txBody>
                    <a:bodyPr/>
                    <a:lstStyle/>
                    <a:p>
                      <a:pPr algn="ctr" rtl="1"/>
                      <a:r>
                        <a:rPr lang="fa-IR" sz="3200" dirty="0" smtClean="0">
                          <a:solidFill>
                            <a:srgbClr val="FFFF00"/>
                          </a:solidFill>
                        </a:rPr>
                        <a:t>علت</a:t>
                      </a:r>
                      <a:endParaRPr lang="en-US" sz="3200" dirty="0">
                        <a:solidFill>
                          <a:srgbClr val="FFFF00"/>
                        </a:solidFill>
                      </a:endParaRPr>
                    </a:p>
                  </a:txBody>
                  <a:tcPr/>
                </a:tc>
                <a:tc>
                  <a:txBody>
                    <a:bodyPr/>
                    <a:lstStyle/>
                    <a:p>
                      <a:pPr algn="ctr" rtl="1"/>
                      <a:r>
                        <a:rPr lang="fa-IR" sz="3200" dirty="0" smtClean="0">
                          <a:solidFill>
                            <a:srgbClr val="FFFF00"/>
                          </a:solidFill>
                        </a:rPr>
                        <a:t>مشخصات</a:t>
                      </a:r>
                      <a:endParaRPr lang="en-US" sz="3200" dirty="0">
                        <a:solidFill>
                          <a:srgbClr val="FFFF00"/>
                        </a:solidFill>
                      </a:endParaRPr>
                    </a:p>
                  </a:txBody>
                  <a:tcPr/>
                </a:tc>
                <a:tc>
                  <a:txBody>
                    <a:bodyPr/>
                    <a:lstStyle/>
                    <a:p>
                      <a:pPr algn="ctr" rtl="1"/>
                      <a:r>
                        <a:rPr lang="fa-IR" sz="3200" dirty="0" smtClean="0">
                          <a:solidFill>
                            <a:srgbClr val="FFFF00"/>
                          </a:solidFill>
                        </a:rPr>
                        <a:t>نام</a:t>
                      </a:r>
                      <a:endParaRPr lang="en-US" sz="3200" dirty="0">
                        <a:solidFill>
                          <a:srgbClr val="FFFF00"/>
                        </a:solidFill>
                      </a:endParaRPr>
                    </a:p>
                  </a:txBody>
                  <a:tcPr/>
                </a:tc>
                <a:extLst>
                  <a:ext uri="{0D108BD9-81ED-4DB2-BD59-A6C34878D82A}">
                    <a16:rowId xmlns:a16="http://schemas.microsoft.com/office/drawing/2014/main" val="10000"/>
                  </a:ext>
                </a:extLst>
              </a:tr>
              <a:tr h="2854344">
                <a:tc>
                  <a:txBody>
                    <a:bodyPr/>
                    <a:lstStyle/>
                    <a:p>
                      <a:pPr algn="ctr" rtl="1"/>
                      <a:r>
                        <a:rPr lang="fa-IR" sz="2000" dirty="0" smtClean="0"/>
                        <a:t>معمولا در قاعده لب های تحتانی ریه شنیده می شود</a:t>
                      </a:r>
                      <a:endParaRPr lang="en-US" sz="2000" dirty="0"/>
                    </a:p>
                  </a:txBody>
                  <a:tcPr/>
                </a:tc>
                <a:tc>
                  <a:txBody>
                    <a:bodyPr/>
                    <a:lstStyle/>
                    <a:p>
                      <a:pPr algn="ctr" rtl="1"/>
                      <a:r>
                        <a:rPr lang="fa-IR" sz="2000" dirty="0" smtClean="0"/>
                        <a:t>عبور هوا از خلال مایع یا مخاط موجود در راه هوایی</a:t>
                      </a:r>
                      <a:endParaRPr lang="en-US" sz="2000" dirty="0"/>
                    </a:p>
                  </a:txBody>
                  <a:tcPr/>
                </a:tc>
                <a:tc>
                  <a:txBody>
                    <a:bodyPr/>
                    <a:lstStyle/>
                    <a:p>
                      <a:pPr algn="r" rtl="1"/>
                      <a:r>
                        <a:rPr lang="fa-IR" sz="2000" dirty="0" smtClean="0"/>
                        <a:t>گسیخته ،کوتاه و زیر ، رالهای آلوئولر ارتفاع بالا و برونشیال کم ارتفاع هستند این صدا را می توانید با غلتاندن مو در نزدیک گوش تولید کنید.در دم و بازدم هر دو سمع می شود و با سرفه پاک نمی شود</a:t>
                      </a:r>
                      <a:endParaRPr lang="en-US" sz="2000" dirty="0"/>
                    </a:p>
                  </a:txBody>
                  <a:tcPr/>
                </a:tc>
                <a:tc>
                  <a:txBody>
                    <a:bodyPr/>
                    <a:lstStyle/>
                    <a:p>
                      <a:pPr algn="ctr" rtl="1"/>
                      <a:r>
                        <a:rPr lang="fa-IR" sz="2000" dirty="0" smtClean="0"/>
                        <a:t>کراکل (رال)</a:t>
                      </a:r>
                      <a:endParaRPr lang="en-US" sz="2000" dirty="0"/>
                    </a:p>
                  </a:txBody>
                  <a:tcPr/>
                </a:tc>
                <a:extLst>
                  <a:ext uri="{0D108BD9-81ED-4DB2-BD59-A6C34878D82A}">
                    <a16:rowId xmlns:a16="http://schemas.microsoft.com/office/drawing/2014/main" val="10001"/>
                  </a:ext>
                </a:extLst>
              </a:tr>
              <a:tr h="2250564">
                <a:tc>
                  <a:txBody>
                    <a:bodyPr/>
                    <a:lstStyle/>
                    <a:p>
                      <a:pPr algn="ctr" rtl="1"/>
                      <a:r>
                        <a:rPr lang="fa-IR" sz="2000" dirty="0" smtClean="0"/>
                        <a:t>در اکثر نواحی ریه شنیده می شود اما بر روی تراشه و برونش غالب است</a:t>
                      </a:r>
                      <a:endParaRPr lang="en-US" sz="2000" dirty="0"/>
                    </a:p>
                  </a:txBody>
                  <a:tcPr/>
                </a:tc>
                <a:tc>
                  <a:txBody>
                    <a:bodyPr/>
                    <a:lstStyle/>
                    <a:p>
                      <a:pPr algn="ctr" rtl="1"/>
                      <a:r>
                        <a:rPr lang="fa-IR" sz="2000" dirty="0" smtClean="0"/>
                        <a:t>عبور هوا از مجاری باریک شده به علت تورم ، تومور ، یا ترشح</a:t>
                      </a:r>
                      <a:endParaRPr lang="en-US" sz="2000" dirty="0"/>
                    </a:p>
                  </a:txBody>
                  <a:tcPr/>
                </a:tc>
                <a:tc>
                  <a:txBody>
                    <a:bodyPr/>
                    <a:lstStyle/>
                    <a:p>
                      <a:pPr algn="r" rtl="1"/>
                      <a:r>
                        <a:rPr lang="fa-IR" sz="2000" dirty="0" smtClean="0"/>
                        <a:t>صداهای بلند ، ناهنجار ،غل غل ، خشن ،کم ارتفاع با</a:t>
                      </a:r>
                      <a:r>
                        <a:rPr lang="fa-IR" sz="2000" baseline="0" dirty="0" smtClean="0"/>
                        <a:t> کیفیت خرناس یا ناله و زاری ،در بازدم بهتر شنیده می شود.ممکن است با سرفه تغییر کند.</a:t>
                      </a:r>
                      <a:endParaRPr lang="en-US" sz="2000" dirty="0"/>
                    </a:p>
                  </a:txBody>
                  <a:tcPr/>
                </a:tc>
                <a:tc>
                  <a:txBody>
                    <a:bodyPr/>
                    <a:lstStyle/>
                    <a:p>
                      <a:pPr algn="ctr" rtl="1"/>
                      <a:r>
                        <a:rPr lang="fa-IR" sz="2000" dirty="0" smtClean="0"/>
                        <a:t>گارگل (</a:t>
                      </a:r>
                      <a:r>
                        <a:rPr lang="en-US" sz="2000" dirty="0" smtClean="0"/>
                        <a:t>gargle</a:t>
                      </a:r>
                      <a:r>
                        <a:rPr lang="fa-IR" sz="2000" dirty="0" smtClean="0"/>
                        <a:t>)</a:t>
                      </a:r>
                      <a:r>
                        <a:rPr lang="fa-IR" sz="2000" baseline="0" dirty="0" smtClean="0"/>
                        <a:t> یا رونکای</a:t>
                      </a:r>
                      <a:endParaRPr lang="en-US" sz="2000" dirty="0"/>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685799"/>
          </a:xfrm>
        </p:spPr>
        <p:txBody>
          <a:bodyPr>
            <a:normAutofit/>
          </a:bodyPr>
          <a:lstStyle/>
          <a:p>
            <a:pPr rtl="1"/>
            <a:r>
              <a:rPr lang="fa-IR" dirty="0" smtClean="0"/>
              <a:t>صدای غیر طبیعی ریه</a:t>
            </a:r>
            <a:endParaRPr lang="en-US" dirty="0"/>
          </a:p>
        </p:txBody>
      </p:sp>
      <p:sp>
        <p:nvSpPr>
          <p:cNvPr id="3" name="Subtitle 2"/>
          <p:cNvSpPr>
            <a:spLocks noGrp="1"/>
          </p:cNvSpPr>
          <p:nvPr>
            <p:ph type="subTitle" idx="1"/>
          </p:nvPr>
        </p:nvSpPr>
        <p:spPr>
          <a:xfrm>
            <a:off x="0" y="1066800"/>
            <a:ext cx="8839200" cy="5791200"/>
          </a:xfrm>
        </p:spPr>
        <p:txBody>
          <a:bodyPr>
            <a:normAutofit/>
          </a:bodyPr>
          <a:lstStyle/>
          <a:p>
            <a:pPr algn="r" rtl="1">
              <a:buClr>
                <a:srgbClr val="C00000"/>
              </a:buClr>
            </a:pPr>
            <a:endParaRPr lang="en-US" sz="2800" dirty="0">
              <a:solidFill>
                <a:schemeClr val="tx1"/>
              </a:solidFill>
            </a:endParaRPr>
          </a:p>
        </p:txBody>
      </p:sp>
      <p:graphicFrame>
        <p:nvGraphicFramePr>
          <p:cNvPr id="5" name="Table 4"/>
          <p:cNvGraphicFramePr>
            <a:graphicFrameLocks noGrp="1"/>
          </p:cNvGraphicFramePr>
          <p:nvPr/>
        </p:nvGraphicFramePr>
        <p:xfrm>
          <a:off x="152400" y="762000"/>
          <a:ext cx="8839200" cy="609600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597085">
                  <a:extLst>
                    <a:ext uri="{9D8B030D-6E8A-4147-A177-3AD203B41FA5}">
                      <a16:colId xmlns:a16="http://schemas.microsoft.com/office/drawing/2014/main" val="20002"/>
                    </a:ext>
                  </a:extLst>
                </a:gridCol>
                <a:gridCol w="1822515">
                  <a:extLst>
                    <a:ext uri="{9D8B030D-6E8A-4147-A177-3AD203B41FA5}">
                      <a16:colId xmlns:a16="http://schemas.microsoft.com/office/drawing/2014/main" val="20003"/>
                    </a:ext>
                  </a:extLst>
                </a:gridCol>
              </a:tblGrid>
              <a:tr h="1063761">
                <a:tc>
                  <a:txBody>
                    <a:bodyPr/>
                    <a:lstStyle/>
                    <a:p>
                      <a:pPr algn="ctr" rtl="1"/>
                      <a:r>
                        <a:rPr lang="fa-IR" sz="3200" dirty="0" smtClean="0">
                          <a:solidFill>
                            <a:srgbClr val="FFFF00"/>
                          </a:solidFill>
                        </a:rPr>
                        <a:t>محل</a:t>
                      </a:r>
                      <a:endParaRPr lang="en-US" sz="3200" dirty="0">
                        <a:solidFill>
                          <a:srgbClr val="FFFF00"/>
                        </a:solidFill>
                      </a:endParaRPr>
                    </a:p>
                  </a:txBody>
                  <a:tcPr/>
                </a:tc>
                <a:tc>
                  <a:txBody>
                    <a:bodyPr/>
                    <a:lstStyle/>
                    <a:p>
                      <a:pPr algn="ctr" rtl="1"/>
                      <a:r>
                        <a:rPr lang="fa-IR" sz="3200" dirty="0" smtClean="0">
                          <a:solidFill>
                            <a:srgbClr val="FFFF00"/>
                          </a:solidFill>
                        </a:rPr>
                        <a:t>علت</a:t>
                      </a:r>
                      <a:endParaRPr lang="en-US" sz="3200" dirty="0">
                        <a:solidFill>
                          <a:srgbClr val="FFFF00"/>
                        </a:solidFill>
                      </a:endParaRPr>
                    </a:p>
                  </a:txBody>
                  <a:tcPr/>
                </a:tc>
                <a:tc>
                  <a:txBody>
                    <a:bodyPr/>
                    <a:lstStyle/>
                    <a:p>
                      <a:pPr algn="ctr" rtl="1"/>
                      <a:r>
                        <a:rPr lang="fa-IR" sz="3200" dirty="0" smtClean="0">
                          <a:solidFill>
                            <a:srgbClr val="FFFF00"/>
                          </a:solidFill>
                        </a:rPr>
                        <a:t>مشخصات</a:t>
                      </a:r>
                      <a:endParaRPr lang="en-US" sz="3200" dirty="0">
                        <a:solidFill>
                          <a:srgbClr val="FFFF00"/>
                        </a:solidFill>
                      </a:endParaRPr>
                    </a:p>
                  </a:txBody>
                  <a:tcPr/>
                </a:tc>
                <a:tc>
                  <a:txBody>
                    <a:bodyPr/>
                    <a:lstStyle/>
                    <a:p>
                      <a:pPr algn="ctr" rtl="1"/>
                      <a:r>
                        <a:rPr lang="fa-IR" sz="3200" dirty="0" smtClean="0">
                          <a:solidFill>
                            <a:srgbClr val="FFFF00"/>
                          </a:solidFill>
                        </a:rPr>
                        <a:t>نام</a:t>
                      </a:r>
                      <a:endParaRPr lang="en-US" sz="3200" dirty="0">
                        <a:solidFill>
                          <a:srgbClr val="FFFF00"/>
                        </a:solidFill>
                      </a:endParaRPr>
                    </a:p>
                  </a:txBody>
                  <a:tcPr/>
                </a:tc>
                <a:extLst>
                  <a:ext uri="{0D108BD9-81ED-4DB2-BD59-A6C34878D82A}">
                    <a16:rowId xmlns:a16="http://schemas.microsoft.com/office/drawing/2014/main" val="10000"/>
                  </a:ext>
                </a:extLst>
              </a:tr>
              <a:tr h="2616660">
                <a:tc>
                  <a:txBody>
                    <a:bodyPr/>
                    <a:lstStyle/>
                    <a:p>
                      <a:pPr algn="ctr" rtl="1"/>
                      <a:r>
                        <a:rPr lang="fa-IR" sz="2000" dirty="0" smtClean="0"/>
                        <a:t>اغلب بر روی نواحی که بیشترین اتساع را دارد ، شنیده می شود (مثل قسمت قدامی و جانبی پایین قفسه سینه)</a:t>
                      </a:r>
                      <a:endParaRPr lang="en-US" sz="2000" dirty="0"/>
                    </a:p>
                  </a:txBody>
                  <a:tcPr/>
                </a:tc>
                <a:tc>
                  <a:txBody>
                    <a:bodyPr/>
                    <a:lstStyle/>
                    <a:p>
                      <a:pPr algn="ctr" rtl="1"/>
                      <a:r>
                        <a:rPr lang="fa-IR" sz="2000" dirty="0" smtClean="0"/>
                        <a:t>مالش سطوح پلور ملتهب شده با یکدیگر</a:t>
                      </a:r>
                      <a:endParaRPr lang="en-US" sz="2000" dirty="0"/>
                    </a:p>
                  </a:txBody>
                  <a:tcPr/>
                </a:tc>
                <a:tc>
                  <a:txBody>
                    <a:bodyPr/>
                    <a:lstStyle/>
                    <a:p>
                      <a:pPr algn="r" rtl="1"/>
                      <a:r>
                        <a:rPr lang="fa-IR" sz="2000" dirty="0" smtClean="0"/>
                        <a:t>صدای غژغژ یا سایش سطوح که در طی دم و باز دم شنیده می شود. با سرفه کم نمی شود.</a:t>
                      </a:r>
                      <a:endParaRPr lang="en-US" sz="2000" dirty="0"/>
                    </a:p>
                  </a:txBody>
                  <a:tcPr/>
                </a:tc>
                <a:tc>
                  <a:txBody>
                    <a:bodyPr/>
                    <a:lstStyle/>
                    <a:p>
                      <a:pPr algn="ctr" rtl="1"/>
                      <a:r>
                        <a:rPr lang="fa-IR" sz="2000" dirty="0" smtClean="0"/>
                        <a:t>صداهای مالشی</a:t>
                      </a:r>
                    </a:p>
                    <a:p>
                      <a:pPr algn="ctr" rtl="1"/>
                      <a:r>
                        <a:rPr lang="en-US" sz="2000" dirty="0" smtClean="0"/>
                        <a:t>Friction rub</a:t>
                      </a:r>
                      <a:endParaRPr lang="en-US" sz="2000" dirty="0"/>
                    </a:p>
                  </a:txBody>
                  <a:tcPr/>
                </a:tc>
                <a:extLst>
                  <a:ext uri="{0D108BD9-81ED-4DB2-BD59-A6C34878D82A}">
                    <a16:rowId xmlns:a16="http://schemas.microsoft.com/office/drawing/2014/main" val="10001"/>
                  </a:ext>
                </a:extLst>
              </a:tr>
              <a:tr h="2415579">
                <a:tc>
                  <a:txBody>
                    <a:bodyPr/>
                    <a:lstStyle/>
                    <a:p>
                      <a:pPr algn="ctr" rtl="1"/>
                      <a:r>
                        <a:rPr lang="fa-IR" sz="2000" dirty="0" smtClean="0"/>
                        <a:t>بر روی همه نواحی ریه شنیده می شود.</a:t>
                      </a:r>
                      <a:endParaRPr lang="en-US" sz="2000" dirty="0"/>
                    </a:p>
                  </a:txBody>
                  <a:tcPr/>
                </a:tc>
                <a:tc>
                  <a:txBody>
                    <a:bodyPr/>
                    <a:lstStyle/>
                    <a:p>
                      <a:pPr algn="ctr" rtl="1"/>
                      <a:r>
                        <a:rPr lang="fa-IR" sz="2000" dirty="0" smtClean="0"/>
                        <a:t>عبور هوا از برونش هایی</a:t>
                      </a:r>
                      <a:r>
                        <a:rPr lang="fa-IR" sz="2000" baseline="0" dirty="0" smtClean="0"/>
                        <a:t> که به واسطه ترشحات ، تورم یا تومور تنگ شده است.</a:t>
                      </a:r>
                      <a:endParaRPr lang="en-US" sz="2000" dirty="0"/>
                    </a:p>
                  </a:txBody>
                  <a:tcPr/>
                </a:tc>
                <a:tc>
                  <a:txBody>
                    <a:bodyPr/>
                    <a:lstStyle/>
                    <a:p>
                      <a:pPr algn="r" rtl="1"/>
                      <a:r>
                        <a:rPr lang="fa-IR" sz="2000" dirty="0" smtClean="0"/>
                        <a:t>صداهای موزیکال ،جیرجیر مانند با ارتفاع بالا و دائم ، در بازدم بهتر شنیده می شود. معمولا با سرفه تغییر نمی کند.</a:t>
                      </a:r>
                      <a:endParaRPr lang="en-US" sz="2000" dirty="0"/>
                    </a:p>
                  </a:txBody>
                  <a:tcPr/>
                </a:tc>
                <a:tc>
                  <a:txBody>
                    <a:bodyPr/>
                    <a:lstStyle/>
                    <a:p>
                      <a:pPr algn="ctr" rtl="1"/>
                      <a:r>
                        <a:rPr lang="fa-IR" sz="2000" dirty="0" smtClean="0"/>
                        <a:t>ویز (</a:t>
                      </a:r>
                      <a:r>
                        <a:rPr lang="en-US" sz="2000" dirty="0" smtClean="0"/>
                        <a:t>Wheeze</a:t>
                      </a:r>
                      <a:r>
                        <a:rPr lang="fa-IR" sz="2000" dirty="0" smtClean="0"/>
                        <a:t>)</a:t>
                      </a:r>
                      <a:endParaRPr lang="en-US" sz="2000" dirty="0"/>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Hydrangeas.jpg"/>
          <p:cNvPicPr>
            <a:picLocks noGrp="1" noChangeAspect="1"/>
          </p:cNvPicPr>
          <p:nvPr>
            <p:ph idx="1"/>
          </p:nvPr>
        </p:nvPicPr>
        <p:blipFill>
          <a:blip r:embed="rId2" cstate="print"/>
          <a:stretch>
            <a:fillRect/>
          </a:stretch>
        </p:blipFill>
        <p:spPr>
          <a:xfrm>
            <a:off x="0" y="0"/>
            <a:ext cx="9144000" cy="6858000"/>
          </a:xfrm>
        </p:spPr>
      </p:pic>
      <p:sp>
        <p:nvSpPr>
          <p:cNvPr id="6" name="TextBox 5"/>
          <p:cNvSpPr txBox="1"/>
          <p:nvPr/>
        </p:nvSpPr>
        <p:spPr>
          <a:xfrm>
            <a:off x="2743200" y="304800"/>
            <a:ext cx="4039888" cy="1015663"/>
          </a:xfrm>
          <a:prstGeom prst="rect">
            <a:avLst/>
          </a:prstGeom>
          <a:noFill/>
        </p:spPr>
        <p:txBody>
          <a:bodyPr wrap="none" rtlCol="0">
            <a:spAutoFit/>
          </a:bodyPr>
          <a:lstStyle/>
          <a:p>
            <a:r>
              <a:rPr lang="en-US" sz="6000" b="1" dirty="0" smtClean="0">
                <a:solidFill>
                  <a:srgbClr val="FFC000"/>
                </a:solidFill>
              </a:rPr>
              <a:t>Thanks a lot</a:t>
            </a:r>
            <a:endParaRPr lang="en-US" sz="6000" b="1" dirty="0">
              <a:solidFill>
                <a:srgbClr val="FFC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988" name="Picture 4" descr="http://www.palnurse.com/album/data/media/3/chest_anatom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normAutofit fontScale="90000"/>
          </a:bodyPr>
          <a:lstStyle/>
          <a:p>
            <a:r>
              <a:rPr lang="fa-IR" dirty="0" smtClean="0"/>
              <a:t>تعیین محل یافته ها روی قفسه سینه</a:t>
            </a:r>
            <a:endParaRPr lang="en-US" dirty="0"/>
          </a:p>
        </p:txBody>
      </p:sp>
      <p:sp>
        <p:nvSpPr>
          <p:cNvPr id="3" name="Subtitle 2"/>
          <p:cNvSpPr>
            <a:spLocks noGrp="1"/>
          </p:cNvSpPr>
          <p:nvPr>
            <p:ph type="subTitle" idx="1"/>
          </p:nvPr>
        </p:nvSpPr>
        <p:spPr>
          <a:xfrm>
            <a:off x="304800" y="1066800"/>
            <a:ext cx="8534400" cy="5410200"/>
          </a:xfrm>
        </p:spPr>
        <p:txBody>
          <a:bodyPr>
            <a:normAutofit/>
          </a:bodyPr>
          <a:lstStyle/>
          <a:p>
            <a:pPr algn="r" rtl="1">
              <a:buClr>
                <a:srgbClr val="C00000"/>
              </a:buClr>
              <a:buFont typeface="Wingdings" pitchFamily="2" charset="2"/>
              <a:buChar char="v"/>
            </a:pPr>
            <a:r>
              <a:rPr lang="fa-IR" sz="2800" dirty="0" smtClean="0">
                <a:solidFill>
                  <a:schemeClr val="tx1"/>
                </a:solidFill>
              </a:rPr>
              <a:t>زاویه تحتانی کتف (اسکاپولا) در سطح دنده هفتم یا فضای بین دنده ای هفتم است.</a:t>
            </a:r>
          </a:p>
          <a:p>
            <a:pPr algn="r" rtl="1">
              <a:buClr>
                <a:srgbClr val="C00000"/>
              </a:buClr>
              <a:buFont typeface="Wingdings" pitchFamily="2" charset="2"/>
              <a:buChar char="v"/>
            </a:pPr>
            <a:r>
              <a:rPr lang="fa-IR" sz="2800" dirty="0" smtClean="0">
                <a:solidFill>
                  <a:schemeClr val="tx1"/>
                </a:solidFill>
              </a:rPr>
              <a:t>پیدا کردن دنده در خلف مشکل تر است.</a:t>
            </a:r>
          </a:p>
          <a:p>
            <a:pPr algn="r" rtl="1">
              <a:buClr>
                <a:srgbClr val="C00000"/>
              </a:buClr>
              <a:buFont typeface="Wingdings" pitchFamily="2" charset="2"/>
              <a:buChar char="v"/>
            </a:pPr>
            <a:r>
              <a:rPr lang="fa-IR" sz="2800" dirty="0" smtClean="0">
                <a:solidFill>
                  <a:schemeClr val="tx1"/>
                </a:solidFill>
              </a:rPr>
              <a:t>تا </a:t>
            </a:r>
            <a:r>
              <a:rPr lang="en-US" sz="2800" dirty="0" smtClean="0">
                <a:solidFill>
                  <a:schemeClr val="tx1"/>
                </a:solidFill>
              </a:rPr>
              <a:t>T3</a:t>
            </a:r>
            <a:r>
              <a:rPr lang="fa-IR" sz="2800" dirty="0" smtClean="0">
                <a:solidFill>
                  <a:schemeClr val="tx1"/>
                </a:solidFill>
              </a:rPr>
              <a:t> دنده به همان مهره می چسبد بعد از آن زواید مهره ای روی دنده های پایین قرار می گیرند.</a:t>
            </a:r>
          </a:p>
          <a:p>
            <a:pPr algn="r" rtl="1">
              <a:buClr>
                <a:srgbClr val="C00000"/>
              </a:buClr>
              <a:buFont typeface="Wingdings" pitchFamily="2" charset="2"/>
              <a:buChar char="v"/>
            </a:pPr>
            <a:r>
              <a:rPr lang="fa-IR" sz="2800" dirty="0" smtClean="0">
                <a:solidFill>
                  <a:schemeClr val="tx1"/>
                </a:solidFill>
              </a:rPr>
              <a:t>اولین برجستگی گردنی (در حالتی که گردن خم شده است) </a:t>
            </a:r>
            <a:r>
              <a:rPr lang="en-US" sz="2800" dirty="0" smtClean="0">
                <a:solidFill>
                  <a:schemeClr val="tx1"/>
                </a:solidFill>
              </a:rPr>
              <a:t>C7</a:t>
            </a:r>
            <a:r>
              <a:rPr lang="fa-IR" sz="2800" dirty="0" smtClean="0">
                <a:solidFill>
                  <a:schemeClr val="tx1"/>
                </a:solidFill>
              </a:rPr>
              <a:t> است.</a:t>
            </a:r>
            <a:endParaRPr lang="en-US" sz="2800" dirty="0">
              <a:solidFill>
                <a:schemeClr val="tx1"/>
              </a:solidFill>
            </a:endParaRPr>
          </a:p>
        </p:txBody>
      </p:sp>
      <p:pic>
        <p:nvPicPr>
          <p:cNvPr id="4" name="Picture 2" descr="http://www.mananatomy.com/wp-content/uploads/2010/12/scapula-intro.png"/>
          <p:cNvPicPr>
            <a:picLocks noChangeAspect="1" noChangeArrowheads="1"/>
          </p:cNvPicPr>
          <p:nvPr/>
        </p:nvPicPr>
        <p:blipFill>
          <a:blip r:embed="rId2" cstate="print"/>
          <a:srcRect/>
          <a:stretch>
            <a:fillRect/>
          </a:stretch>
        </p:blipFill>
        <p:spPr bwMode="auto">
          <a:xfrm>
            <a:off x="2209800" y="4114800"/>
            <a:ext cx="2828040" cy="2743200"/>
          </a:xfrm>
          <a:prstGeom prst="rect">
            <a:avLst/>
          </a:prstGeom>
          <a:noFill/>
        </p:spPr>
      </p:pic>
      <p:pic>
        <p:nvPicPr>
          <p:cNvPr id="25602" name="Picture 2" descr="http://www.massageandbodywork.com/Articles/OctNov2005/images/Stretch%20Figure%2010.jpg"/>
          <p:cNvPicPr>
            <a:picLocks noChangeAspect="1" noChangeArrowheads="1"/>
          </p:cNvPicPr>
          <p:nvPr/>
        </p:nvPicPr>
        <p:blipFill>
          <a:blip r:embed="rId3" cstate="print"/>
          <a:srcRect/>
          <a:stretch>
            <a:fillRect/>
          </a:stretch>
        </p:blipFill>
        <p:spPr bwMode="auto">
          <a:xfrm>
            <a:off x="6553200" y="4114800"/>
            <a:ext cx="2343150" cy="25158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2" name="Picture 4" descr="Spinal Anatomy Poster"/>
          <p:cNvPicPr>
            <a:picLocks noChangeAspect="1" noChangeArrowheads="1"/>
          </p:cNvPicPr>
          <p:nvPr/>
        </p:nvPicPr>
        <p:blipFill>
          <a:blip r:embed="rId2" cstate="print"/>
          <a:srcRect/>
          <a:stretch>
            <a:fillRect/>
          </a:stretch>
        </p:blipFill>
        <p:spPr bwMode="auto">
          <a:xfrm>
            <a:off x="1600200" y="0"/>
            <a:ext cx="59436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4034" name="Picture 2" descr="Spinal Anatomy Poster"/>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
            <a:ext cx="7772400" cy="1066800"/>
          </a:xfrm>
        </p:spPr>
        <p:txBody>
          <a:bodyPr>
            <a:normAutofit fontScale="90000"/>
          </a:bodyPr>
          <a:lstStyle/>
          <a:p>
            <a:r>
              <a:rPr lang="fa-IR" dirty="0" smtClean="0"/>
              <a:t>تعیین محل یافته ها روی قفسه سینه</a:t>
            </a:r>
            <a:endParaRPr lang="en-US" dirty="0"/>
          </a:p>
        </p:txBody>
      </p:sp>
      <p:sp>
        <p:nvSpPr>
          <p:cNvPr id="3" name="Subtitle 2"/>
          <p:cNvSpPr>
            <a:spLocks noGrp="1"/>
          </p:cNvSpPr>
          <p:nvPr>
            <p:ph type="subTitle" idx="1"/>
          </p:nvPr>
        </p:nvSpPr>
        <p:spPr>
          <a:xfrm>
            <a:off x="304800" y="1066800"/>
            <a:ext cx="8534400" cy="5410200"/>
          </a:xfrm>
        </p:spPr>
        <p:txBody>
          <a:bodyPr>
            <a:normAutofit/>
          </a:bodyPr>
          <a:lstStyle/>
          <a:p>
            <a:pPr algn="r" rtl="1">
              <a:buClr>
                <a:srgbClr val="C00000"/>
              </a:buClr>
              <a:buFont typeface="Wingdings" pitchFamily="2" charset="2"/>
              <a:buChar char="v"/>
            </a:pPr>
            <a:r>
              <a:rPr lang="fa-IR" sz="2800" dirty="0" smtClean="0">
                <a:solidFill>
                  <a:schemeClr val="tx1"/>
                </a:solidFill>
              </a:rPr>
              <a:t>برای تعیین لوبهای ریه از یکسری خطوط عمودی استفاده می شود.</a:t>
            </a:r>
          </a:p>
          <a:p>
            <a:pPr algn="r" rtl="1">
              <a:buClr>
                <a:srgbClr val="C00000"/>
              </a:buClr>
              <a:buFont typeface="Wingdings" pitchFamily="2" charset="2"/>
              <a:buChar char="v"/>
            </a:pPr>
            <a:r>
              <a:rPr lang="fa-IR" sz="2800" dirty="0" smtClean="0">
                <a:solidFill>
                  <a:schemeClr val="tx1"/>
                </a:solidFill>
              </a:rPr>
              <a:t>خطوط قفسه سینه :</a:t>
            </a:r>
          </a:p>
          <a:p>
            <a:pPr marL="571500" indent="-571500" algn="r" rtl="1">
              <a:buClr>
                <a:srgbClr val="C00000"/>
              </a:buClr>
              <a:buFont typeface="+mj-lt"/>
              <a:buAutoNum type="romanUcPeriod"/>
            </a:pPr>
            <a:r>
              <a:rPr lang="fa-IR" sz="2800" dirty="0" smtClean="0">
                <a:solidFill>
                  <a:schemeClr val="tx1"/>
                </a:solidFill>
              </a:rPr>
              <a:t>وسط جناق (میداسترنال)</a:t>
            </a:r>
          </a:p>
          <a:p>
            <a:pPr marL="571500" indent="-571500" algn="r" rtl="1">
              <a:buClr>
                <a:srgbClr val="C00000"/>
              </a:buClr>
              <a:buFont typeface="+mj-lt"/>
              <a:buAutoNum type="romanUcPeriod"/>
            </a:pPr>
            <a:r>
              <a:rPr lang="fa-IR" sz="2800" dirty="0" smtClean="0">
                <a:solidFill>
                  <a:schemeClr val="tx1"/>
                </a:solidFill>
              </a:rPr>
              <a:t>میدکلاویکولر</a:t>
            </a:r>
          </a:p>
          <a:p>
            <a:pPr marL="571500" indent="-571500" algn="r" rtl="1">
              <a:buClr>
                <a:srgbClr val="C00000"/>
              </a:buClr>
              <a:buFont typeface="+mj-lt"/>
              <a:buAutoNum type="romanUcPeriod"/>
            </a:pPr>
            <a:r>
              <a:rPr lang="fa-IR" sz="2800" dirty="0" smtClean="0">
                <a:solidFill>
                  <a:schemeClr val="tx1"/>
                </a:solidFill>
              </a:rPr>
              <a:t>آگزیلاری قدامی</a:t>
            </a:r>
          </a:p>
          <a:p>
            <a:pPr marL="571500" indent="-571500" algn="r" rtl="1">
              <a:buClr>
                <a:srgbClr val="C00000"/>
              </a:buClr>
              <a:buFont typeface="+mj-lt"/>
              <a:buAutoNum type="romanUcPeriod"/>
            </a:pPr>
            <a:r>
              <a:rPr lang="fa-IR" sz="2800" dirty="0" smtClean="0">
                <a:solidFill>
                  <a:schemeClr val="tx1"/>
                </a:solidFill>
              </a:rPr>
              <a:t>میدآگزیلاری</a:t>
            </a:r>
          </a:p>
          <a:p>
            <a:pPr marL="571500" indent="-571500" algn="r" rtl="1">
              <a:buClr>
                <a:srgbClr val="C00000"/>
              </a:buClr>
              <a:buFont typeface="+mj-lt"/>
              <a:buAutoNum type="romanUcPeriod"/>
            </a:pPr>
            <a:r>
              <a:rPr lang="fa-IR" sz="2800" dirty="0" smtClean="0">
                <a:solidFill>
                  <a:schemeClr val="tx1"/>
                </a:solidFill>
              </a:rPr>
              <a:t>آگزیلاری خلفی</a:t>
            </a:r>
          </a:p>
          <a:p>
            <a:pPr marL="571500" indent="-571500" algn="r" rtl="1">
              <a:buClr>
                <a:srgbClr val="C00000"/>
              </a:buClr>
              <a:buFont typeface="+mj-lt"/>
              <a:buAutoNum type="romanUcPeriod"/>
            </a:pPr>
            <a:r>
              <a:rPr lang="fa-IR" sz="2800" dirty="0" smtClean="0">
                <a:solidFill>
                  <a:schemeClr val="tx1"/>
                </a:solidFill>
              </a:rPr>
              <a:t>خط اسکاپولار (از زاویه تحتانی اسکاپولار عمود)</a:t>
            </a:r>
          </a:p>
          <a:p>
            <a:pPr algn="r" rtl="1">
              <a:buClr>
                <a:srgbClr val="C00000"/>
              </a:buClr>
              <a:buFont typeface="Wingdings" pitchFamily="2" charset="2"/>
              <a:buChar char="v"/>
            </a:pP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abi\Desktop\طالشي\ce_2[1].gif"/>
          <p:cNvPicPr>
            <a:picLocks noChangeAspect="1" noChangeArrowheads="1"/>
          </p:cNvPicPr>
          <p:nvPr/>
        </p:nvPicPr>
        <p:blipFill>
          <a:blip r:embed="rId2" cstate="print"/>
          <a:srcRect l="41826" t="10153" r="10153" b="30077"/>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464</TotalTime>
  <Words>1886</Words>
  <Application>Microsoft Office PowerPoint</Application>
  <PresentationFormat>On-screen Show (4:3)</PresentationFormat>
  <Paragraphs>205</Paragraphs>
  <Slides>39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 b lo</vt:lpstr>
      <vt:lpstr>Arial</vt:lpstr>
      <vt:lpstr>B Lotus</vt:lpstr>
      <vt:lpstr>B Titr</vt:lpstr>
      <vt:lpstr>Tahoma</vt:lpstr>
      <vt:lpstr>Times New Roman</vt:lpstr>
      <vt:lpstr>Trebuchet MS</vt:lpstr>
      <vt:lpstr>Wingdings</vt:lpstr>
      <vt:lpstr>Wingdings 2</vt:lpstr>
      <vt:lpstr>Opulent</vt:lpstr>
      <vt:lpstr>قفسه سینه و ریه   </vt:lpstr>
      <vt:lpstr>ظاهر بیمار</vt:lpstr>
      <vt:lpstr>تعیین محل یافته ها روی قفسه سینه</vt:lpstr>
      <vt:lpstr>PowerPoint Presentation</vt:lpstr>
      <vt:lpstr>تعیین محل یافته ها روی قفسه سینه</vt:lpstr>
      <vt:lpstr>PowerPoint Presentation</vt:lpstr>
      <vt:lpstr>PowerPoint Presentation</vt:lpstr>
      <vt:lpstr>تعیین محل یافته ها روی قفسه سینه</vt:lpstr>
      <vt:lpstr>PowerPoint Presentation</vt:lpstr>
      <vt:lpstr>PowerPoint Presentation</vt:lpstr>
      <vt:lpstr>ریه ها(شیارها و لوب ها)</vt:lpstr>
      <vt:lpstr>PowerPoint Presentation</vt:lpstr>
      <vt:lpstr>PowerPoint Presentation</vt:lpstr>
      <vt:lpstr>ریه ها(شیارها و لوب ها)</vt:lpstr>
      <vt:lpstr>ریه ها(شیارها و لوب ها)</vt:lpstr>
      <vt:lpstr>PowerPoint Presentation</vt:lpstr>
      <vt:lpstr>PowerPoint Presentation</vt:lpstr>
      <vt:lpstr>شکل و اندازه قفسه سینه</vt:lpstr>
      <vt:lpstr>PowerPoint Presentation</vt:lpstr>
      <vt:lpstr>شکلهای غیر طبیعی قفسه سینه</vt:lpstr>
      <vt:lpstr>شکلهای غیر طبیعی قفسه سینه</vt:lpstr>
      <vt:lpstr>شکلهای غیر طبیعی قفسه سینه</vt:lpstr>
      <vt:lpstr>معاینه قفسه صدری و ریه ها</vt:lpstr>
      <vt:lpstr>علایم رایج بیماریهای ریه</vt:lpstr>
      <vt:lpstr>وسایل و شیوه معاینه</vt:lpstr>
      <vt:lpstr>مشاهده</vt:lpstr>
      <vt:lpstr>PowerPoint Presentation</vt:lpstr>
      <vt:lpstr>لمس</vt:lpstr>
      <vt:lpstr>لمس</vt:lpstr>
      <vt:lpstr>دق</vt:lpstr>
      <vt:lpstr>سمع</vt:lpstr>
      <vt:lpstr>معاینه قدام قفسه سینه</vt:lpstr>
      <vt:lpstr>معاینه قدام قفسه سینه</vt:lpstr>
      <vt:lpstr>PowerPoint Presentation</vt:lpstr>
      <vt:lpstr>دق دامنه نوسان دیافراگماتیک</vt:lpstr>
      <vt:lpstr>مشخصات صداهای تنفسی طبیعی ریه</vt:lpstr>
      <vt:lpstr>صدای غیر طبیعی ریه</vt:lpstr>
      <vt:lpstr>صدای غیر طبیعی ریه</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قفسه سینه و ریه</dc:title>
  <dc:creator>Zabi</dc:creator>
  <cp:lastModifiedBy>rayasan</cp:lastModifiedBy>
  <cp:revision>73</cp:revision>
  <dcterms:created xsi:type="dcterms:W3CDTF">2011-10-23T04:59:41Z</dcterms:created>
  <dcterms:modified xsi:type="dcterms:W3CDTF">2020-03-16T08:37:04Z</dcterms:modified>
</cp:coreProperties>
</file>