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1" r:id="rId2"/>
    <p:sldId id="293" r:id="rId3"/>
    <p:sldId id="289"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5" r:id="rId32"/>
    <p:sldId id="286" r:id="rId3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F084A-D2E2-4D17-A694-8DD836FC8476}" type="datetimeFigureOut">
              <a:rPr lang="fa-IR" smtClean="0"/>
              <a:pPr/>
              <a:t>1441/07/20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E6D37E-85B0-43BC-B09A-D20F4C65A38E}"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C5F084A-D2E2-4D17-A694-8DD836FC8476}" type="datetimeFigureOut">
              <a:rPr lang="fa-IR" smtClean="0"/>
              <a:pPr/>
              <a:t>1441/07/20</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FE6D37E-85B0-43BC-B09A-D20F4C65A38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ovin\Desktop\besmellah__36_.jpg"/>
          <p:cNvPicPr>
            <a:picLocks noChangeAspect="1" noChangeArrowheads="1"/>
          </p:cNvPicPr>
          <p:nvPr/>
        </p:nvPicPr>
        <p:blipFill>
          <a:blip r:embed="rId2" cstate="print"/>
          <a:srcRect/>
          <a:stretch>
            <a:fillRect/>
          </a:stretch>
        </p:blipFill>
        <p:spPr bwMode="auto">
          <a:xfrm>
            <a:off x="1785918" y="1486778"/>
            <a:ext cx="5630613" cy="387104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Oval 2"/>
          <p:cNvSpPr/>
          <p:nvPr/>
        </p:nvSpPr>
        <p:spPr>
          <a:xfrm>
            <a:off x="10210800" y="685800"/>
            <a:ext cx="1752600" cy="502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fa-IR" dirty="0" smtClean="0"/>
              <a:t>تفكر سحرآميز</a:t>
            </a:r>
            <a:endParaRPr lang="fa-IR" dirty="0"/>
          </a:p>
        </p:txBody>
      </p:sp>
      <p:sp>
        <p:nvSpPr>
          <p:cNvPr id="3" name="Content Placeholder 2"/>
          <p:cNvSpPr>
            <a:spLocks noGrp="1"/>
          </p:cNvSpPr>
          <p:nvPr>
            <p:ph idx="1"/>
          </p:nvPr>
        </p:nvSpPr>
        <p:spPr>
          <a:xfrm>
            <a:off x="152400" y="1600200"/>
            <a:ext cx="8763000" cy="5105400"/>
          </a:xfrm>
        </p:spPr>
        <p:style>
          <a:lnRef idx="1">
            <a:schemeClr val="accent1"/>
          </a:lnRef>
          <a:fillRef idx="2">
            <a:schemeClr val="accent1"/>
          </a:fillRef>
          <a:effectRef idx="1">
            <a:schemeClr val="accent1"/>
          </a:effectRef>
          <a:fontRef idx="minor">
            <a:schemeClr val="dk1"/>
          </a:fontRef>
        </p:style>
        <p:txBody>
          <a:bodyPr>
            <a:normAutofit/>
          </a:bodyPr>
          <a:lstStyle/>
          <a:p>
            <a:pPr algn="just">
              <a:buNone/>
            </a:pPr>
            <a:r>
              <a:rPr lang="fa-IR" dirty="0">
                <a:cs typeface="B Zar" pitchFamily="2" charset="-78"/>
              </a:rPr>
              <a:t> </a:t>
            </a:r>
            <a:r>
              <a:rPr lang="fa-IR" dirty="0" smtClean="0">
                <a:cs typeface="B Zar" pitchFamily="2" charset="-78"/>
              </a:rPr>
              <a:t>  كودك </a:t>
            </a:r>
            <a:r>
              <a:rPr lang="fa-IR" dirty="0">
                <a:cs typeface="B Zar" pitchFamily="2" charset="-78"/>
              </a:rPr>
              <a:t>در اين سنين فكر مي‌‌كند كه </a:t>
            </a:r>
            <a:r>
              <a:rPr lang="fa-IR" dirty="0">
                <a:solidFill>
                  <a:srgbClr val="FF0000"/>
                </a:solidFill>
                <a:cs typeface="B Zar" pitchFamily="2" charset="-78"/>
              </a:rPr>
              <a:t>اعمال، آرزوها و احساساتش بر حوادث و وقايع اطراف تأثير مي‌‌گذارد.</a:t>
            </a:r>
            <a:r>
              <a:rPr lang="fa-IR" dirty="0">
                <a:cs typeface="B Zar" pitchFamily="2" charset="-78"/>
              </a:rPr>
              <a:t> علي كودك 4 ساله ممكن است تصور كند كه بيماري خواهر </a:t>
            </a:r>
            <a:r>
              <a:rPr lang="fa-IR" dirty="0" smtClean="0">
                <a:cs typeface="B Zar" pitchFamily="2" charset="-78"/>
              </a:rPr>
              <a:t>كوچكتراش فاطمه به </a:t>
            </a:r>
            <a:r>
              <a:rPr lang="fa-IR" dirty="0">
                <a:cs typeface="B Zar" pitchFamily="2" charset="-78"/>
              </a:rPr>
              <a:t>علت آرزوي وي «كاش </a:t>
            </a:r>
            <a:r>
              <a:rPr lang="fa-IR" dirty="0" smtClean="0">
                <a:cs typeface="B Zar" pitchFamily="2" charset="-78"/>
              </a:rPr>
              <a:t>فاطمه </a:t>
            </a:r>
            <a:r>
              <a:rPr lang="fa-IR" dirty="0">
                <a:cs typeface="B Zar" pitchFamily="2" charset="-78"/>
              </a:rPr>
              <a:t>اصلاً وجود نداشت» شكل گرفته است. اگر علي خود بیمار شود ممكن است فكر كند به علت رفتار بدي كه با شما داشته، تنبيه شده است، بنابراين در گفتگو با كودكان در اين سنين حتماً بايد از برداشت و درك آنان از وقايع اطرافشان به ويژه در موارد خاص مانند بيماري كودك يا وجود بيماري در اعضاي خانواده از آنان سوال كنيد و تا حد ممكن، </a:t>
            </a:r>
            <a:r>
              <a:rPr lang="fa-IR" dirty="0">
                <a:solidFill>
                  <a:srgbClr val="FF0000"/>
                </a:solidFill>
                <a:cs typeface="B Zar" pitchFamily="2" charset="-78"/>
              </a:rPr>
              <a:t>تفكرات غيرمنطقي آنان راكه مي‌‌تواند موجب احساس گناه يا اضطراب آنها شود اصلاح </a:t>
            </a:r>
            <a:r>
              <a:rPr lang="fa-IR" dirty="0" smtClean="0">
                <a:solidFill>
                  <a:srgbClr val="FF0000"/>
                </a:solidFill>
                <a:cs typeface="B Zar" pitchFamily="2" charset="-78"/>
              </a:rPr>
              <a:t>سازید</a:t>
            </a:r>
            <a:r>
              <a:rPr lang="fa-IR" dirty="0">
                <a:cs typeface="B Zar" pitchFamily="2" charset="-78"/>
              </a:rPr>
              <a:t>.</a:t>
            </a:r>
            <a:endParaRPr lang="en-US" dirty="0">
              <a:cs typeface="B Zar" pitchFamily="2" charset="-78"/>
            </a:endParaRPr>
          </a:p>
          <a:p>
            <a:pPr algn="just"/>
            <a:endParaRPr lang="fa-IR" dirty="0">
              <a:cs typeface="B Za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style>
          <a:lnRef idx="1">
            <a:schemeClr val="accent5"/>
          </a:lnRef>
          <a:fillRef idx="2">
            <a:schemeClr val="accent5"/>
          </a:fillRef>
          <a:effectRef idx="1">
            <a:schemeClr val="accent5"/>
          </a:effectRef>
          <a:fontRef idx="minor">
            <a:schemeClr val="dk1"/>
          </a:fontRef>
        </p:style>
        <p:txBody>
          <a:bodyPr/>
          <a:lstStyle/>
          <a:p>
            <a:r>
              <a:rPr lang="fa-IR" b="1" dirty="0" smtClean="0">
                <a:cs typeface="B Zar" pitchFamily="2" charset="-78"/>
              </a:rPr>
              <a:t>خود محوری</a:t>
            </a:r>
            <a:endParaRPr lang="fa-IR" b="1" dirty="0">
              <a:cs typeface="B Zar" pitchFamily="2" charset="-78"/>
            </a:endParaRPr>
          </a:p>
        </p:txBody>
      </p:sp>
      <p:sp>
        <p:nvSpPr>
          <p:cNvPr id="3" name="Content Placeholder 2"/>
          <p:cNvSpPr>
            <a:spLocks noGrp="1"/>
          </p:cNvSpPr>
          <p:nvPr>
            <p:ph idx="1"/>
          </p:nvPr>
        </p:nvSpPr>
        <p:spPr>
          <a:xfrm>
            <a:off x="152400" y="1524000"/>
            <a:ext cx="8763000" cy="5181600"/>
          </a:xfrm>
        </p:spPr>
        <p:style>
          <a:lnRef idx="1">
            <a:schemeClr val="accent1"/>
          </a:lnRef>
          <a:fillRef idx="2">
            <a:schemeClr val="accent1"/>
          </a:fillRef>
          <a:effectRef idx="1">
            <a:schemeClr val="accent1"/>
          </a:effectRef>
          <a:fontRef idx="minor">
            <a:schemeClr val="dk1"/>
          </a:fontRef>
        </p:style>
        <p:txBody>
          <a:bodyPr>
            <a:noAutofit/>
          </a:bodyPr>
          <a:lstStyle/>
          <a:p>
            <a:pPr algn="just">
              <a:buNone/>
            </a:pPr>
            <a:r>
              <a:rPr lang="fa-IR" sz="3600" dirty="0" smtClean="0">
                <a:cs typeface="B Zar" pitchFamily="2" charset="-78"/>
              </a:rPr>
              <a:t>   كودك </a:t>
            </a:r>
            <a:r>
              <a:rPr lang="fa-IR" sz="3600" dirty="0">
                <a:cs typeface="B Zar" pitchFamily="2" charset="-78"/>
              </a:rPr>
              <a:t>در سنين پيش دبستاني، تفكر خود محور دارد. وي </a:t>
            </a:r>
            <a:r>
              <a:rPr lang="fa-IR" sz="3600" dirty="0">
                <a:solidFill>
                  <a:srgbClr val="FF0000"/>
                </a:solidFill>
                <a:cs typeface="B Zar" pitchFamily="2" charset="-78"/>
              </a:rPr>
              <a:t>تصور مي‌‌كند كه مركز دنيا است و همه حوادث و اتفاقات در جهان براي او رخ مي دهند </a:t>
            </a:r>
            <a:r>
              <a:rPr lang="fa-IR" sz="3600" dirty="0">
                <a:cs typeface="B Zar" pitchFamily="2" charset="-78"/>
              </a:rPr>
              <a:t>مثلاً زماني كه به علي گفته مي‌‌شود آرامتر بازي كند تا برادر بزرگش بتواند درس بخواند، وي قادر نيست خود را به جاي برادرش تجسم كند و رفتارش را به خاطر او تغيير دهد. نه بدين علت كه وي خودخواه است، بلكه به </a:t>
            </a:r>
            <a:r>
              <a:rPr lang="fa-IR" sz="3600" dirty="0">
                <a:solidFill>
                  <a:srgbClr val="FF0000"/>
                </a:solidFill>
                <a:cs typeface="B Zar" pitchFamily="2" charset="-78"/>
              </a:rPr>
              <a:t>اين علت كه توانايي شناختي لازم براي اين كار را پيدا نكرده است </a:t>
            </a:r>
            <a:r>
              <a:rPr lang="fa-IR" sz="3600" dirty="0">
                <a:cs typeface="B Zar" pitchFamily="2" charset="-78"/>
              </a:rPr>
              <a:t>تا دريابد هر تجربه‌اي در ديگران چه احساسي به وجود مي‌‌آورد. او تنها </a:t>
            </a:r>
            <a:r>
              <a:rPr lang="fa-IR" sz="3600" dirty="0">
                <a:solidFill>
                  <a:srgbClr val="FF0000"/>
                </a:solidFill>
                <a:cs typeface="B Zar" pitchFamily="2" charset="-78"/>
              </a:rPr>
              <a:t>دنيا را از زاويه ديد خود </a:t>
            </a:r>
            <a:r>
              <a:rPr lang="fa-IR" sz="3600" dirty="0">
                <a:cs typeface="B Zar" pitchFamily="2" charset="-78"/>
              </a:rPr>
              <a:t>مي‌‌نگرد</a:t>
            </a:r>
            <a:r>
              <a:rPr lang="fa-IR" sz="3600" dirty="0" smtClean="0">
                <a:cs typeface="B Zar" pitchFamily="2" charset="-78"/>
              </a:rPr>
              <a:t>.</a:t>
            </a:r>
            <a:r>
              <a:rPr lang="fa-IR" sz="3600" dirty="0"/>
              <a:t/>
            </a:r>
            <a:br>
              <a:rPr lang="fa-IR" sz="3600" dirty="0"/>
            </a:br>
            <a:endParaRPr lang="fa-IR"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a-IR" b="1" dirty="0" smtClean="0">
                <a:cs typeface="B Zar" pitchFamily="2" charset="-78"/>
              </a:rPr>
              <a:t>زنده پنداری</a:t>
            </a:r>
            <a:endParaRPr lang="fa-IR" b="1" dirty="0">
              <a:cs typeface="B Zar" pitchFamily="2" charset="-78"/>
            </a:endParaRPr>
          </a:p>
        </p:txBody>
      </p:sp>
      <p:sp>
        <p:nvSpPr>
          <p:cNvPr id="3" name="Content Placeholder 2"/>
          <p:cNvSpPr>
            <a:spLocks noGrp="1"/>
          </p:cNvSpPr>
          <p:nvPr>
            <p:ph idx="1"/>
          </p:nvPr>
        </p:nvSpPr>
        <p:spPr>
          <a:xfrm>
            <a:off x="381000" y="1905000"/>
            <a:ext cx="8229600" cy="4525963"/>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buNone/>
            </a:pPr>
            <a:r>
              <a:rPr lang="fa-IR" dirty="0" smtClean="0"/>
              <a:t>  </a:t>
            </a:r>
            <a:r>
              <a:rPr lang="fa-IR" sz="4400" dirty="0" smtClean="0">
                <a:cs typeface="B Zar" pitchFamily="2" charset="-78"/>
              </a:rPr>
              <a:t>کودک </a:t>
            </a:r>
            <a:r>
              <a:rPr lang="fa-IR" sz="4400" dirty="0" smtClean="0">
                <a:solidFill>
                  <a:schemeClr val="tx1"/>
                </a:solidFill>
                <a:cs typeface="B Zar" pitchFamily="2" charset="-78"/>
              </a:rPr>
              <a:t>در </a:t>
            </a:r>
            <a:r>
              <a:rPr lang="fa-IR" sz="4400" dirty="0">
                <a:solidFill>
                  <a:schemeClr val="tx1"/>
                </a:solidFill>
                <a:cs typeface="B Zar" pitchFamily="2" charset="-78"/>
              </a:rPr>
              <a:t>سنين پيش دبستاني، </a:t>
            </a:r>
            <a:r>
              <a:rPr lang="fa-IR" sz="4400" dirty="0">
                <a:solidFill>
                  <a:srgbClr val="FF0000"/>
                </a:solidFill>
                <a:cs typeface="B Zar" pitchFamily="2" charset="-78"/>
              </a:rPr>
              <a:t>ويژگي‌‌هاي انساني را به اشياي بي جان نسبت مي‌‌دهد</a:t>
            </a:r>
            <a:r>
              <a:rPr lang="fa-IR" sz="4400" dirty="0">
                <a:solidFill>
                  <a:schemeClr val="tx1"/>
                </a:solidFill>
                <a:cs typeface="B Zar" pitchFamily="2" charset="-78"/>
              </a:rPr>
              <a:t>. بنابراين زماني كه علي در هنگام دويدن، با ميز برخورد مي‌‌كند و به زمين مي‌‌خورد ممكن است بگويد اين ميز است كه عمداً موجب زمين خوردن وي شده </a:t>
            </a:r>
            <a:r>
              <a:rPr lang="fa-IR" sz="4400" dirty="0" smtClean="0">
                <a:solidFill>
                  <a:schemeClr val="tx1"/>
                </a:solidFill>
                <a:cs typeface="B Zar" pitchFamily="2" charset="-78"/>
              </a:rPr>
              <a:t>است. ( متناسب با سطح رشد شناختی)</a:t>
            </a:r>
            <a:endParaRPr lang="fa-IR" sz="4400" dirty="0">
              <a:solidFill>
                <a:schemeClr val="tx1"/>
              </a:solidFill>
              <a:cs typeface="B Za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a-IR" b="1" dirty="0" smtClean="0">
                <a:cs typeface="B Zar" pitchFamily="2" charset="-78"/>
              </a:rPr>
              <a:t>درك زمان</a:t>
            </a:r>
            <a:endParaRPr lang="fa-IR" b="1" dirty="0">
              <a:cs typeface="B Zar" pitchFamily="2" charset="-78"/>
            </a:endParaRPr>
          </a:p>
        </p:txBody>
      </p:sp>
      <p:sp>
        <p:nvSpPr>
          <p:cNvPr id="3" name="Content Placeholder 2"/>
          <p:cNvSpPr>
            <a:spLocks noGrp="1"/>
          </p:cNvSpPr>
          <p:nvPr>
            <p:ph idx="1"/>
          </p:nvPr>
        </p:nvSpPr>
        <p:spPr>
          <a:xfrm>
            <a:off x="228600" y="1600200"/>
            <a:ext cx="8686800" cy="51054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buNone/>
            </a:pPr>
            <a:r>
              <a:rPr lang="fa-IR" dirty="0" smtClean="0">
                <a:cs typeface="B Zar" pitchFamily="2" charset="-78"/>
              </a:rPr>
              <a:t>    كودك </a:t>
            </a:r>
            <a:r>
              <a:rPr lang="fa-IR" dirty="0">
                <a:cs typeface="B Zar" pitchFamily="2" charset="-78"/>
              </a:rPr>
              <a:t>پيش دبستانی </a:t>
            </a:r>
            <a:r>
              <a:rPr lang="fa-IR" dirty="0">
                <a:solidFill>
                  <a:srgbClr val="FF0000"/>
                </a:solidFill>
                <a:cs typeface="B Zar" pitchFamily="2" charset="-78"/>
              </a:rPr>
              <a:t>نمي‌‌‌تواند طول مدت زمان را </a:t>
            </a:r>
            <a:r>
              <a:rPr lang="fa-IR" dirty="0">
                <a:solidFill>
                  <a:srgbClr val="002060"/>
                </a:solidFill>
                <a:cs typeface="B Zar" pitchFamily="2" charset="-78"/>
              </a:rPr>
              <a:t>دقيقاً </a:t>
            </a:r>
            <a:r>
              <a:rPr lang="fa-IR" dirty="0">
                <a:solidFill>
                  <a:srgbClr val="FF0000"/>
                </a:solidFill>
                <a:cs typeface="B Zar" pitchFamily="2" charset="-78"/>
              </a:rPr>
              <a:t>درك كند</a:t>
            </a:r>
            <a:r>
              <a:rPr lang="fa-IR" dirty="0">
                <a:cs typeface="B Zar" pitchFamily="2" charset="-78"/>
              </a:rPr>
              <a:t>. وي </a:t>
            </a:r>
            <a:r>
              <a:rPr lang="fa-IR" dirty="0">
                <a:solidFill>
                  <a:srgbClr val="FF0000"/>
                </a:solidFill>
                <a:cs typeface="B Zar" pitchFamily="2" charset="-78"/>
              </a:rPr>
              <a:t>زمان را در ارتباط با برنامه روزانه اش درك </a:t>
            </a:r>
            <a:r>
              <a:rPr lang="fa-IR" dirty="0">
                <a:cs typeface="B Zar" pitchFamily="2" charset="-78"/>
              </a:rPr>
              <a:t>مي‌‌كند، بنابراين وقتي مي‌‌خواهيد زمان انجام كاري را به او يادآوري كنيد نياز دارد كه آن را در رابطه با كارهاي روزانه بيان كنيد: مثلاً «وقتي پدر از سركار برگردد، به پارك مي‌‌رويم» كودك </a:t>
            </a:r>
            <a:r>
              <a:rPr lang="fa-IR" dirty="0" smtClean="0">
                <a:cs typeface="B Zar" pitchFamily="2" charset="-78"/>
              </a:rPr>
              <a:t>مفاهم </a:t>
            </a:r>
            <a:r>
              <a:rPr lang="fa-IR" dirty="0">
                <a:cs typeface="B Zar" pitchFamily="2" charset="-78"/>
              </a:rPr>
              <a:t>زمان گذشته، حال و آينده را درك مي‌‌كند مثلاً ممكن است جملات «وقتي بزرگ شدم» يا «وقتي خيلي كوچك بودم» را به كار ببرد ولي براي درك دقيق تر زمان و دروه‌‌هاي زماني طولاني نياز به كمك دارد. مثلاً براي اينكه به وي نشان دهيد 10 روز ديگر به مسافرت خواهيد رفت، مي‌‌توانيد از يك تقويم بزرگ استفاده كنيد و گذشت هر روز را با يك علامت مشخص كنيد.</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fa-IR" b="1" dirty="0">
                <a:cs typeface="B Zar" pitchFamily="2" charset="-78"/>
              </a:rPr>
              <a:t>خصوصیات و رفتارهای تغذیه ای در کودکان پیش دبستانی</a:t>
            </a:r>
          </a:p>
        </p:txBody>
      </p:sp>
      <p:sp>
        <p:nvSpPr>
          <p:cNvPr id="3" name="Content Placeholder 2"/>
          <p:cNvSpPr>
            <a:spLocks noGrp="1"/>
          </p:cNvSpPr>
          <p:nvPr>
            <p:ph idx="1"/>
          </p:nvPr>
        </p:nvSpPr>
        <p:spPr>
          <a:xfrm>
            <a:off x="152400" y="1600200"/>
            <a:ext cx="8839200" cy="5029200"/>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fa-IR" dirty="0">
                <a:cs typeface="B Lotus" pitchFamily="2" charset="-78"/>
              </a:rPr>
              <a:t>در دوران پیش دبستانی ممکن است کودک به کرات غذاها را بر روی زمین یا لباس خود بریزد و یا با دستهای خود غذا بخورد اما این رفتارها </a:t>
            </a:r>
            <a:r>
              <a:rPr lang="fa-IR" dirty="0">
                <a:solidFill>
                  <a:srgbClr val="0070C0"/>
                </a:solidFill>
                <a:cs typeface="B Lotus" pitchFamily="2" charset="-78"/>
              </a:rPr>
              <a:t>بخشی از سیر تکامل طبیعی </a:t>
            </a:r>
            <a:r>
              <a:rPr lang="fa-IR" dirty="0">
                <a:cs typeface="B Lotus" pitchFamily="2" charset="-78"/>
              </a:rPr>
              <a:t>او محسوب میشوند</a:t>
            </a:r>
            <a:r>
              <a:rPr lang="fa-IR" dirty="0" smtClean="0">
                <a:cs typeface="B Lotus" pitchFamily="2" charset="-78"/>
              </a:rPr>
              <a:t>.</a:t>
            </a:r>
          </a:p>
          <a:p>
            <a:pPr algn="just"/>
            <a:r>
              <a:rPr lang="fa-IR" dirty="0" smtClean="0">
                <a:cs typeface="B Lotus" pitchFamily="2" charset="-78"/>
              </a:rPr>
              <a:t> در </a:t>
            </a:r>
            <a:r>
              <a:rPr lang="fa-IR" dirty="0">
                <a:cs typeface="B Lotus" pitchFamily="2" charset="-78"/>
              </a:rPr>
              <a:t>این دوران به علت </a:t>
            </a:r>
            <a:r>
              <a:rPr lang="fa-IR" dirty="0" smtClean="0">
                <a:cs typeface="B Lotus" pitchFamily="2" charset="-78"/>
              </a:rPr>
              <a:t>کندترشدن </a:t>
            </a:r>
            <a:r>
              <a:rPr lang="fa-IR" dirty="0">
                <a:cs typeface="B Lotus" pitchFamily="2" charset="-78"/>
              </a:rPr>
              <a:t>رشد کودک، </a:t>
            </a:r>
            <a:r>
              <a:rPr lang="fa-IR" dirty="0">
                <a:solidFill>
                  <a:srgbClr val="FF0000"/>
                </a:solidFill>
                <a:cs typeface="B Lotus" pitchFamily="2" charset="-78"/>
              </a:rPr>
              <a:t>اشتهای او نیز کاهش می </a:t>
            </a:r>
            <a:r>
              <a:rPr lang="fa-IR" dirty="0" smtClean="0">
                <a:solidFill>
                  <a:srgbClr val="FF0000"/>
                </a:solidFill>
                <a:cs typeface="B Lotus" pitchFamily="2" charset="-78"/>
              </a:rPr>
              <a:t>یابد </a:t>
            </a:r>
            <a:r>
              <a:rPr lang="fa-IR" dirty="0" smtClean="0">
                <a:cs typeface="B Lotus" pitchFamily="2" charset="-78"/>
              </a:rPr>
              <a:t>که </a:t>
            </a:r>
            <a:r>
              <a:rPr lang="fa-IR" dirty="0">
                <a:cs typeface="B Lotus" pitchFamily="2" charset="-78"/>
              </a:rPr>
              <a:t>این مسئله ممکن است باعث نگرانی والدین گردد اما در حقیقت بخشی از سیر تکامل کودک پیش دبستانی محسوب میشود. </a:t>
            </a:r>
            <a:endParaRPr lang="fa-IR" dirty="0" smtClean="0">
              <a:cs typeface="B Lotus" pitchFamily="2" charset="-78"/>
            </a:endParaRPr>
          </a:p>
          <a:p>
            <a:pPr algn="just"/>
            <a:r>
              <a:rPr lang="fa-IR" dirty="0">
                <a:cs typeface="B Lotus" pitchFamily="2" charset="-78"/>
              </a:rPr>
              <a:t>در این سن توجه کودک به غذا کاهش، ولی توجه او به محیط اطراف افزایش می یابد. کودک پیش دبستانی گاهی از خوردن غذاهایی که قبلا به آنها علاقه داشته است امتناع می کند و گاهی تمایل دارد که یک غذای خاص را در هر وعده غذا </a:t>
            </a:r>
            <a:r>
              <a:rPr lang="fa-IR" dirty="0" smtClean="0">
                <a:cs typeface="B Lotus" pitchFamily="2" charset="-78"/>
              </a:rPr>
              <a:t>بخورد.</a:t>
            </a:r>
            <a:endParaRPr lang="en-US" dirty="0">
              <a:cs typeface="B Lotus" pitchFamily="2" charset="-78"/>
            </a:endParaRPr>
          </a:p>
          <a:p>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style>
          <a:lnRef idx="1">
            <a:schemeClr val="accent2"/>
          </a:lnRef>
          <a:fillRef idx="3">
            <a:schemeClr val="accent2"/>
          </a:fillRef>
          <a:effectRef idx="2">
            <a:schemeClr val="accent2"/>
          </a:effectRef>
          <a:fontRef idx="minor">
            <a:schemeClr val="lt1"/>
          </a:fontRef>
        </p:style>
        <p:txBody>
          <a:bodyPr>
            <a:normAutofit fontScale="90000"/>
          </a:bodyPr>
          <a:lstStyle/>
          <a:p>
            <a:r>
              <a:rPr lang="fa-IR" b="1" dirty="0">
                <a:cs typeface="B Zar" pitchFamily="2" charset="-78"/>
              </a:rPr>
              <a:t>چالشها و مشكلات رفتاري كودك پيش دبستاني و راه حل‌ها مشكلات رفتاري شايع كودكان</a:t>
            </a:r>
            <a:endParaRPr lang="fa-IR" dirty="0">
              <a:cs typeface="B Zar" pitchFamily="2" charset="-78"/>
            </a:endParaRPr>
          </a:p>
        </p:txBody>
      </p:sp>
      <p:sp>
        <p:nvSpPr>
          <p:cNvPr id="3" name="Content Placeholder 2"/>
          <p:cNvSpPr>
            <a:spLocks noGrp="1"/>
          </p:cNvSpPr>
          <p:nvPr>
            <p:ph idx="1"/>
          </p:nvPr>
        </p:nvSpPr>
        <p:spPr>
          <a:xfrm>
            <a:off x="457200" y="3124200"/>
            <a:ext cx="8229600" cy="27432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fa-IR" sz="5400" dirty="0">
                <a:cs typeface="B Lotus" pitchFamily="2" charset="-78"/>
              </a:rPr>
              <a:t>الف ـ دروغگويي: دروغگويي يكي از رفتارهاي شايع كودكان است كه اغلب والدين را خيلي ناراحت مي‌‌كند.</a:t>
            </a:r>
            <a:r>
              <a:rPr lang="fa-IR" dirty="0"/>
              <a:t/>
            </a:r>
            <a:br>
              <a:rPr lang="fa-IR" dirty="0"/>
            </a:b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fa-IR" b="1" dirty="0" smtClean="0"/>
              <a:t/>
            </a:r>
            <a:br>
              <a:rPr lang="fa-IR" b="1" dirty="0" smtClean="0"/>
            </a:br>
            <a:r>
              <a:rPr lang="fa-IR" sz="4000" b="1" dirty="0" smtClean="0">
                <a:cs typeface="B Zar" pitchFamily="2" charset="-78"/>
              </a:rPr>
              <a:t>دروغگويي </a:t>
            </a:r>
            <a:r>
              <a:rPr lang="fa-IR" sz="4000" b="1" dirty="0">
                <a:cs typeface="B Zar" pitchFamily="2" charset="-78"/>
              </a:rPr>
              <a:t>كودكان معمولاً سه دليل عمده دارد:</a:t>
            </a:r>
            <a:r>
              <a:rPr lang="en-US" dirty="0"/>
              <a:t/>
            </a:r>
            <a:br>
              <a:rPr lang="en-US" dirty="0"/>
            </a:br>
            <a:endParaRPr lang="fa-IR" dirty="0"/>
          </a:p>
        </p:txBody>
      </p:sp>
      <p:sp>
        <p:nvSpPr>
          <p:cNvPr id="3" name="Content Placeholder 2"/>
          <p:cNvSpPr>
            <a:spLocks noGrp="1"/>
          </p:cNvSpPr>
          <p:nvPr>
            <p:ph idx="1"/>
          </p:nvPr>
        </p:nvSpPr>
        <p:spPr>
          <a:xfrm>
            <a:off x="152400" y="1219200"/>
            <a:ext cx="8839200" cy="54864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fa-IR" dirty="0">
                <a:cs typeface="B Lotus" pitchFamily="2" charset="-78"/>
              </a:rPr>
              <a:t>1ـ كودك واقعيت و خيال را در هم مي‌‌آميزد و گاه تصورات خود را كاملاً واقعي مي‌‌پندارد. معمولاً تا 6 يا 7 سالگي، توانايي كودك براي افتراق وقايع واقعي از خيالي، كامل نشده است.</a:t>
            </a:r>
            <a:endParaRPr lang="en-US" dirty="0">
              <a:cs typeface="B Lotus" pitchFamily="2" charset="-78"/>
            </a:endParaRPr>
          </a:p>
          <a:p>
            <a:pPr algn="just"/>
            <a:r>
              <a:rPr lang="fa-IR" dirty="0">
                <a:cs typeface="B Lotus" pitchFamily="2" charset="-78"/>
              </a:rPr>
              <a:t>2ـ كودك به نوعي تفكر آرزومندانه پسرفت كرده </a:t>
            </a:r>
            <a:r>
              <a:rPr lang="fa-IR" dirty="0" smtClean="0">
                <a:cs typeface="B Lotus" pitchFamily="2" charset="-78"/>
              </a:rPr>
              <a:t>است. گاهي </a:t>
            </a:r>
            <a:r>
              <a:rPr lang="fa-IR" dirty="0">
                <a:cs typeface="B Lotus" pitchFamily="2" charset="-78"/>
              </a:rPr>
              <a:t>كودك با چنان شدتي خواستار اين </a:t>
            </a:r>
            <a:r>
              <a:rPr lang="fa-IR" dirty="0" smtClean="0">
                <a:cs typeface="B Lotus" pitchFamily="2" charset="-78"/>
              </a:rPr>
              <a:t>آرزوها </a:t>
            </a:r>
            <a:r>
              <a:rPr lang="fa-IR" dirty="0">
                <a:cs typeface="B Lotus" pitchFamily="2" charset="-78"/>
              </a:rPr>
              <a:t>است كه خود نيز باور مي‌‌كند آن چيز را به دست خواهد آورد. مثلاً «من دوست دارم يك دوچرخه داشته باشم» ممكن است است به «من براي تولدم يك دوچرخه هديه مي‌‌گيرم» تبدل شود.</a:t>
            </a:r>
            <a:endParaRPr lang="en-US" dirty="0">
              <a:cs typeface="B Lotus" pitchFamily="2" charset="-78"/>
            </a:endParaRPr>
          </a:p>
          <a:p>
            <a:pPr algn="just"/>
            <a:r>
              <a:rPr lang="fa-IR" dirty="0">
                <a:cs typeface="B Lotus" pitchFamily="2" charset="-78"/>
              </a:rPr>
              <a:t>3ـ كودك به منظور فرار از تنبيه يا انتقاد دروغ مي‌‌گويد. وي ممكن است بداند آنچه كه مي‌‌گويد حقيقت ندارد ولي بتدريج خودش هم بخشهايي از آن را باور مي‌‌كند گاهي اوقات كودكان با هوشتر بيشتر به دروغگويي پناه مي‌‌برند تا تاييد والدين را از دست ندهند و از عواقب كار خود فرار كنند. </a:t>
            </a:r>
            <a:endParaRPr lang="en-US" dirty="0">
              <a:cs typeface="B Lotus" pitchFamily="2" charset="-78"/>
            </a:endParaRPr>
          </a:p>
          <a:p>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fa-IR" b="1" dirty="0" smtClean="0"/>
              <a:t/>
            </a:r>
            <a:br>
              <a:rPr lang="fa-IR" b="1" dirty="0" smtClean="0"/>
            </a:br>
            <a:r>
              <a:rPr lang="fa-IR" b="1" dirty="0" smtClean="0">
                <a:cs typeface="B Zar" pitchFamily="2" charset="-78"/>
              </a:rPr>
              <a:t>توصيه‌‌هاي زير در برخورد با دروغگويي مي‌‌توانند كمك كننده باشند:</a:t>
            </a:r>
            <a:r>
              <a:rPr lang="en-US" dirty="0" smtClean="0"/>
              <a:t/>
            </a:r>
            <a:br>
              <a:rPr lang="en-US" dirty="0" smtClean="0"/>
            </a:br>
            <a:endParaRPr lang="fa-IR" dirty="0"/>
          </a:p>
        </p:txBody>
      </p:sp>
      <p:sp>
        <p:nvSpPr>
          <p:cNvPr id="3" name="Content Placeholder 2"/>
          <p:cNvSpPr>
            <a:spLocks noGrp="1"/>
          </p:cNvSpPr>
          <p:nvPr>
            <p:ph idx="1"/>
          </p:nvPr>
        </p:nvSpPr>
        <p:spPr>
          <a:xfrm>
            <a:off x="228600" y="1219200"/>
            <a:ext cx="8686800" cy="5486400"/>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fa-IR" dirty="0" smtClean="0">
                <a:cs typeface="B Lotus" pitchFamily="2" charset="-78"/>
              </a:rPr>
              <a:t>ـ </a:t>
            </a:r>
            <a:r>
              <a:rPr lang="fa-IR" dirty="0">
                <a:cs typeface="B Lotus" pitchFamily="2" charset="-78"/>
              </a:rPr>
              <a:t>در مواجهه با كودكي كه دروغ گفته است آرامش خود را حفظ كنيد و سعي كنيد آرام بمانيد.</a:t>
            </a:r>
            <a:br>
              <a:rPr lang="fa-IR" dirty="0">
                <a:cs typeface="B Lotus" pitchFamily="2" charset="-78"/>
              </a:rPr>
            </a:br>
            <a:r>
              <a:rPr lang="fa-IR" dirty="0">
                <a:cs typeface="B Lotus" pitchFamily="2" charset="-78"/>
              </a:rPr>
              <a:t>ـ به كودك لقب دروغگو ندهيد. كار او را از شخصيت وي افتراق دهيد.</a:t>
            </a:r>
            <a:endParaRPr lang="en-US" dirty="0">
              <a:cs typeface="B Lotus" pitchFamily="2" charset="-78"/>
            </a:endParaRPr>
          </a:p>
          <a:p>
            <a:r>
              <a:rPr lang="fa-IR" dirty="0">
                <a:cs typeface="B Lotus" pitchFamily="2" charset="-78"/>
              </a:rPr>
              <a:t>ـ سعي كنيد نوع دروغ كودك را تعيين كنيد و بسته به آن واكنش مناسب نشان دهيد. </a:t>
            </a:r>
            <a:endParaRPr lang="fa-IR" dirty="0" smtClean="0">
              <a:cs typeface="B Lotus" pitchFamily="2" charset="-78"/>
            </a:endParaRPr>
          </a:p>
          <a:p>
            <a:r>
              <a:rPr lang="fa-IR" dirty="0" smtClean="0">
                <a:cs typeface="B Lotus" pitchFamily="2" charset="-78"/>
              </a:rPr>
              <a:t>ـ </a:t>
            </a:r>
            <a:r>
              <a:rPr lang="fa-IR" dirty="0">
                <a:cs typeface="B Lotus" pitchFamily="2" charset="-78"/>
              </a:rPr>
              <a:t>اگر كودك دروغي براساس خيالات خود مي‌‌گويد به او كمك كنيد تفاوت بين واقعيت و خيال را دريابد. با وي طوري رفتار نكنيد كه احساس كند كار اشتباهي كرده است.</a:t>
            </a:r>
            <a:endParaRPr lang="en-US" dirty="0">
              <a:cs typeface="B Lotus" pitchFamily="2" charset="-78"/>
            </a:endParaRPr>
          </a:p>
          <a:p>
            <a:r>
              <a:rPr lang="fa-IR" dirty="0">
                <a:cs typeface="B Lotus" pitchFamily="2" charset="-78"/>
              </a:rPr>
              <a:t>ـ اگر كودك با موقعيتي دشوار روبرو است و آرزوهايش را به عنوان واقعيت بيان مي‌‌كند وي را تشويق كنيد كه به جاي اين كار به بيان احساساتش بپردازد و از ديگران براي حل مشكلات كمك بخواهد.</a:t>
            </a:r>
            <a:endParaRPr lang="en-US" dirty="0">
              <a:cs typeface="B Lotus" pitchFamily="2" charset="-78"/>
            </a:endParaRPr>
          </a:p>
          <a:p>
            <a:r>
              <a:rPr lang="fa-IR" dirty="0">
                <a:cs typeface="B Lotus" pitchFamily="2" charset="-78"/>
              </a:rPr>
              <a:t>ـ‌ اگر كودك براي فرار از پيامد كار اشتباهش دروغ بگوييد بهتر است به جاي واكنش شديد نسبت به دروغ گفتن، در باره كار اشتباه او و علت بد بودن كارش با وي صحبت كنيد.</a:t>
            </a:r>
            <a:endParaRPr lang="en-US" dirty="0">
              <a:cs typeface="B Lotus" pitchFamily="2" charset="-78"/>
            </a:endParaRPr>
          </a:p>
          <a:p>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buNone/>
            </a:pPr>
            <a:r>
              <a:rPr lang="fa-IR" sz="3600" dirty="0">
                <a:cs typeface="B Lotus" pitchFamily="2" charset="-78"/>
              </a:rPr>
              <a:t> </a:t>
            </a:r>
            <a:r>
              <a:rPr lang="fa-IR" sz="3600" dirty="0" smtClean="0">
                <a:cs typeface="B Lotus" pitchFamily="2" charset="-78"/>
              </a:rPr>
              <a:t>  زماني </a:t>
            </a:r>
            <a:r>
              <a:rPr lang="fa-IR" sz="3600" dirty="0">
                <a:cs typeface="B Lotus" pitchFamily="2" charset="-78"/>
              </a:rPr>
              <a:t>كه مي‌‌دانيد كودك كار بدي كرده است خود را درگير بحث با وي براي اعتراف گرفتن نكنيد. مثلاً اگر كودك كيك تولدي را كه پخته ايد بي اجازه خورده است و آثار شكلات روي كيك را در اطراف دهانش مي‌‌بينيد به جاي اينكه بپرسيد «آيا تو كيك را خورده اي؟» و او به دروغ «نه» بگويد، وي را جلوي آينه ببريد و بگوييد «كيك خورده شده و به صورت تو شكلات آن چسبيده است. من از تو خواسته بودم به كيك بدون اجازه دست نزني». در اين صورت موضوع صحبت به جاي دروغگويي كودك به پيروي از قوانين باز مي‌‌گردد.</a:t>
            </a:r>
            <a:br>
              <a:rPr lang="fa-IR" sz="3600" dirty="0">
                <a:cs typeface="B Lotus" pitchFamily="2" charset="-78"/>
              </a:rPr>
            </a:br>
            <a:r>
              <a:rPr lang="fa-IR" sz="3600" dirty="0">
                <a:cs typeface="B Lotus" pitchFamily="2" charset="-78"/>
              </a:rPr>
              <a:t>ـ </a:t>
            </a:r>
            <a:r>
              <a:rPr lang="fa-IR" sz="3600" dirty="0">
                <a:solidFill>
                  <a:srgbClr val="FF0000"/>
                </a:solidFill>
                <a:cs typeface="B Lotus" pitchFamily="2" charset="-78"/>
              </a:rPr>
              <a:t>به خاطر داشته باشيد كودك را هم با گفتار و هم رفتارتان به راستگويي تشويق كنيد. شما بهترين الگوي فرزندتان هستيد.</a:t>
            </a:r>
            <a:endParaRPr lang="en-US" sz="3600" dirty="0">
              <a:solidFill>
                <a:srgbClr val="FF0000"/>
              </a:solidFill>
              <a:cs typeface="B Lotus" pitchFamily="2" charset="-78"/>
            </a:endParaRPr>
          </a:p>
          <a:p>
            <a:pPr algn="just"/>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fa-IR" dirty="0" smtClean="0"/>
              <a:t>استفاده از كلمات نامناسب و زشت، جواب پس دادن</a:t>
            </a:r>
            <a:endParaRPr lang="fa-IR"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r>
              <a:rPr lang="fa-IR" sz="3600" dirty="0" smtClean="0">
                <a:cs typeface="B Zar" pitchFamily="2" charset="-78"/>
              </a:rPr>
              <a:t>تقريباً </a:t>
            </a:r>
            <a:r>
              <a:rPr lang="fa-IR" sz="3600" dirty="0">
                <a:cs typeface="B Zar" pitchFamily="2" charset="-78"/>
              </a:rPr>
              <a:t>تمام كودكان در سنين پيش دبستاني </a:t>
            </a:r>
            <a:r>
              <a:rPr lang="fa-IR" sz="3600" dirty="0" smtClean="0">
                <a:cs typeface="B Zar" pitchFamily="2" charset="-78"/>
              </a:rPr>
              <a:t>گاهی </a:t>
            </a:r>
            <a:r>
              <a:rPr lang="fa-IR" sz="3600" dirty="0">
                <a:cs typeface="B Zar" pitchFamily="2" charset="-78"/>
              </a:rPr>
              <a:t>از كلمات نامناسب استفاده مي‌‌كنند. گاهي آنان كلماتي زشت به زبان مي‌‌آورند كه باعث شرمندگي والدين مي‌‌شود</a:t>
            </a:r>
            <a:r>
              <a:rPr lang="fa-IR" sz="3600" dirty="0" smtClean="0">
                <a:cs typeface="B Zar" pitchFamily="2" charset="-78"/>
              </a:rPr>
              <a:t>.</a:t>
            </a:r>
          </a:p>
          <a:p>
            <a:r>
              <a:rPr lang="fa-IR" sz="3600" dirty="0" smtClean="0">
                <a:solidFill>
                  <a:srgbClr val="FF0000"/>
                </a:solidFill>
                <a:cs typeface="B Zar" pitchFamily="2" charset="-78"/>
              </a:rPr>
              <a:t>دليل </a:t>
            </a:r>
            <a:r>
              <a:rPr lang="fa-IR" sz="3600" dirty="0">
                <a:solidFill>
                  <a:srgbClr val="FF0000"/>
                </a:solidFill>
                <a:cs typeface="B Zar" pitchFamily="2" charset="-78"/>
              </a:rPr>
              <a:t>روشن به كارگيري اين كلمات، شنيدن آنها در منزل يا مهدكودك يا محيط‌‌هاي ديگر است. </a:t>
            </a:r>
            <a:r>
              <a:rPr lang="fa-IR" sz="3600" dirty="0">
                <a:cs typeface="B Zar" pitchFamily="2" charset="-78"/>
              </a:rPr>
              <a:t>زماني كه كودك از اين عبارات استفاده مي‌‌كند معمولاً با </a:t>
            </a:r>
            <a:r>
              <a:rPr lang="fa-IR" sz="3600" dirty="0">
                <a:solidFill>
                  <a:srgbClr val="FF0000"/>
                </a:solidFill>
                <a:cs typeface="B Zar" pitchFamily="2" charset="-78"/>
              </a:rPr>
              <a:t>توجه شديد و واكنش بيش از حد والدين روبرو مي‌‌شود كه باعث تكرار بيشتر اين كلمات خواهد شد.</a:t>
            </a:r>
            <a:endParaRPr lang="en-US" sz="3600" dirty="0">
              <a:solidFill>
                <a:srgbClr val="FF0000"/>
              </a:solidFill>
              <a:cs typeface="B Zar" pitchFamily="2" charset="-78"/>
            </a:endParaRPr>
          </a:p>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fa-IR" dirty="0" smtClean="0">
                <a:cs typeface="B Titr" panose="00000700000000000000" pitchFamily="2" charset="-78"/>
              </a:rPr>
              <a:t>عنوان درس :</a:t>
            </a:r>
            <a:br>
              <a:rPr lang="fa-IR" dirty="0" smtClean="0">
                <a:cs typeface="B Titr" panose="00000700000000000000" pitchFamily="2" charset="-78"/>
              </a:rPr>
            </a:br>
            <a:r>
              <a:rPr lang="fa-IR" dirty="0" smtClean="0">
                <a:cs typeface="B Titr" panose="00000700000000000000" pitchFamily="2" charset="-78"/>
              </a:rPr>
              <a:t>برنامه ریزی دوره پیش دبستانی</a:t>
            </a:r>
            <a:br>
              <a:rPr lang="fa-IR" dirty="0" smtClean="0">
                <a:cs typeface="B Titr" panose="00000700000000000000" pitchFamily="2" charset="-78"/>
              </a:rPr>
            </a:br>
            <a:r>
              <a:rPr lang="fa-IR" dirty="0" smtClean="0">
                <a:cs typeface="B Titr" panose="00000700000000000000" pitchFamily="2" charset="-78"/>
              </a:rPr>
              <a:t>نام استاد : بهاره رشیدی هنر</a:t>
            </a:r>
            <a:br>
              <a:rPr lang="fa-IR" dirty="0" smtClean="0">
                <a:cs typeface="B Titr" panose="00000700000000000000" pitchFamily="2" charset="-78"/>
              </a:rPr>
            </a:br>
            <a:r>
              <a:rPr lang="fa-IR" dirty="0" smtClean="0">
                <a:cs typeface="B Titr" panose="00000700000000000000" pitchFamily="2" charset="-78"/>
              </a:rPr>
              <a:t>رشته تربیت مربی کودک</a:t>
            </a:r>
            <a:br>
              <a:rPr lang="fa-IR" dirty="0" smtClean="0">
                <a:cs typeface="B Titr" panose="00000700000000000000" pitchFamily="2" charset="-78"/>
              </a:rPr>
            </a:br>
            <a:r>
              <a:rPr lang="fa-IR" dirty="0" smtClean="0">
                <a:cs typeface="B Titr" panose="00000700000000000000" pitchFamily="2" charset="-78"/>
              </a:rPr>
              <a:t>ترم اول</a:t>
            </a:r>
            <a:endParaRPr lang="en-US" dirty="0">
              <a:cs typeface="B Titr" panose="00000700000000000000" pitchFamily="2" charset="-78"/>
            </a:endParaRPr>
          </a:p>
        </p:txBody>
      </p:sp>
    </p:spTree>
    <p:extLst>
      <p:ext uri="{BB962C8B-B14F-4D97-AF65-F5344CB8AC3E}">
        <p14:creationId xmlns:p14="http://schemas.microsoft.com/office/powerpoint/2010/main" val="1180366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fa-IR" b="1" dirty="0">
                <a:cs typeface="B Zar" pitchFamily="2" charset="-78"/>
              </a:rPr>
              <a:t>راهكارهاي زير مي‌‌توانند در برخورد با اين رفتار كودك كمك كننده باشند</a:t>
            </a:r>
            <a:endParaRPr lang="fa-IR" dirty="0">
              <a:cs typeface="B Zar" pitchFamily="2" charset="-78"/>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fa-IR" sz="3600" dirty="0">
                <a:cs typeface="B Lotus" pitchFamily="2" charset="-78"/>
              </a:rPr>
              <a:t>ـ‌ </a:t>
            </a:r>
            <a:r>
              <a:rPr lang="fa-IR" sz="3600" dirty="0">
                <a:solidFill>
                  <a:srgbClr val="FF0000"/>
                </a:solidFill>
                <a:cs typeface="B Lotus" pitchFamily="2" charset="-78"/>
              </a:rPr>
              <a:t>اگر كودك براي اولين بار از اين كلمات استفاده مي‌‌كند </a:t>
            </a:r>
            <a:r>
              <a:rPr lang="fa-IR" sz="3600" dirty="0">
                <a:cs typeface="B Lotus" pitchFamily="2" charset="-78"/>
              </a:rPr>
              <a:t>بهتر است معناي آن را از كودك بپرسيد. اگر وي بتواند معني كلمه را بگويد برايش توضيح دهيد كه اين كلمه ديگران را ناراحت مي‌‌كند و نبايد در خانه استفاده شود.</a:t>
            </a:r>
            <a:br>
              <a:rPr lang="fa-IR" sz="3600" dirty="0">
                <a:cs typeface="B Lotus" pitchFamily="2" charset="-78"/>
              </a:rPr>
            </a:br>
            <a:r>
              <a:rPr lang="fa-IR" sz="3600" dirty="0">
                <a:cs typeface="B Lotus" pitchFamily="2" charset="-78"/>
              </a:rPr>
              <a:t>ـ </a:t>
            </a:r>
            <a:r>
              <a:rPr lang="fa-IR" sz="3600" dirty="0">
                <a:solidFill>
                  <a:srgbClr val="FF0000"/>
                </a:solidFill>
                <a:cs typeface="B Lotus" pitchFamily="2" charset="-78"/>
              </a:rPr>
              <a:t>در صورت تكرار، </a:t>
            </a:r>
            <a:r>
              <a:rPr lang="fa-IR" sz="3600" dirty="0">
                <a:cs typeface="B Lotus" pitchFamily="2" charset="-78"/>
              </a:rPr>
              <a:t>در مراحل اول </a:t>
            </a:r>
            <a:r>
              <a:rPr lang="fa-IR" sz="3600" dirty="0">
                <a:solidFill>
                  <a:srgbClr val="FF0000"/>
                </a:solidFill>
                <a:cs typeface="B Lotus" pitchFamily="2" charset="-78"/>
              </a:rPr>
              <a:t>آرام ماندن و ناديده گرفتن اين عبارات </a:t>
            </a:r>
            <a:r>
              <a:rPr lang="fa-IR" sz="3600" dirty="0">
                <a:cs typeface="B Lotus" pitchFamily="2" charset="-78"/>
              </a:rPr>
              <a:t>و </a:t>
            </a:r>
            <a:r>
              <a:rPr lang="fa-IR" sz="3600" dirty="0">
                <a:solidFill>
                  <a:srgbClr val="FF0000"/>
                </a:solidFill>
                <a:cs typeface="B Lotus" pitchFamily="2" charset="-78"/>
              </a:rPr>
              <a:t>دور نگهداشتن كودك </a:t>
            </a:r>
            <a:r>
              <a:rPr lang="fa-IR" sz="3600" dirty="0">
                <a:cs typeface="B Lotus" pitchFamily="2" charset="-78"/>
              </a:rPr>
              <a:t>از محيط‌‌هايي كه در آنها چنين كلماتي استفاده مي‌‌شود بهترين روش برخورد است. </a:t>
            </a:r>
            <a:endParaRPr lang="en-US" sz="3600" dirty="0">
              <a:cs typeface="B Lotus" pitchFamily="2" charset="-78"/>
            </a:endParaRPr>
          </a:p>
          <a:p>
            <a:r>
              <a:rPr lang="fa-IR" sz="3600" dirty="0">
                <a:cs typeface="B Lotus" pitchFamily="2" charset="-78"/>
              </a:rPr>
              <a:t>ـ اگر با وجود ناديده گرفتن اين رفتار ادامه </a:t>
            </a:r>
            <a:r>
              <a:rPr lang="fa-IR" sz="3600" dirty="0" smtClean="0">
                <a:cs typeface="B Lotus" pitchFamily="2" charset="-78"/>
              </a:rPr>
              <a:t>از </a:t>
            </a:r>
            <a:r>
              <a:rPr lang="fa-IR" sz="3600" dirty="0">
                <a:cs typeface="B Lotus" pitchFamily="2" charset="-78"/>
              </a:rPr>
              <a:t>شيوه‌‌هاي تنبيهي مناسب مانند </a:t>
            </a:r>
            <a:r>
              <a:rPr lang="fa-IR" sz="3600" dirty="0">
                <a:solidFill>
                  <a:srgbClr val="FF0000"/>
                </a:solidFill>
                <a:cs typeface="B Lotus" pitchFamily="2" charset="-78"/>
              </a:rPr>
              <a:t>منزوي سازي يا محروم كردن </a:t>
            </a:r>
            <a:r>
              <a:rPr lang="fa-IR" sz="3600" dirty="0">
                <a:cs typeface="B Lotus" pitchFamily="2" charset="-78"/>
              </a:rPr>
              <a:t>بهره گيريد</a:t>
            </a:r>
            <a:r>
              <a:rPr lang="fa-IR" sz="3600" dirty="0" smtClean="0">
                <a:cs typeface="B Lotus" pitchFamily="2" charset="-78"/>
              </a:rPr>
              <a:t>.(متناسب با سن کودک)</a:t>
            </a:r>
            <a:endParaRPr lang="en-US" sz="3600" dirty="0">
              <a:cs typeface="B Lotus" pitchFamily="2" charset="-78"/>
            </a:endParaRPr>
          </a:p>
          <a:p>
            <a:r>
              <a:rPr lang="fa-IR" sz="3600" dirty="0">
                <a:cs typeface="B Lotus" pitchFamily="2" charset="-78"/>
              </a:rPr>
              <a:t>ـ </a:t>
            </a:r>
            <a:r>
              <a:rPr lang="fa-IR" sz="3600" dirty="0">
                <a:solidFill>
                  <a:srgbClr val="FF0000"/>
                </a:solidFill>
                <a:cs typeface="B Lotus" pitchFamily="2" charset="-78"/>
              </a:rPr>
              <a:t>به كودك كلماتي بياموزيد </a:t>
            </a:r>
            <a:r>
              <a:rPr lang="fa-IR" sz="3600" dirty="0">
                <a:cs typeface="B Lotus" pitchFamily="2" charset="-78"/>
              </a:rPr>
              <a:t>كه بتواند احساس ناكامي و ناراحتي خود را به صورت مودبانه ابراز كند. </a:t>
            </a:r>
            <a:br>
              <a:rPr lang="fa-IR" sz="3600" dirty="0">
                <a:cs typeface="B Lotus" pitchFamily="2" charset="-78"/>
              </a:rPr>
            </a:br>
            <a:r>
              <a:rPr lang="fa-IR" sz="3600" dirty="0">
                <a:cs typeface="B Lotus" pitchFamily="2" charset="-78"/>
              </a:rPr>
              <a:t>ـ برخورد مودبانه و به كارگيري مناسب كلمات را توسط كودك تشويق نماييد. </a:t>
            </a:r>
            <a:endParaRPr lang="fa-IR" sz="3600" dirty="0" smtClean="0">
              <a:cs typeface="B Lotus" pitchFamily="2" charset="-78"/>
            </a:endParaRPr>
          </a:p>
          <a:p>
            <a:pPr>
              <a:buNone/>
            </a:pPr>
            <a:r>
              <a:rPr lang="fa-IR" sz="3600" dirty="0" smtClean="0">
                <a:cs typeface="B Lotus" pitchFamily="2" charset="-78"/>
              </a:rPr>
              <a:t> </a:t>
            </a:r>
            <a:r>
              <a:rPr lang="fa-IR" sz="3600" dirty="0" smtClean="0">
                <a:solidFill>
                  <a:srgbClr val="FF0000"/>
                </a:solidFill>
                <a:cs typeface="B Lotus" pitchFamily="2" charset="-78"/>
              </a:rPr>
              <a:t>تربیت کودک یک مهارت است پس ماهر باشید.</a:t>
            </a:r>
            <a:r>
              <a:rPr lang="fa-IR" dirty="0"/>
              <a:t/>
            </a:r>
            <a:br>
              <a:rPr lang="fa-IR" dirty="0"/>
            </a:br>
            <a:r>
              <a:rPr lang="fa-IR" b="1" dirty="0"/>
              <a:t/>
            </a:r>
            <a:br>
              <a:rPr lang="fa-IR" b="1" dirty="0"/>
            </a:br>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Autofit/>
          </a:bodyPr>
          <a:lstStyle/>
          <a:p>
            <a:r>
              <a:rPr lang="fa-IR" sz="4000" dirty="0" smtClean="0"/>
              <a:t>جواب پس دادن</a:t>
            </a:r>
            <a:endParaRPr lang="fa-IR" sz="40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endParaRPr lang="fa-IR" sz="3600" dirty="0" smtClean="0"/>
          </a:p>
          <a:p>
            <a:pPr algn="just"/>
            <a:r>
              <a:rPr lang="fa-IR" sz="4000" dirty="0" smtClean="0">
                <a:cs typeface="B Zar" pitchFamily="2" charset="-78"/>
              </a:rPr>
              <a:t>جواب پس دادن </a:t>
            </a:r>
            <a:r>
              <a:rPr lang="fa-IR" sz="4000" dirty="0" smtClean="0">
                <a:solidFill>
                  <a:srgbClr val="FF0000"/>
                </a:solidFill>
                <a:cs typeface="B Zar" pitchFamily="2" charset="-78"/>
              </a:rPr>
              <a:t>اغلب شيوه‌اي براي نشان دادن نافرماني و لجبازي كودك و نشانه‌اي از تكامل كودك براي به دست آوردن استقلال است. </a:t>
            </a:r>
            <a:r>
              <a:rPr lang="fa-IR" sz="4000" dirty="0" smtClean="0">
                <a:cs typeface="B Zar" pitchFamily="2" charset="-78"/>
              </a:rPr>
              <a:t>تنشهاي زندگي روز مره مانند به </a:t>
            </a:r>
            <a:r>
              <a:rPr lang="fa-IR" sz="4000" dirty="0" smtClean="0">
                <a:solidFill>
                  <a:srgbClr val="FF0000"/>
                </a:solidFill>
                <a:cs typeface="B Zar" pitchFamily="2" charset="-78"/>
              </a:rPr>
              <a:t>دنيا آمدن كودك </a:t>
            </a:r>
            <a:r>
              <a:rPr lang="fa-IR" sz="4000" dirty="0" smtClean="0">
                <a:cs typeface="B Zar" pitchFamily="2" charset="-78"/>
              </a:rPr>
              <a:t>ديگر يا </a:t>
            </a:r>
            <a:r>
              <a:rPr lang="fa-IR" sz="4000" dirty="0" smtClean="0">
                <a:solidFill>
                  <a:srgbClr val="FF0000"/>
                </a:solidFill>
                <a:cs typeface="B Zar" pitchFamily="2" charset="-78"/>
              </a:rPr>
              <a:t>تغيير منزل، تغییر مدرسه </a:t>
            </a:r>
            <a:r>
              <a:rPr lang="fa-IR" sz="4000" dirty="0" smtClean="0">
                <a:cs typeface="B Zar" pitchFamily="2" charset="-78"/>
              </a:rPr>
              <a:t>ممكن است اين رفتارها را تشديد كند.</a:t>
            </a:r>
            <a:endParaRPr lang="fa-IR" sz="4000" dirty="0">
              <a:cs typeface="B Zar"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fa-IR" b="1" dirty="0" smtClean="0"/>
              <a:t/>
            </a:r>
            <a:br>
              <a:rPr lang="fa-IR" b="1" dirty="0" smtClean="0"/>
            </a:br>
            <a:r>
              <a:rPr lang="fa-IR" b="1" dirty="0" smtClean="0">
                <a:cs typeface="B Zar" pitchFamily="2" charset="-78"/>
              </a:rPr>
              <a:t>در مواجهه با مشكل جواب پس دادن توصيه‌‌هاي زير را به كار گيريد.</a:t>
            </a:r>
            <a:r>
              <a:rPr lang="en-US" dirty="0" smtClean="0"/>
              <a:t/>
            </a:r>
            <a:br>
              <a:rPr lang="en-US" dirty="0" smtClean="0"/>
            </a:br>
            <a:endParaRPr lang="fa-IR" dirty="0"/>
          </a:p>
        </p:txBody>
      </p:sp>
      <p:sp>
        <p:nvSpPr>
          <p:cNvPr id="3" name="Content Placeholder 2"/>
          <p:cNvSpPr>
            <a:spLocks noGrp="1"/>
          </p:cNvSpPr>
          <p:nvPr>
            <p:ph idx="1"/>
          </p:nvPr>
        </p:nvSpPr>
        <p:spPr>
          <a:xfrm>
            <a:off x="228600" y="1600200"/>
            <a:ext cx="8458200" cy="4876800"/>
          </a:xfrm>
        </p:spPr>
        <p:style>
          <a:lnRef idx="1">
            <a:schemeClr val="accent1"/>
          </a:lnRef>
          <a:fillRef idx="2">
            <a:schemeClr val="accent1"/>
          </a:fillRef>
          <a:effectRef idx="1">
            <a:schemeClr val="accent1"/>
          </a:effectRef>
          <a:fontRef idx="minor">
            <a:schemeClr val="dk1"/>
          </a:fontRef>
        </p:style>
        <p:txBody>
          <a:bodyPr/>
          <a:lstStyle/>
          <a:p>
            <a:r>
              <a:rPr lang="fa-IR" sz="3600" dirty="0" smtClean="0">
                <a:cs typeface="B Zar" pitchFamily="2" charset="-78"/>
              </a:rPr>
              <a:t>ـ </a:t>
            </a:r>
            <a:r>
              <a:rPr lang="fa-IR" sz="3600" dirty="0">
                <a:cs typeface="B Zar" pitchFamily="2" charset="-78"/>
              </a:rPr>
              <a:t>به خاطر داشته باشيد كودكان پيش دبستاني نياز به </a:t>
            </a:r>
            <a:r>
              <a:rPr lang="fa-IR" sz="3600" dirty="0">
                <a:solidFill>
                  <a:srgbClr val="FF0000"/>
                </a:solidFill>
                <a:cs typeface="B Zar" pitchFamily="2" charset="-78"/>
              </a:rPr>
              <a:t>ابراز وجود و احساسات</a:t>
            </a:r>
            <a:r>
              <a:rPr lang="fa-IR" sz="3600" dirty="0">
                <a:cs typeface="B Zar" pitchFamily="2" charset="-78"/>
              </a:rPr>
              <a:t> خود دارند. بنابراين اجازه ابراز نظر به صورت مودبانه را به آنان بدهيد. </a:t>
            </a:r>
            <a:endParaRPr lang="en-US" sz="3600" dirty="0">
              <a:cs typeface="B Zar" pitchFamily="2" charset="-78"/>
            </a:endParaRPr>
          </a:p>
          <a:p>
            <a:r>
              <a:rPr lang="fa-IR" sz="3600" dirty="0">
                <a:cs typeface="B Zar" pitchFamily="2" charset="-78"/>
              </a:rPr>
              <a:t>ـ سعي كنيد انتظارات خود را با توانايي كودك تطبيق دهيد.</a:t>
            </a:r>
            <a:endParaRPr lang="en-US" sz="3600" dirty="0">
              <a:cs typeface="B Zar" pitchFamily="2" charset="-78"/>
            </a:endParaRPr>
          </a:p>
          <a:p>
            <a:r>
              <a:rPr lang="fa-IR" sz="3600" dirty="0">
                <a:cs typeface="B Zar" pitchFamily="2" charset="-78"/>
              </a:rPr>
              <a:t> ـ در صورت نافرماني و بي ادبي كودك در پاسخ دادن، از روشهاي </a:t>
            </a:r>
            <a:r>
              <a:rPr lang="fa-IR" sz="3600" dirty="0" smtClean="0">
                <a:cs typeface="B Zar" pitchFamily="2" charset="-78"/>
              </a:rPr>
              <a:t>تنبيهي مثل محروم سازی مناسب </a:t>
            </a:r>
            <a:r>
              <a:rPr lang="fa-IR" sz="3600" dirty="0">
                <a:cs typeface="B Zar" pitchFamily="2" charset="-78"/>
              </a:rPr>
              <a:t>استفاده كنيد.</a:t>
            </a:r>
            <a:endParaRPr lang="en-US" sz="3600" dirty="0">
              <a:cs typeface="B Zar" pitchFamily="2" charset="-78"/>
            </a:endParaRPr>
          </a:p>
          <a:p>
            <a:r>
              <a:rPr lang="fa-IR" sz="3600" dirty="0">
                <a:cs typeface="B Zar" pitchFamily="2" charset="-78"/>
              </a:rPr>
              <a:t>ـ رفتارهاي مناسب وي را تشويق كنيد.</a:t>
            </a:r>
            <a:endParaRPr lang="en-US" sz="3600" dirty="0">
              <a:cs typeface="B Zar" pitchFamily="2" charset="-78"/>
            </a:endParaRPr>
          </a:p>
          <a:p>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p:spPr>
        <p:style>
          <a:lnRef idx="1">
            <a:schemeClr val="accent3"/>
          </a:lnRef>
          <a:fillRef idx="2">
            <a:schemeClr val="accent3"/>
          </a:fillRef>
          <a:effectRef idx="1">
            <a:schemeClr val="accent3"/>
          </a:effectRef>
          <a:fontRef idx="minor">
            <a:schemeClr val="dk1"/>
          </a:fontRef>
        </p:style>
        <p:txBody>
          <a:bodyPr/>
          <a:lstStyle/>
          <a:p>
            <a:pPr>
              <a:buNone/>
            </a:pPr>
            <a:r>
              <a:rPr lang="fa-IR" sz="5400" dirty="0" smtClean="0">
                <a:cs typeface="B Zar" pitchFamily="2" charset="-78"/>
              </a:rPr>
              <a:t>دزدي:</a:t>
            </a:r>
            <a:endParaRPr lang="en-US" sz="5400" dirty="0" smtClean="0">
              <a:cs typeface="B Zar" pitchFamily="2" charset="-78"/>
            </a:endParaRPr>
          </a:p>
          <a:p>
            <a:r>
              <a:rPr lang="fa-IR" sz="5400" dirty="0" smtClean="0">
                <a:cs typeface="B Zar" pitchFamily="2" charset="-78"/>
              </a:rPr>
              <a:t>تا سن </a:t>
            </a:r>
            <a:r>
              <a:rPr lang="fa-IR" sz="5400" dirty="0" smtClean="0">
                <a:solidFill>
                  <a:srgbClr val="FF0000"/>
                </a:solidFill>
                <a:cs typeface="B Zar" pitchFamily="2" charset="-78"/>
              </a:rPr>
              <a:t>سه سالگي </a:t>
            </a:r>
            <a:r>
              <a:rPr lang="fa-IR" sz="5400" dirty="0" smtClean="0">
                <a:cs typeface="B Zar" pitchFamily="2" charset="-78"/>
              </a:rPr>
              <a:t>بيشتر كودكان معناي دزدي را درك نمي‌‌‌كنند و حداقل يك سال ديگر طول مي‌‌كشد تا آنها مفهوم مال من و مال تو را در يابند.</a:t>
            </a:r>
            <a:endParaRPr lang="en-US" sz="5400" dirty="0" smtClean="0">
              <a:cs typeface="B Zar" pitchFamily="2" charset="-78"/>
            </a:endParaRPr>
          </a:p>
          <a:p>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fa-IR" dirty="0" smtClean="0"/>
              <a:t/>
            </a:r>
            <a:br>
              <a:rPr lang="fa-IR" dirty="0" smtClean="0"/>
            </a:br>
            <a:r>
              <a:rPr lang="fa-IR" dirty="0" smtClean="0">
                <a:cs typeface="B Zar" pitchFamily="2" charset="-78"/>
              </a:rPr>
              <a:t>اگر كودك وسايل ديگران را بدون اجازه بر مي‌‌دارد راهكارهاي زير را به كار بريد</a:t>
            </a:r>
            <a:r>
              <a:rPr lang="en-US" dirty="0" smtClean="0">
                <a:cs typeface="B Zar" pitchFamily="2" charset="-78"/>
              </a:rPr>
              <a:t/>
            </a:r>
            <a:br>
              <a:rPr lang="en-US" dirty="0" smtClean="0">
                <a:cs typeface="B Zar" pitchFamily="2" charset="-78"/>
              </a:rPr>
            </a:br>
            <a:endParaRPr lang="fa-IR" dirty="0">
              <a:cs typeface="B Zar" pitchFamily="2" charset="-78"/>
            </a:endParaRPr>
          </a:p>
        </p:txBody>
      </p:sp>
      <p:sp>
        <p:nvSpPr>
          <p:cNvPr id="3" name="Content Placeholder 2"/>
          <p:cNvSpPr>
            <a:spLocks noGrp="1"/>
          </p:cNvSpPr>
          <p:nvPr>
            <p:ph idx="1"/>
          </p:nvPr>
        </p:nvSpPr>
        <p:spPr>
          <a:xfrm>
            <a:off x="152400" y="1600200"/>
            <a:ext cx="8839200" cy="5105400"/>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r>
              <a:rPr lang="fa-IR" dirty="0" smtClean="0"/>
              <a:t>ـ </a:t>
            </a:r>
            <a:r>
              <a:rPr lang="fa-IR" sz="3300" dirty="0">
                <a:cs typeface="B Zar" pitchFamily="2" charset="-78"/>
              </a:rPr>
              <a:t>آرامش خود را حفظ كنيد و واكنش بيش از حد نشان ندهيد.</a:t>
            </a:r>
            <a:endParaRPr lang="en-US" sz="3300" dirty="0">
              <a:cs typeface="B Zar" pitchFamily="2" charset="-78"/>
            </a:endParaRPr>
          </a:p>
          <a:p>
            <a:r>
              <a:rPr lang="fa-IR" sz="3300" dirty="0">
                <a:cs typeface="B Zar" pitchFamily="2" charset="-78"/>
              </a:rPr>
              <a:t>ـ براي وي توضيح دهيد كه چيزهايي كه متعلق به ديگران است نبايد براي خود بردارد. </a:t>
            </a:r>
            <a:endParaRPr lang="en-US" sz="3300" dirty="0">
              <a:cs typeface="B Zar" pitchFamily="2" charset="-78"/>
            </a:endParaRPr>
          </a:p>
          <a:p>
            <a:r>
              <a:rPr lang="fa-IR" sz="3300" dirty="0">
                <a:cs typeface="B Zar" pitchFamily="2" charset="-78"/>
              </a:rPr>
              <a:t>ـ به </a:t>
            </a:r>
            <a:r>
              <a:rPr lang="fa-IR" sz="3300" dirty="0" smtClean="0">
                <a:cs typeface="B Zar" pitchFamily="2" charset="-78"/>
              </a:rPr>
              <a:t>کودك </a:t>
            </a:r>
            <a:r>
              <a:rPr lang="fa-IR" sz="3300" dirty="0">
                <a:cs typeface="B Zar" pitchFamily="2" charset="-78"/>
              </a:rPr>
              <a:t>بگوييد صاحب آن شيئي براي از دست دادن آن، غمگين و ناراحت مي‌‌شود. </a:t>
            </a:r>
            <a:endParaRPr lang="en-US" sz="3300" dirty="0">
              <a:cs typeface="B Zar" pitchFamily="2" charset="-78"/>
            </a:endParaRPr>
          </a:p>
          <a:p>
            <a:r>
              <a:rPr lang="fa-IR" sz="3300" dirty="0">
                <a:cs typeface="B Zar" pitchFamily="2" charset="-78"/>
              </a:rPr>
              <a:t>ـ مطمئن شويد كه وي شيئي موردنظر را به صاحبش برگردانده و عذرخواهي كند.</a:t>
            </a:r>
            <a:endParaRPr lang="en-US" sz="3300" dirty="0">
              <a:cs typeface="B Zar" pitchFamily="2" charset="-78"/>
            </a:endParaRPr>
          </a:p>
          <a:p>
            <a:r>
              <a:rPr lang="fa-IR" sz="3300" dirty="0">
                <a:cs typeface="B Zar" pitchFamily="2" charset="-78"/>
              </a:rPr>
              <a:t>ـ به خاطر داشته باشيد با اين كه كودك ممكن است بداند دزدي كار بدي است چون ديگران به وي چنين گفته‌اند تا سن 7 ـ 6 سالگي ممكن است بدرستي علت بد بودن اين كار را درك نكرده و در باره آن احساس گناه نكند.</a:t>
            </a:r>
            <a:endParaRPr lang="en-US" sz="3300" dirty="0">
              <a:cs typeface="B Zar" pitchFamily="2" charset="-78"/>
            </a:endParaRPr>
          </a:p>
          <a:p>
            <a:r>
              <a:rPr lang="fa-IR" sz="3300" dirty="0">
                <a:cs typeface="B Zar" pitchFamily="2" charset="-78"/>
              </a:rPr>
              <a:t>ـ در صورتي كه اين مشكل به صورت مكرر و مزمن رخ دهد حتماً با يك مشاور يا روانپزشك كودك مشورت كنيد. </a:t>
            </a:r>
            <a:r>
              <a:rPr lang="fa-IR" dirty="0"/>
              <a:t/>
            </a:r>
            <a:br>
              <a:rPr lang="fa-IR" dirty="0"/>
            </a:b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fa-IR" b="1" dirty="0" smtClean="0"/>
              <a:t>پرخاشگري و حملات بدخلقي (قشقرق)</a:t>
            </a:r>
            <a:endParaRPr lang="fa-IR" dirty="0"/>
          </a:p>
        </p:txBody>
      </p:sp>
      <p:sp>
        <p:nvSpPr>
          <p:cNvPr id="3" name="Content Placeholder 2"/>
          <p:cNvSpPr>
            <a:spLocks noGrp="1"/>
          </p:cNvSpPr>
          <p:nvPr>
            <p:ph idx="1"/>
          </p:nvPr>
        </p:nvSpPr>
        <p:spPr>
          <a:xfrm>
            <a:off x="152400" y="1600200"/>
            <a:ext cx="8839200" cy="4953000"/>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fa-IR" dirty="0" smtClean="0">
                <a:cs typeface="B Zar" pitchFamily="2" charset="-78"/>
              </a:rPr>
              <a:t>پرخاشگري </a:t>
            </a:r>
            <a:r>
              <a:rPr lang="fa-IR" dirty="0">
                <a:cs typeface="B Zar" pitchFamily="2" charset="-78"/>
              </a:rPr>
              <a:t>كودكان علل مختلفي دارد. </a:t>
            </a:r>
            <a:r>
              <a:rPr lang="fa-IR" dirty="0">
                <a:solidFill>
                  <a:srgbClr val="FF0000"/>
                </a:solidFill>
                <a:cs typeface="B Zar" pitchFamily="2" charset="-78"/>
              </a:rPr>
              <a:t>كودكان كوچكتر ممكن است به علت اين كه نمي‌‌‌دانند احساسات ناخوشايند خود مانند خشم و ناكامي را چگونه با كلمات ابراز كنند به پرخاشگري </a:t>
            </a:r>
            <a:r>
              <a:rPr lang="fa-IR" dirty="0">
                <a:cs typeface="B Zar" pitchFamily="2" charset="-78"/>
              </a:rPr>
              <a:t>روي آورند. صحبت با كودكان و كمك به آنان براي بيان احساساتشان بدون پرخاشگري در اين موارد مفيد است</a:t>
            </a:r>
            <a:r>
              <a:rPr lang="fa-IR" dirty="0" smtClean="0">
                <a:cs typeface="B Zar" pitchFamily="2" charset="-78"/>
              </a:rPr>
              <a:t>.</a:t>
            </a:r>
          </a:p>
          <a:p>
            <a:r>
              <a:rPr lang="fa-IR" dirty="0" smtClean="0">
                <a:cs typeface="B Zar" pitchFamily="2" charset="-78"/>
              </a:rPr>
              <a:t>كودك </a:t>
            </a:r>
            <a:r>
              <a:rPr lang="fa-IR" dirty="0">
                <a:cs typeface="B Zar" pitchFamily="2" charset="-78"/>
              </a:rPr>
              <a:t>ممكن است شاهد </a:t>
            </a:r>
            <a:r>
              <a:rPr lang="fa-IR" dirty="0">
                <a:solidFill>
                  <a:srgbClr val="FF0000"/>
                </a:solidFill>
                <a:cs typeface="B Zar" pitchFamily="2" charset="-78"/>
              </a:rPr>
              <a:t>دعوا و پرخاشگري والدين </a:t>
            </a:r>
            <a:r>
              <a:rPr lang="fa-IR" dirty="0">
                <a:cs typeface="B Zar" pitchFamily="2" charset="-78"/>
              </a:rPr>
              <a:t>يا ديگر اعضاي خانواده باشد و از اين رفتارها الگو برداري كند. بنابراين كنترل محيط منزل، عدم به كار گيري پرخاشگري در روابط بين فردي اعضاي خانواده و همچنين </a:t>
            </a:r>
            <a:r>
              <a:rPr lang="fa-IR" dirty="0">
                <a:solidFill>
                  <a:srgbClr val="FF0000"/>
                </a:solidFill>
                <a:cs typeface="B Zar" pitchFamily="2" charset="-78"/>
              </a:rPr>
              <a:t>نظارت بر برنامه‌‌هاي تلويزيوني </a:t>
            </a:r>
            <a:r>
              <a:rPr lang="fa-IR" dirty="0">
                <a:cs typeface="B Zar" pitchFamily="2" charset="-78"/>
              </a:rPr>
              <a:t>كه كودك مشاهده مي‌‌كند مي‌‌تواند اين اثرات را تا حد ممكن كاهش دهد. </a:t>
            </a:r>
            <a:endParaRPr lang="en-US" dirty="0">
              <a:cs typeface="B Zar" pitchFamily="2" charset="-78"/>
            </a:endParaRPr>
          </a:p>
          <a:p>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096000"/>
          </a:xfrm>
        </p:spPr>
        <p:style>
          <a:lnRef idx="3">
            <a:schemeClr val="lt1"/>
          </a:lnRef>
          <a:fillRef idx="1">
            <a:schemeClr val="accent2"/>
          </a:fillRef>
          <a:effectRef idx="1">
            <a:schemeClr val="accent2"/>
          </a:effectRef>
          <a:fontRef idx="minor">
            <a:schemeClr val="lt1"/>
          </a:fontRef>
        </p:style>
        <p:txBody>
          <a:bodyPr>
            <a:normAutofit/>
          </a:bodyPr>
          <a:lstStyle/>
          <a:p>
            <a:r>
              <a:rPr lang="fa-IR" dirty="0"/>
              <a:t>گاهي به مرور زمان كودك ياد مي‌‌گيرد كه با بد خلقي و پرخاشگري مي‌‌تواند به آنچه مي‌‌خواهد دست يابد.</a:t>
            </a:r>
            <a:br>
              <a:rPr lang="fa-IR" dirty="0"/>
            </a:br>
            <a:r>
              <a:rPr lang="fa-IR" dirty="0"/>
              <a:t>اگر والدين در برابر داد و فرياد يا پرخاشگري وي تسليم شوند او در مي‌‌يابد اين رفتار راهي براي گرفتن آنچه مي‌‌خواهد از بزرگسالان است. بعضي كودكان با فرد خاصي مانند مادر يا مادر بزرگ بيشتر اين رفتارها را نشان مي‌‌دهند تا با ديگر اعضاي خانواده. اين موضوع اهميت برخورد يكسان و يكنواخت همه بزرگسالان در خانواده و اطراف كودك را نشان مي‌‌دهد. اگر كودك در يابد كه هر وقت و هر كجا پرخاشگري كند پيامد يكساني متحمل مي‌‌شود چنين رفتاري قطعاً كاهش مي‌‌يابد.</a:t>
            </a:r>
            <a:endParaRPr lang="en-US" dirty="0"/>
          </a:p>
          <a:p>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style>
          <a:lnRef idx="1">
            <a:schemeClr val="accent1"/>
          </a:lnRef>
          <a:fillRef idx="2">
            <a:schemeClr val="accent1"/>
          </a:fillRef>
          <a:effectRef idx="1">
            <a:schemeClr val="accent1"/>
          </a:effectRef>
          <a:fontRef idx="minor">
            <a:schemeClr val="dk1"/>
          </a:fontRef>
        </p:style>
        <p:txBody>
          <a:bodyPr>
            <a:noAutofit/>
          </a:bodyPr>
          <a:lstStyle/>
          <a:p>
            <a:r>
              <a:rPr lang="fa-IR" sz="2800" b="1" dirty="0" smtClean="0"/>
              <a:t/>
            </a:r>
            <a:br>
              <a:rPr lang="fa-IR" sz="2800" b="1" dirty="0" smtClean="0"/>
            </a:br>
            <a:r>
              <a:rPr lang="fa-IR" sz="2800" b="1" dirty="0" smtClean="0"/>
              <a:t>رعايت </a:t>
            </a:r>
            <a:r>
              <a:rPr lang="fa-IR" sz="2800" b="1" dirty="0"/>
              <a:t>بعضي اصول مي‌‌تواند موجب كاهش اين رفتارها شود:</a:t>
            </a:r>
            <a:r>
              <a:rPr lang="en-US" sz="2800" dirty="0"/>
              <a:t/>
            </a:r>
            <a:br>
              <a:rPr lang="en-US" sz="2800" dirty="0"/>
            </a:br>
            <a:endParaRPr lang="fa-IR" sz="2800" dirty="0"/>
          </a:p>
        </p:txBody>
      </p:sp>
      <p:sp>
        <p:nvSpPr>
          <p:cNvPr id="3" name="Content Placeholder 2"/>
          <p:cNvSpPr>
            <a:spLocks noGrp="1"/>
          </p:cNvSpPr>
          <p:nvPr>
            <p:ph idx="1"/>
          </p:nvPr>
        </p:nvSpPr>
        <p:spPr>
          <a:xfrm>
            <a:off x="0" y="990600"/>
            <a:ext cx="9144000" cy="5867400"/>
          </a:xfrm>
        </p:spPr>
        <p:style>
          <a:lnRef idx="1">
            <a:schemeClr val="accent3"/>
          </a:lnRef>
          <a:fillRef idx="2">
            <a:schemeClr val="accent3"/>
          </a:fillRef>
          <a:effectRef idx="1">
            <a:schemeClr val="accent3"/>
          </a:effectRef>
          <a:fontRef idx="minor">
            <a:schemeClr val="dk1"/>
          </a:fontRef>
        </p:style>
        <p:txBody>
          <a:bodyPr>
            <a:noAutofit/>
          </a:bodyPr>
          <a:lstStyle/>
          <a:p>
            <a:r>
              <a:rPr lang="fa-IR" sz="2300" dirty="0"/>
              <a:t>ـ در انتظارات خود از كودك و به كارگيري روشهاي تربيتي در زمانها، مكانها و توسط افراد مختلف مانند مادر، پدر، مادربزرگ و... تا حد ممكن يكنواخت عمل كنيد. قابل پيش‌بيني بودن پيامد يك رفتار به كودك احساس امنيت مي‌‌دهد و وي را از سر درگمي مي‌‌رهاند و مشكلات رفتاري وي را كاهش مي‌‌دهد. </a:t>
            </a:r>
            <a:br>
              <a:rPr lang="fa-IR" sz="2300" dirty="0"/>
            </a:br>
            <a:r>
              <a:rPr lang="fa-IR" sz="2300" dirty="0"/>
              <a:t>ـ قوانين را به صورت روشن به كودك بگوييد. او بايد بداند احساس خشم و ناكامي طبيعي است ولي مرزهايي براي شيوه ابراز آن وجود دارد مثلاً زدن ديگران ممنوع است.</a:t>
            </a:r>
            <a:endParaRPr lang="en-US" sz="2300" dirty="0"/>
          </a:p>
          <a:p>
            <a:r>
              <a:rPr lang="fa-IR" sz="2300" dirty="0"/>
              <a:t>ـ در صورت پرخاشگري كودك از روشهاي تنبيهي مناسب مانند منزوي سازي استفاده كنيد.</a:t>
            </a:r>
            <a:endParaRPr lang="en-US" sz="2300" dirty="0"/>
          </a:p>
          <a:p>
            <a:r>
              <a:rPr lang="fa-IR" sz="2300" dirty="0"/>
              <a:t>ـ بر اثر بدخلقي و قشقرق كودك تسليم خواسته‌‌هاي غيرمنطقي او نشويد. اين رفتار كودك را ناديده بگيريد. (در عين حال ايمني كودك را در نظر داشته باشيد. اگر وي به كار خطرناكي دست زد بلافاصله بايد مداخل كنيد). </a:t>
            </a:r>
            <a:br>
              <a:rPr lang="fa-IR" sz="2300" dirty="0"/>
            </a:br>
            <a:r>
              <a:rPr lang="fa-IR" sz="2300" dirty="0"/>
              <a:t>ـ تلاش كودك براي ابراز مناسب احساسات ناخوشايند مثل خشم را تشويق كنيد. </a:t>
            </a:r>
            <a:endParaRPr lang="en-US" sz="2300" dirty="0"/>
          </a:p>
          <a:p>
            <a:r>
              <a:rPr lang="fa-IR" sz="2300" dirty="0"/>
              <a:t>ـ موقعيتهايي كه كودك بيشتر دچار بدخلقي و پرخاشگري مي‌‌شود مانند زماني كه خسته، گرسنه يا خواب آلود است را شناسايي كرده، توجه به نيازهاي جسماني و روانشناختي كودك را در برنامه ريزي‌‌هاي روزانه خود در اولويت قرار دهيد. </a:t>
            </a:r>
            <a:endParaRPr lang="en-US" sz="2300" dirty="0"/>
          </a:p>
          <a:p>
            <a:endParaRPr lang="fa-IR" sz="23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fa-IR" dirty="0" smtClean="0"/>
              <a:t>رقابت بين خواهر و برادرها </a:t>
            </a:r>
            <a:r>
              <a:rPr lang="en-US" dirty="0" smtClean="0"/>
              <a:t/>
            </a:r>
            <a:br>
              <a:rPr lang="en-US" dirty="0" smtClean="0"/>
            </a:br>
            <a:endParaRPr lang="fa-IR" dirty="0"/>
          </a:p>
        </p:txBody>
      </p:sp>
      <p:sp>
        <p:nvSpPr>
          <p:cNvPr id="3" name="Content Placeholder 2"/>
          <p:cNvSpPr>
            <a:spLocks noGrp="1"/>
          </p:cNvSpPr>
          <p:nvPr>
            <p:ph idx="1"/>
          </p:nvPr>
        </p:nvSpPr>
        <p:spPr>
          <a:xfrm>
            <a:off x="152400" y="1066800"/>
            <a:ext cx="8763000" cy="5562600"/>
          </a:xfrm>
          <a:ln/>
        </p:spPr>
        <p:style>
          <a:lnRef idx="1">
            <a:schemeClr val="accent1"/>
          </a:lnRef>
          <a:fillRef idx="2">
            <a:schemeClr val="accent1"/>
          </a:fillRef>
          <a:effectRef idx="1">
            <a:schemeClr val="accent1"/>
          </a:effectRef>
          <a:fontRef idx="minor">
            <a:schemeClr val="dk1"/>
          </a:fontRef>
        </p:style>
        <p:txBody>
          <a:bodyPr>
            <a:normAutofit/>
          </a:bodyPr>
          <a:lstStyle/>
          <a:p>
            <a:r>
              <a:rPr lang="fa-IR" dirty="0" smtClean="0"/>
              <a:t>رقابت </a:t>
            </a:r>
            <a:r>
              <a:rPr lang="fa-IR" dirty="0"/>
              <a:t>و حسادت بين خواهر و برادرها از شايعترين مشكلات والدين محسوب مي‌‌شود. اين موضوع پديده‌اي عالمگير است و پدر و مادر را بيش از هر كس ديگر دچار احساس ناكامي و نگراني مي‌‌كند. گرچه </a:t>
            </a:r>
            <a:r>
              <a:rPr lang="fa-IR" dirty="0" smtClean="0"/>
              <a:t>اغلب توصيه مي‌‌شود </a:t>
            </a:r>
            <a:r>
              <a:rPr lang="fa-IR" dirty="0"/>
              <a:t>كه خواهر و برادرها را به حال خود گذاشته، در دعوا و درگيري آنها دخالت نكنيم، بعضي از بزرگسالان خاطراتي از بدرفتاري خواهر يا برادر خود در دوران كودكي بدون دخالتي از سوي والدين به ياد دارند كه بسيار برايشان رنج آور است. بنابراين اين با وجود طبيعي بودن رقابت بين خواهر و برادرها نظارت والدين بر شيوه تعامل و ارتباط فرزندان با هم اهميت بسزا دارد.</a:t>
            </a:r>
            <a:endParaRPr lang="en-US" dirty="0"/>
          </a:p>
          <a:p>
            <a:endParaRPr lang="fa-I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style>
          <a:lnRef idx="1">
            <a:schemeClr val="accent5"/>
          </a:lnRef>
          <a:fillRef idx="2">
            <a:schemeClr val="accent5"/>
          </a:fillRef>
          <a:effectRef idx="1">
            <a:schemeClr val="accent5"/>
          </a:effectRef>
          <a:fontRef idx="minor">
            <a:schemeClr val="dk1"/>
          </a:fontRef>
        </p:style>
        <p:txBody>
          <a:bodyPr>
            <a:noAutofit/>
          </a:bodyPr>
          <a:lstStyle/>
          <a:p>
            <a:r>
              <a:rPr lang="fa-IR" sz="3600" dirty="0" smtClean="0"/>
              <a:t/>
            </a:r>
            <a:br>
              <a:rPr lang="fa-IR" sz="3600" dirty="0" smtClean="0"/>
            </a:br>
            <a:r>
              <a:rPr lang="fa-IR" sz="3600" dirty="0" smtClean="0"/>
              <a:t>توصيه‌‌هاي زير در برخورد با رقابت و حسادت خواهر و برادر‌ها كمك كننده هستند:</a:t>
            </a:r>
            <a:r>
              <a:rPr lang="en-US" sz="3600" dirty="0" smtClean="0"/>
              <a:t/>
            </a:r>
            <a:br>
              <a:rPr lang="en-US" sz="3600" dirty="0" smtClean="0"/>
            </a:br>
            <a:endParaRPr lang="fa-IR" sz="3600" dirty="0"/>
          </a:p>
        </p:txBody>
      </p:sp>
      <p:sp>
        <p:nvSpPr>
          <p:cNvPr id="3" name="Content Placeholder 2"/>
          <p:cNvSpPr>
            <a:spLocks noGrp="1"/>
          </p:cNvSpPr>
          <p:nvPr>
            <p:ph idx="1"/>
          </p:nvPr>
        </p:nvSpPr>
        <p:spPr>
          <a:xfrm>
            <a:off x="152400" y="1219200"/>
            <a:ext cx="8839200" cy="5410200"/>
          </a:xfrm>
        </p:spPr>
        <p:style>
          <a:lnRef idx="1">
            <a:schemeClr val="accent1"/>
          </a:lnRef>
          <a:fillRef idx="2">
            <a:schemeClr val="accent1"/>
          </a:fillRef>
          <a:effectRef idx="1">
            <a:schemeClr val="accent1"/>
          </a:effectRef>
          <a:fontRef idx="minor">
            <a:schemeClr val="dk1"/>
          </a:fontRef>
        </p:style>
        <p:txBody>
          <a:bodyPr>
            <a:noAutofit/>
          </a:bodyPr>
          <a:lstStyle/>
          <a:p>
            <a:r>
              <a:rPr lang="fa-IR" dirty="0" smtClean="0">
                <a:cs typeface="B Zar" pitchFamily="2" charset="-78"/>
              </a:rPr>
              <a:t>ـ </a:t>
            </a:r>
            <a:r>
              <a:rPr lang="fa-IR" dirty="0">
                <a:cs typeface="B Zar" pitchFamily="2" charset="-78"/>
              </a:rPr>
              <a:t>اطمينان يابيد كه هيچ يك از فرزندان توسط خواهر يا برادر خود مورد سوء رفتار كلامي، جسماني </a:t>
            </a:r>
            <a:r>
              <a:rPr lang="fa-IR" dirty="0" smtClean="0">
                <a:cs typeface="B Zar" pitchFamily="2" charset="-78"/>
              </a:rPr>
              <a:t>قرار </a:t>
            </a:r>
            <a:r>
              <a:rPr lang="fa-IR" dirty="0">
                <a:cs typeface="B Zar" pitchFamily="2" charset="-78"/>
              </a:rPr>
              <a:t>نمي‌‌‌گيرد. قانوني در خانه برقرار كنيد كه خشونت از هر نوع نسبت به ديگران را ممنوع كند.</a:t>
            </a:r>
            <a:endParaRPr lang="en-US" dirty="0">
              <a:cs typeface="B Zar" pitchFamily="2" charset="-78"/>
            </a:endParaRPr>
          </a:p>
          <a:p>
            <a:r>
              <a:rPr lang="fa-IR" dirty="0">
                <a:cs typeface="B Zar" pitchFamily="2" charset="-78"/>
              </a:rPr>
              <a:t>ـ از لقب دادن به كودكان پرهيز كنيد. حتي لقب‌‌هاي خوب مانند هنرمند يا ورزشكار مي‌‌تواند برانگيزاننده حسادت ديگر </a:t>
            </a:r>
            <a:r>
              <a:rPr lang="fa-IR" dirty="0" smtClean="0">
                <a:cs typeface="B Zar" pitchFamily="2" charset="-78"/>
              </a:rPr>
              <a:t>فرزندان </a:t>
            </a:r>
            <a:r>
              <a:rPr lang="fa-IR" dirty="0">
                <a:cs typeface="B Zar" pitchFamily="2" charset="-78"/>
              </a:rPr>
              <a:t>شود و كودك را براي حفظ اين لقب دچار اضطراب و ناكامي نمايد.</a:t>
            </a:r>
            <a:endParaRPr lang="en-US" dirty="0">
              <a:cs typeface="B Zar" pitchFamily="2" charset="-78"/>
            </a:endParaRPr>
          </a:p>
          <a:p>
            <a:r>
              <a:rPr lang="fa-IR" dirty="0">
                <a:cs typeface="B Zar" pitchFamily="2" charset="-78"/>
              </a:rPr>
              <a:t>ـ با كودكان طوري رفتار كنيد كه بفهمند هر يك داراي ويژگي‌‌هاي منحصر به فردي هستند كه با ديگران متفاوت است. آنان را به صورتي غير منصفانه با هم مقايسه نكنيد.</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3809999"/>
          </a:xfrm>
        </p:spPr>
        <p:style>
          <a:lnRef idx="0">
            <a:schemeClr val="accent2"/>
          </a:lnRef>
          <a:fillRef idx="3">
            <a:schemeClr val="accent2"/>
          </a:fillRef>
          <a:effectRef idx="3">
            <a:schemeClr val="accent2"/>
          </a:effectRef>
          <a:fontRef idx="minor">
            <a:schemeClr val="lt1"/>
          </a:fontRef>
        </p:style>
        <p:txBody>
          <a:bodyPr/>
          <a:lstStyle/>
          <a:p>
            <a:r>
              <a:rPr lang="fa-IR" b="1" dirty="0"/>
              <a:t>خصوصیات کودکان </a:t>
            </a:r>
            <a:r>
              <a:rPr lang="fa-IR" b="1" dirty="0" smtClean="0"/>
              <a:t>(</a:t>
            </a:r>
            <a:r>
              <a:rPr lang="fa-IR" b="1" dirty="0"/>
              <a:t>پیش دبستانی) </a:t>
            </a:r>
            <a:endParaRPr lang="fa-I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172200"/>
          </a:xfrm>
        </p:spPr>
        <p:style>
          <a:lnRef idx="1">
            <a:schemeClr val="accent2"/>
          </a:lnRef>
          <a:fillRef idx="2">
            <a:schemeClr val="accent2"/>
          </a:fillRef>
          <a:effectRef idx="1">
            <a:schemeClr val="accent2"/>
          </a:effectRef>
          <a:fontRef idx="minor">
            <a:schemeClr val="dk1"/>
          </a:fontRef>
        </p:style>
        <p:txBody>
          <a:bodyPr/>
          <a:lstStyle/>
          <a:p>
            <a:r>
              <a:rPr lang="fa-IR" dirty="0"/>
              <a:t>ـ علاوه بر زماني كه با همه فرزندان مي‌‌گذرانيد با هر يك از آنان زماني جداگانه هر چند اندك صرف كنيد.</a:t>
            </a:r>
            <a:br>
              <a:rPr lang="fa-IR" dirty="0"/>
            </a:br>
            <a:r>
              <a:rPr lang="fa-IR" dirty="0"/>
              <a:t>ـ بپذيريد كه رقابت بين خواهر و برادرها طبيعي است. همه گاهي نسبت به خواهر يا برادر خود احساس خشم مي‌‌نمايند در حاليكه بيشتر آنها در برابر افراد خارج از خانواده از يكديگر حمايت مي‌‌كنند.</a:t>
            </a:r>
            <a:endParaRPr lang="en-US" dirty="0"/>
          </a:p>
          <a:p>
            <a:r>
              <a:rPr lang="fa-IR" dirty="0"/>
              <a:t>ـ به خبرچيني كودكان پاداش ندهيد و هميشه جانب يك فرزند را نگيريد.</a:t>
            </a:r>
            <a:endParaRPr lang="en-US" dirty="0"/>
          </a:p>
          <a:p>
            <a:endParaRPr lang="fa-I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fa-IR" b="1" dirty="0" smtClean="0"/>
              <a:t>در صورت دعواي خواهر و برادرها:</a:t>
            </a:r>
            <a:r>
              <a:rPr lang="en-US" dirty="0" smtClean="0"/>
              <a:t/>
            </a:r>
            <a:br>
              <a:rPr lang="en-US" dirty="0" smtClean="0"/>
            </a:br>
            <a:endParaRPr lang="fa-IR"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r>
              <a:rPr lang="fa-IR" dirty="0" smtClean="0"/>
              <a:t>ـ </a:t>
            </a:r>
            <a:r>
              <a:rPr lang="fa-IR" dirty="0"/>
              <a:t>حتي‌الامكان اجازه دهيد خود آن را تمام كنند.</a:t>
            </a:r>
            <a:endParaRPr lang="en-US" dirty="0"/>
          </a:p>
          <a:p>
            <a:r>
              <a:rPr lang="fa-IR" dirty="0"/>
              <a:t>ـ اگر يكي يا هر دو بسيار عصباني و ناراحت هستند دخالت كنيد. آنها را از هم جدا كرده و كودكي را كه آسيب ديده يا ناراحت است آرام كنيد.</a:t>
            </a:r>
            <a:endParaRPr lang="en-US" dirty="0"/>
          </a:p>
          <a:p>
            <a:r>
              <a:rPr lang="fa-IR" dirty="0"/>
              <a:t>ـ طرف هيچ يك را نگيريد مگر آن كه آنچه رخ داده ديده باشيد. </a:t>
            </a:r>
            <a:endParaRPr lang="en-US" dirty="0"/>
          </a:p>
          <a:p>
            <a:r>
              <a:rPr lang="fa-IR" dirty="0"/>
              <a:t>ـ هر دو كودك را تشويق كنيد تا در باره احساسات خود و آنچه رخ داده صحبت كنند و از آنها بخواهيد فكر كنند چگونه مي‌‌توانند اختلافشان را بدون دعوا و درگيري حل كنند.</a:t>
            </a:r>
            <a:endParaRPr lang="en-US" dirty="0"/>
          </a:p>
          <a:p>
            <a:endParaRPr lang="fa-I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fa-IR" b="1" dirty="0" smtClean="0"/>
              <a:t/>
            </a:r>
            <a:br>
              <a:rPr lang="fa-IR" b="1" dirty="0" smtClean="0"/>
            </a:br>
            <a:r>
              <a:rPr lang="fa-IR" b="1" dirty="0" smtClean="0"/>
              <a:t>نتیجه گیری</a:t>
            </a:r>
            <a:r>
              <a:rPr lang="en-US" dirty="0" smtClean="0"/>
              <a:t/>
            </a:r>
            <a:br>
              <a:rPr lang="en-US" dirty="0" smtClean="0"/>
            </a:br>
            <a:endParaRPr lang="fa-IR"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fa-IR" dirty="0" smtClean="0"/>
              <a:t>1.در </a:t>
            </a:r>
            <a:r>
              <a:rPr lang="fa-IR" dirty="0"/>
              <a:t>برنامه آمادگي قبل از دبستان آموزش مهارتهاي زير بايد مد نظر قرار بگيرد: -حركتي -كلامي -شناخت رنگها،شكلها،بافتها،اندازه ها </a:t>
            </a:r>
            <a:endParaRPr lang="en-US" dirty="0"/>
          </a:p>
          <a:p>
            <a:r>
              <a:rPr lang="fa-IR" dirty="0"/>
              <a:t>2.در اين سن اهميت استفاده از بازي و بهره گيري از وسايل مناسب بازي براي كودكان مورد توجه است.</a:t>
            </a:r>
            <a:endParaRPr lang="en-US" dirty="0"/>
          </a:p>
          <a:p>
            <a:r>
              <a:rPr lang="fa-IR" dirty="0"/>
              <a:t>3.مشاجره ها مباحثه ها و گفتگوها بين شاگردان و يا بين آنها و معلمانشان مي تواند منشاءيادگيري و پيشرفت باشد.</a:t>
            </a:r>
            <a:endParaRPr lang="en-US" dirty="0"/>
          </a:p>
          <a:p>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fa-IR" b="1" dirty="0"/>
              <a:t>خصوصيات </a:t>
            </a:r>
            <a:r>
              <a:rPr lang="fa-IR" b="1" dirty="0" smtClean="0"/>
              <a:t>جسماني</a:t>
            </a:r>
            <a:endParaRPr lang="fa-IR"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r>
              <a:rPr lang="fa-IR" dirty="0" smtClean="0">
                <a:cs typeface="B Zar" pitchFamily="2" charset="-78"/>
              </a:rPr>
              <a:t>1) -کودكان </a:t>
            </a:r>
            <a:r>
              <a:rPr lang="fa-IR" dirty="0">
                <a:cs typeface="B Zar" pitchFamily="2" charset="-78"/>
              </a:rPr>
              <a:t>اين گروه افرادي هستند پر جنب وجوش ،داراي ماهيچه هاي بزرگ ،رشد كنترل بدني خوب و با انرژي فراوان. </a:t>
            </a:r>
            <a:endParaRPr lang="en-US" dirty="0">
              <a:cs typeface="B Zar" pitchFamily="2" charset="-78"/>
            </a:endParaRPr>
          </a:p>
          <a:p>
            <a:r>
              <a:rPr lang="fa-IR" dirty="0">
                <a:cs typeface="B Zar" pitchFamily="2" charset="-78"/>
              </a:rPr>
              <a:t>2)-ماهيچه هاي بزرگ رشد يافته تر از ماهيچه هاي انگشتان ودستهاي آنهاست. </a:t>
            </a:r>
            <a:endParaRPr lang="en-US" dirty="0">
              <a:cs typeface="B Zar" pitchFamily="2" charset="-78"/>
            </a:endParaRPr>
          </a:p>
          <a:p>
            <a:r>
              <a:rPr lang="fa-IR" dirty="0">
                <a:cs typeface="B Zar" pitchFamily="2" charset="-78"/>
              </a:rPr>
              <a:t>3)-تمركزبر اشيا ءكوچك برايشان مشكل است.</a:t>
            </a:r>
            <a:endParaRPr lang="en-US" dirty="0">
              <a:cs typeface="B Zar" pitchFamily="2" charset="-78"/>
            </a:endParaRPr>
          </a:p>
          <a:p>
            <a:r>
              <a:rPr lang="fa-IR" dirty="0">
                <a:cs typeface="B Zar" pitchFamily="2" charset="-78"/>
              </a:rPr>
              <a:t>4)-استخوان هاي محافظ مغز هنوز نرم هستند.</a:t>
            </a:r>
            <a:endParaRPr lang="en-US" dirty="0">
              <a:cs typeface="B Zar" pitchFamily="2" charset="-78"/>
            </a:endParaRPr>
          </a:p>
          <a:p>
            <a:r>
              <a:rPr lang="fa-IR" dirty="0">
                <a:cs typeface="B Zar" pitchFamily="2" charset="-78"/>
              </a:rPr>
              <a:t>5)-پسر ها در عين رشد جسماني بيشتر و جثه بزرگتر در مورد كاركردن با چيز هاي كوچك ديرتر از دختر ها به مهارت مي رسند. </a:t>
            </a:r>
            <a:endParaRPr lang="en-US" dirty="0">
              <a:cs typeface="B Zar" pitchFamily="2" charset="-78"/>
            </a:endParaRPr>
          </a:p>
          <a:p>
            <a:r>
              <a:rPr lang="fa-IR" dirty="0">
                <a:cs typeface="B Zar" pitchFamily="2" charset="-78"/>
              </a:rPr>
              <a:t>6)-اغلب عادت به استفاده از يك دست( 90درصددست راست) را دارند. </a:t>
            </a:r>
            <a:endParaRPr lang="en-US" dirty="0">
              <a:cs typeface="B Zar" pitchFamily="2" charset="-78"/>
            </a:endParaRPr>
          </a:p>
          <a:p>
            <a:r>
              <a:rPr lang="fa-IR" dirty="0">
                <a:cs typeface="B Zar" pitchFamily="2" charset="-78"/>
              </a:rPr>
              <a:t>7)-نمي توانند به مدت طولاني ساكت وآرام بنشينند.  </a:t>
            </a:r>
            <a:endParaRPr lang="en-US" dirty="0">
              <a:cs typeface="B Zar" pitchFamily="2" charset="-78"/>
            </a:endParaRPr>
          </a:p>
          <a:p>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868362"/>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fa-IR" b="1" dirty="0" smtClean="0"/>
              <a:t/>
            </a:r>
            <a:br>
              <a:rPr lang="fa-IR" b="1" dirty="0" smtClean="0"/>
            </a:br>
            <a:r>
              <a:rPr lang="fa-IR" b="1" dirty="0" smtClean="0"/>
              <a:t>خصوصیات اجتماعی</a:t>
            </a:r>
            <a:r>
              <a:rPr lang="fa-IR" dirty="0" smtClean="0"/>
              <a:t> </a:t>
            </a:r>
            <a:r>
              <a:rPr lang="en-US" dirty="0"/>
              <a:t/>
            </a:r>
            <a:br>
              <a:rPr lang="en-US" dirty="0"/>
            </a:br>
            <a:endParaRPr lang="fa-IR" dirty="0"/>
          </a:p>
        </p:txBody>
      </p:sp>
      <p:sp>
        <p:nvSpPr>
          <p:cNvPr id="9" name="Content Placeholder 8"/>
          <p:cNvSpPr>
            <a:spLocks noGrp="1"/>
          </p:cNvSpPr>
          <p:nvPr>
            <p:ph idx="1"/>
          </p:nvPr>
        </p:nvSpPr>
        <p:spPr>
          <a:xfrm>
            <a:off x="152400" y="1143000"/>
            <a:ext cx="8839200" cy="5562600"/>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fa-IR" dirty="0" smtClean="0">
                <a:cs typeface="B Zar" pitchFamily="2" charset="-78"/>
              </a:rPr>
              <a:t>1- بيشتر </a:t>
            </a:r>
            <a:r>
              <a:rPr lang="fa-IR" dirty="0">
                <a:cs typeface="B Zar" pitchFamily="2" charset="-78"/>
              </a:rPr>
              <a:t>كودكان يك يا دو دوست بسیار نزديك دارند، ولي اين دوستي ها به سرعت تغيير مي كند.</a:t>
            </a:r>
            <a:endParaRPr lang="en-US" dirty="0">
              <a:cs typeface="B Zar" pitchFamily="2" charset="-78"/>
            </a:endParaRPr>
          </a:p>
          <a:p>
            <a:r>
              <a:rPr lang="fa-IR" dirty="0">
                <a:cs typeface="B Zar" pitchFamily="2" charset="-78"/>
              </a:rPr>
              <a:t> 2)-گروههاي بازي معمولا كوچك است و سازماندهي چنداني ندارد و به سرعت تغيير </a:t>
            </a:r>
            <a:r>
              <a:rPr lang="fa-IR" dirty="0" smtClean="0">
                <a:cs typeface="B Zar" pitchFamily="2" charset="-78"/>
              </a:rPr>
              <a:t>مي كند</a:t>
            </a:r>
            <a:r>
              <a:rPr lang="fa-IR" dirty="0">
                <a:cs typeface="B Zar" pitchFamily="2" charset="-78"/>
              </a:rPr>
              <a:t>.</a:t>
            </a:r>
            <a:br>
              <a:rPr lang="fa-IR" dirty="0">
                <a:cs typeface="B Zar" pitchFamily="2" charset="-78"/>
              </a:rPr>
            </a:br>
            <a:r>
              <a:rPr lang="fa-IR" dirty="0">
                <a:cs typeface="B Zar" pitchFamily="2" charset="-78"/>
              </a:rPr>
              <a:t>3)-نزاع زياد اتفاق مي افتد ولي معمولا كوتاه است و به سرعت فراموش مي شود.</a:t>
            </a:r>
            <a:endParaRPr lang="en-US" dirty="0">
              <a:cs typeface="B Zar" pitchFamily="2" charset="-78"/>
            </a:endParaRPr>
          </a:p>
          <a:p>
            <a:r>
              <a:rPr lang="fa-IR" dirty="0">
                <a:cs typeface="B Zar" pitchFamily="2" charset="-78"/>
              </a:rPr>
              <a:t> 4)-بازي هاي نمايشي را دوست دارند و تحت تاثير نمايش ها و برنامه هاي تلويزيوني قرار مي گيرند. </a:t>
            </a:r>
            <a:endParaRPr lang="en-US" dirty="0">
              <a:cs typeface="B Zar" pitchFamily="2" charset="-78"/>
            </a:endParaRPr>
          </a:p>
          <a:p>
            <a:r>
              <a:rPr lang="fa-IR" dirty="0">
                <a:cs typeface="B Zar" pitchFamily="2" charset="-78"/>
              </a:rPr>
              <a:t>5)آگاهي از نقش جنسي به تدريج در اين دوران سني آغاز مي شود و معمولا كودكان اين دوره آماده الگو پذيري از نقش هاي اجتماعي مربوط به جنس خود هستند. </a:t>
            </a:r>
            <a:endParaRPr lang="en-US" dirty="0">
              <a:cs typeface="B Zar" pitchFamily="2" charset="-78"/>
            </a:endParaRPr>
          </a:p>
          <a:p>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fa-IR" b="1" dirty="0" smtClean="0"/>
              <a:t/>
            </a:r>
            <a:br>
              <a:rPr lang="fa-IR" b="1" dirty="0" smtClean="0"/>
            </a:br>
            <a:r>
              <a:rPr lang="fa-IR" b="1" dirty="0" smtClean="0">
                <a:cs typeface="B Zar" pitchFamily="2" charset="-78"/>
              </a:rPr>
              <a:t>خصوصیات </a:t>
            </a:r>
            <a:r>
              <a:rPr lang="fa-IR" b="1" dirty="0">
                <a:cs typeface="B Zar" pitchFamily="2" charset="-78"/>
              </a:rPr>
              <a:t>عاطفی</a:t>
            </a:r>
            <a:r>
              <a:rPr lang="en-US" dirty="0"/>
              <a:t/>
            </a:r>
            <a:br>
              <a:rPr lang="en-US" dirty="0"/>
            </a:br>
            <a:endParaRPr lang="fa-IR"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a:r>
              <a:rPr lang="fa-IR" dirty="0" smtClean="0">
                <a:cs typeface="B Zar" pitchFamily="2" charset="-78"/>
              </a:rPr>
              <a:t>1</a:t>
            </a:r>
            <a:r>
              <a:rPr lang="fa-IR" dirty="0" smtClean="0"/>
              <a:t>.</a:t>
            </a:r>
            <a:r>
              <a:rPr lang="fa-IR" sz="4000" dirty="0" smtClean="0">
                <a:cs typeface="B Zar" pitchFamily="2" charset="-78"/>
              </a:rPr>
              <a:t>عواطف </a:t>
            </a:r>
            <a:r>
              <a:rPr lang="fa-IR" sz="4000" dirty="0">
                <a:cs typeface="B Zar" pitchFamily="2" charset="-78"/>
              </a:rPr>
              <a:t>خود را آزادانه و آشكارا ابراز مي كنند. </a:t>
            </a:r>
            <a:endParaRPr lang="en-US" sz="4000" dirty="0">
              <a:cs typeface="B Zar" pitchFamily="2" charset="-78"/>
            </a:endParaRPr>
          </a:p>
          <a:p>
            <a:r>
              <a:rPr lang="fa-IR" sz="4000" dirty="0">
                <a:cs typeface="B Zar" pitchFamily="2" charset="-78"/>
              </a:rPr>
              <a:t>2.كودكان به علت روبرو شدن با موقعيت هاي بسياري كه بیشتر آنها نيز تازگي دارد و نيز به دليل قوه تخيل فعال ممكن است ترسهاي زيادي داشته باشند. </a:t>
            </a:r>
            <a:endParaRPr lang="en-US" sz="4000" dirty="0">
              <a:cs typeface="B Zar" pitchFamily="2" charset="-78"/>
            </a:endParaRPr>
          </a:p>
          <a:p>
            <a:r>
              <a:rPr lang="fa-IR" sz="4000" dirty="0">
                <a:cs typeface="B Zar" pitchFamily="2" charset="-78"/>
              </a:rPr>
              <a:t>3.حسادت دربين آنها تقريبا عادي است.</a:t>
            </a:r>
            <a:endParaRPr lang="en-US" sz="4000" dirty="0">
              <a:cs typeface="B Zar" pitchFamily="2" charset="-78"/>
            </a:endParaRPr>
          </a:p>
          <a:p>
            <a:r>
              <a:rPr lang="fa-IR" sz="4000" dirty="0">
                <a:cs typeface="B Zar" pitchFamily="2" charset="-78"/>
              </a:rPr>
              <a:t>4.لكنت زبان بين كودكان بسيار شايع است.</a:t>
            </a:r>
            <a:endParaRPr lang="en-US" sz="4000" dirty="0">
              <a:cs typeface="B Zar" pitchFamily="2" charset="-78"/>
            </a:endParaRPr>
          </a:p>
          <a:p>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normAutofit fontScale="90000"/>
          </a:bodyPr>
          <a:lstStyle/>
          <a:p>
            <a:r>
              <a:rPr lang="fa-IR" b="1" dirty="0" smtClean="0">
                <a:cs typeface="B Zar" pitchFamily="2" charset="-78"/>
              </a:rPr>
              <a:t/>
            </a:r>
            <a:br>
              <a:rPr lang="fa-IR" b="1" dirty="0" smtClean="0">
                <a:cs typeface="B Zar" pitchFamily="2" charset="-78"/>
              </a:rPr>
            </a:br>
            <a:r>
              <a:rPr lang="fa-IR" b="1" dirty="0" smtClean="0">
                <a:cs typeface="B Zar" pitchFamily="2" charset="-78"/>
              </a:rPr>
              <a:t>خصوصیات </a:t>
            </a:r>
            <a:r>
              <a:rPr lang="fa-IR" b="1" dirty="0">
                <a:cs typeface="B Zar" pitchFamily="2" charset="-78"/>
              </a:rPr>
              <a:t>ذهنی</a:t>
            </a:r>
            <a:r>
              <a:rPr lang="en-US" dirty="0">
                <a:cs typeface="B Zar" pitchFamily="2" charset="-78"/>
              </a:rPr>
              <a:t/>
            </a:r>
            <a:br>
              <a:rPr lang="en-US" dirty="0">
                <a:cs typeface="B Zar" pitchFamily="2" charset="-78"/>
              </a:rPr>
            </a:br>
            <a:endParaRPr lang="fa-IR" dirty="0">
              <a:cs typeface="B Zar" pitchFamily="2" charset="-78"/>
            </a:endParaRPr>
          </a:p>
        </p:txBody>
      </p:sp>
      <p:sp>
        <p:nvSpPr>
          <p:cNvPr id="3" name="Content Placeholder 2"/>
          <p:cNvSpPr>
            <a:spLocks noGrp="1"/>
          </p:cNvSpPr>
          <p:nvPr>
            <p:ph idx="1"/>
          </p:nvPr>
        </p:nvSpPr>
        <p:spPr>
          <a:xfrm>
            <a:off x="457200" y="1600200"/>
            <a:ext cx="8229600" cy="5029200"/>
          </a:xfrm>
        </p:spPr>
        <p:style>
          <a:lnRef idx="3">
            <a:schemeClr val="lt1"/>
          </a:lnRef>
          <a:fillRef idx="1">
            <a:schemeClr val="accent2"/>
          </a:fillRef>
          <a:effectRef idx="1">
            <a:schemeClr val="accent2"/>
          </a:effectRef>
          <a:fontRef idx="minor">
            <a:schemeClr val="lt1"/>
          </a:fontRef>
        </p:style>
        <p:txBody>
          <a:bodyPr>
            <a:normAutofit fontScale="92500" lnSpcReduction="10000"/>
          </a:bodyPr>
          <a:lstStyle/>
          <a:p>
            <a:r>
              <a:rPr lang="fa-IR" sz="3900" dirty="0" smtClean="0">
                <a:cs typeface="B Zar" pitchFamily="2" charset="-78"/>
              </a:rPr>
              <a:t>1.خود </a:t>
            </a:r>
            <a:r>
              <a:rPr lang="fa-IR" sz="3900" dirty="0">
                <a:cs typeface="B Zar" pitchFamily="2" charset="-78"/>
              </a:rPr>
              <a:t>مداري از ويژگي هاي اين دوره مي باشدكه به علت خود مداري كودك قادر به درك ديد گاه ديگران نيست.</a:t>
            </a:r>
            <a:br>
              <a:rPr lang="fa-IR" sz="3900" dirty="0">
                <a:cs typeface="B Zar" pitchFamily="2" charset="-78"/>
              </a:rPr>
            </a:br>
            <a:r>
              <a:rPr lang="fa-IR" sz="3900" dirty="0" smtClean="0">
                <a:cs typeface="B Zar" pitchFamily="2" charset="-78"/>
              </a:rPr>
              <a:t>2.مهارت </a:t>
            </a:r>
            <a:r>
              <a:rPr lang="fa-IR" sz="3900" dirty="0">
                <a:cs typeface="B Zar" pitchFamily="2" charset="-78"/>
              </a:rPr>
              <a:t>كاملي در زبان دارند.</a:t>
            </a:r>
            <a:endParaRPr lang="en-US" sz="3900" dirty="0">
              <a:cs typeface="B Zar" pitchFamily="2" charset="-78"/>
            </a:endParaRPr>
          </a:p>
          <a:p>
            <a:r>
              <a:rPr lang="fa-IR" sz="3900" dirty="0">
                <a:cs typeface="B Zar" pitchFamily="2" charset="-78"/>
              </a:rPr>
              <a:t>3.قدرت تخيل و خلا قيت به اوج مي رسد.</a:t>
            </a:r>
            <a:endParaRPr lang="en-US" sz="3900" dirty="0">
              <a:cs typeface="B Zar" pitchFamily="2" charset="-78"/>
            </a:endParaRPr>
          </a:p>
          <a:p>
            <a:r>
              <a:rPr lang="fa-IR" sz="3900" dirty="0">
                <a:cs typeface="B Zar" pitchFamily="2" charset="-78"/>
              </a:rPr>
              <a:t>4.رشد گويايي در اين دوره بسيار سريع است.</a:t>
            </a:r>
            <a:endParaRPr lang="en-US" sz="3900" dirty="0">
              <a:cs typeface="B Zar" pitchFamily="2" charset="-78"/>
            </a:endParaRPr>
          </a:p>
          <a:p>
            <a:r>
              <a:rPr lang="fa-IR" sz="3900" dirty="0">
                <a:cs typeface="B Zar" pitchFamily="2" charset="-78"/>
              </a:rPr>
              <a:t>5.سخن گويي كودك از نظر محتوا به دو صورت تكلم خود مدار وتكلم اجتمايي شده انجام مي شود .</a:t>
            </a:r>
            <a:r>
              <a:rPr lang="fa-IR" dirty="0"/>
              <a:t/>
            </a:r>
            <a:br>
              <a:rPr lang="fa-IR" dirty="0"/>
            </a:b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fa-IR" b="1" dirty="0" smtClean="0"/>
              <a:t/>
            </a:r>
            <a:br>
              <a:rPr lang="fa-IR" b="1" dirty="0" smtClean="0"/>
            </a:br>
            <a:r>
              <a:rPr lang="fa-IR" b="1" dirty="0" smtClean="0"/>
              <a:t>خصوصیات </a:t>
            </a:r>
            <a:r>
              <a:rPr lang="fa-IR" b="1" dirty="0"/>
              <a:t>اخلاقی</a:t>
            </a:r>
            <a:r>
              <a:rPr lang="en-US" dirty="0"/>
              <a:t/>
            </a:r>
            <a:br>
              <a:rPr lang="en-US" dirty="0"/>
            </a:br>
            <a:endParaRPr lang="fa-IR" dirty="0"/>
          </a:p>
        </p:txBody>
      </p:sp>
      <p:sp>
        <p:nvSpPr>
          <p:cNvPr id="3" name="Content Placeholder 2"/>
          <p:cNvSpPr>
            <a:spLocks noGrp="1"/>
          </p:cNvSpPr>
          <p:nvPr>
            <p:ph idx="1"/>
          </p:nvPr>
        </p:nvSpPr>
        <p:spPr>
          <a:xfrm>
            <a:off x="457200" y="1600200"/>
            <a:ext cx="8229600" cy="5105400"/>
          </a:xfrm>
        </p:spPr>
        <p:style>
          <a:lnRef idx="1">
            <a:schemeClr val="accent2"/>
          </a:lnRef>
          <a:fillRef idx="2">
            <a:schemeClr val="accent2"/>
          </a:fillRef>
          <a:effectRef idx="1">
            <a:schemeClr val="accent2"/>
          </a:effectRef>
          <a:fontRef idx="minor">
            <a:schemeClr val="dk1"/>
          </a:fontRef>
        </p:style>
        <p:txBody>
          <a:bodyPr>
            <a:normAutofit/>
          </a:bodyPr>
          <a:lstStyle/>
          <a:p>
            <a:r>
              <a:rPr lang="fa-IR" dirty="0">
                <a:cs typeface="B Zar" pitchFamily="2" charset="-78"/>
              </a:rPr>
              <a:t>از نظر پياژه و كلبرگ كودكان پيش دبستاني هيچ گاه در </a:t>
            </a:r>
            <a:r>
              <a:rPr lang="fa-IR" dirty="0" smtClean="0">
                <a:cs typeface="B Zar" pitchFamily="2" charset="-78"/>
              </a:rPr>
              <a:t> قضاوت </a:t>
            </a:r>
            <a:r>
              <a:rPr lang="fa-IR" dirty="0">
                <a:cs typeface="B Zar" pitchFamily="2" charset="-78"/>
              </a:rPr>
              <a:t>هاي اخلاقي خود نيت افراد را در نظر نمي گيرند بلكه بر اساس نتيجه ظاهري هر عمل قضاوت مي </a:t>
            </a:r>
            <a:r>
              <a:rPr lang="fa-IR" dirty="0" smtClean="0">
                <a:cs typeface="B Zar" pitchFamily="2" charset="-78"/>
              </a:rPr>
              <a:t>كنند</a:t>
            </a:r>
          </a:p>
          <a:p>
            <a:r>
              <a:rPr lang="fa-IR" dirty="0">
                <a:cs typeface="B Zar" pitchFamily="2" charset="-78"/>
              </a:rPr>
              <a:t>مرحله 1- اجتناب مجازات . در اين مرحله كودك براي گريز از مجازات از معيارهاي اخلاقي ديگران تبعيت مي كند و به انگيزه عمل فرد توجه چنداني ندارد بلكه بيشتر به پيآمد آن فكر مي كند </a:t>
            </a:r>
            <a:br>
              <a:rPr lang="fa-IR" dirty="0">
                <a:cs typeface="B Zar" pitchFamily="2" charset="-78"/>
              </a:rPr>
            </a:br>
            <a:r>
              <a:rPr lang="fa-IR" dirty="0">
                <a:cs typeface="B Zar" pitchFamily="2" charset="-78"/>
              </a:rPr>
              <a:t>مرحله 2- كسب پاداش .</a:t>
            </a:r>
            <a:br>
              <a:rPr lang="fa-IR" dirty="0">
                <a:cs typeface="B Zar" pitchFamily="2" charset="-78"/>
              </a:rPr>
            </a:br>
            <a:r>
              <a:rPr lang="fa-IR" dirty="0">
                <a:cs typeface="B Zar" pitchFamily="2" charset="-78"/>
              </a:rPr>
              <a:t>در اين مرحله اطاعت از مقررات براي رسيدن به پاداش و نوعي سودجوئي متقابل ، معيار قضاوت اخلاقي است . كودكان عملي را اخلاقي مي دانند كه براي آنان فايده داشته باشد</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fa-IR" b="1" dirty="0" smtClean="0"/>
              <a:t/>
            </a:r>
            <a:br>
              <a:rPr lang="fa-IR" b="1" dirty="0" smtClean="0"/>
            </a:br>
            <a:r>
              <a:rPr lang="fa-IR" sz="4000" b="1" dirty="0" smtClean="0">
                <a:cs typeface="B Zar" pitchFamily="2" charset="-78"/>
              </a:rPr>
              <a:t>تفكر </a:t>
            </a:r>
            <a:r>
              <a:rPr lang="fa-IR" sz="4000" b="1" dirty="0">
                <a:cs typeface="B Zar" pitchFamily="2" charset="-78"/>
              </a:rPr>
              <a:t>كودك پيش دبستاني </a:t>
            </a:r>
            <a:r>
              <a:rPr lang="fa-IR" sz="4000" b="1" dirty="0" smtClean="0">
                <a:cs typeface="B Zar" pitchFamily="2" charset="-78"/>
              </a:rPr>
              <a:t>چه </a:t>
            </a:r>
            <a:r>
              <a:rPr lang="fa-IR" sz="4000" b="1" dirty="0">
                <a:cs typeface="B Zar" pitchFamily="2" charset="-78"/>
              </a:rPr>
              <a:t>ويژگيهايي دارد؟</a:t>
            </a:r>
            <a:r>
              <a:rPr lang="en-US" dirty="0"/>
              <a:t/>
            </a:r>
            <a:br>
              <a:rPr lang="en-US" dirty="0"/>
            </a:br>
            <a:endParaRPr lang="fa-IR" dirty="0"/>
          </a:p>
        </p:txBody>
      </p:sp>
      <p:sp>
        <p:nvSpPr>
          <p:cNvPr id="3" name="Content Placeholder 2"/>
          <p:cNvSpPr>
            <a:spLocks noGrp="1"/>
          </p:cNvSpPr>
          <p:nvPr>
            <p:ph idx="1"/>
          </p:nvPr>
        </p:nvSpPr>
        <p:spPr>
          <a:xfrm>
            <a:off x="0" y="1143000"/>
            <a:ext cx="9144000" cy="57150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buNone/>
            </a:pPr>
            <a:r>
              <a:rPr lang="fa-IR" sz="4800" baseline="-25000" dirty="0" smtClean="0">
                <a:cs typeface="B Zar" pitchFamily="2" charset="-78"/>
              </a:rPr>
              <a:t>   </a:t>
            </a:r>
            <a:r>
              <a:rPr lang="fa-IR" sz="6000" baseline="-25000" dirty="0">
                <a:cs typeface="B Zar" pitchFamily="2" charset="-78"/>
              </a:rPr>
              <a:t>تفكر عيني: كودك در سنين4، 3 يا 5 سالگي معمولاً داراي تفكر عيني </a:t>
            </a:r>
            <a:r>
              <a:rPr lang="fa-IR" sz="6000" baseline="-25000" dirty="0" smtClean="0">
                <a:cs typeface="B Zar" pitchFamily="2" charset="-78"/>
              </a:rPr>
              <a:t> است</a:t>
            </a:r>
            <a:r>
              <a:rPr lang="fa-IR" sz="6000" baseline="-25000" dirty="0">
                <a:cs typeface="B Zar" pitchFamily="2" charset="-78"/>
              </a:rPr>
              <a:t>. يعني اين كه وي آنچه را مي‌‌تواند </a:t>
            </a:r>
            <a:r>
              <a:rPr lang="fa-IR" sz="6000" baseline="-25000" dirty="0">
                <a:solidFill>
                  <a:srgbClr val="FF0000"/>
                </a:solidFill>
                <a:cs typeface="B Zar" pitchFamily="2" charset="-78"/>
              </a:rPr>
              <a:t>لمس، مشاهده و تجربه كند به سادگي درك مي‌‌كند</a:t>
            </a:r>
            <a:r>
              <a:rPr lang="fa-IR" sz="6000" baseline="-25000" dirty="0">
                <a:cs typeface="B Zar" pitchFamily="2" charset="-78"/>
              </a:rPr>
              <a:t>. بنابراين اگر موضوعي انتزاعي را برايش شرح مي‌‌دهيد بايد آن را با مثالهايي عيني </a:t>
            </a:r>
            <a:r>
              <a:rPr lang="fa-IR" sz="6000" baseline="-25000" dirty="0" smtClean="0">
                <a:cs typeface="B Zar" pitchFamily="2" charset="-78"/>
              </a:rPr>
              <a:t>درباره </a:t>
            </a:r>
            <a:r>
              <a:rPr lang="fa-IR" sz="6000" baseline="-25000" dirty="0">
                <a:cs typeface="B Zar" pitchFamily="2" charset="-78"/>
              </a:rPr>
              <a:t>تجربيات ملموس زندگي او همراه كنيد. مثلاً اگر در باره ضرورت رعايت بهداشت و نحوه بروز بيماري در اثر فعاليت ميكروبي برايش توضيح مي‌‌دهيد بهتر است از </a:t>
            </a:r>
            <a:r>
              <a:rPr lang="fa-IR" sz="6000" baseline="-25000" dirty="0" smtClean="0">
                <a:cs typeface="B Zar" pitchFamily="2" charset="-78"/>
              </a:rPr>
              <a:t>كارتون </a:t>
            </a:r>
            <a:r>
              <a:rPr lang="fa-IR" sz="6000" baseline="-25000" dirty="0">
                <a:cs typeface="B Zar" pitchFamily="2" charset="-78"/>
              </a:rPr>
              <a:t>يا </a:t>
            </a:r>
            <a:r>
              <a:rPr lang="fa-IR" sz="6000" baseline="-25000" dirty="0" smtClean="0">
                <a:cs typeface="B Zar" pitchFamily="2" charset="-78"/>
              </a:rPr>
              <a:t>كتاب </a:t>
            </a:r>
            <a:r>
              <a:rPr lang="fa-IR" sz="6000" baseline="-25000" dirty="0">
                <a:cs typeface="B Zar" pitchFamily="2" charset="-78"/>
              </a:rPr>
              <a:t>با نقاشي‌ها و تصاوير كارتوني از ميكروب استفاده كنيد و حرفهايتان را با تصاوير عيني و ملموس همراه سازيد</a:t>
            </a:r>
            <a:r>
              <a:rPr lang="fa-IR" sz="6000" baseline="-25000" dirty="0" smtClean="0">
                <a:cs typeface="B Zar" pitchFamily="2" charset="-78"/>
              </a:rPr>
              <a:t>.</a:t>
            </a:r>
            <a:endParaRPr lang="fa-IR" sz="4800" baseline="-25000" dirty="0" smtClean="0">
              <a:cs typeface="B Zar" pitchFamily="2" charset="-78"/>
            </a:endParaRPr>
          </a:p>
          <a:p>
            <a:pPr algn="just">
              <a:buNone/>
            </a:pPr>
            <a:r>
              <a:rPr lang="fa-IR" dirty="0"/>
              <a:t/>
            </a:r>
            <a:br>
              <a:rPr lang="fa-IR" dirty="0"/>
            </a:br>
            <a:endParaRPr lang="fa-I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TotalTime>
  <Words>2345</Words>
  <Application>Microsoft Office PowerPoint</Application>
  <PresentationFormat>On-screen Show (4:3)</PresentationFormat>
  <Paragraphs>107</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B Lotus</vt:lpstr>
      <vt:lpstr>B Titr</vt:lpstr>
      <vt:lpstr>B Zar</vt:lpstr>
      <vt:lpstr>Calibri</vt:lpstr>
      <vt:lpstr>Times New Roman</vt:lpstr>
      <vt:lpstr>Office Theme</vt:lpstr>
      <vt:lpstr>PowerPoint Presentation</vt:lpstr>
      <vt:lpstr>عنوان درس : برنامه ریزی دوره پیش دبستانی نام استاد : بهاره رشیدی هنر رشته تربیت مربی کودک ترم اول</vt:lpstr>
      <vt:lpstr>خصوصیات کودکان (پیش دبستانی) </vt:lpstr>
      <vt:lpstr>خصوصيات جسماني</vt:lpstr>
      <vt:lpstr> خصوصیات اجتماعی  </vt:lpstr>
      <vt:lpstr> خصوصیات عاطفی </vt:lpstr>
      <vt:lpstr> خصوصیات ذهنی </vt:lpstr>
      <vt:lpstr> خصوصیات اخلاقی </vt:lpstr>
      <vt:lpstr> تفكر كودك پيش دبستاني چه ويژگيهايي دارد؟ </vt:lpstr>
      <vt:lpstr>تفكر سحرآميز</vt:lpstr>
      <vt:lpstr>خود محوری</vt:lpstr>
      <vt:lpstr>زنده پنداری</vt:lpstr>
      <vt:lpstr>درك زمان</vt:lpstr>
      <vt:lpstr>خصوصیات و رفتارهای تغذیه ای در کودکان پیش دبستانی</vt:lpstr>
      <vt:lpstr>چالشها و مشكلات رفتاري كودك پيش دبستاني و راه حل‌ها مشكلات رفتاري شايع كودكان</vt:lpstr>
      <vt:lpstr> دروغگويي كودكان معمولاً سه دليل عمده دارد: </vt:lpstr>
      <vt:lpstr> توصيه‌‌هاي زير در برخورد با دروغگويي مي‌‌توانند كمك كننده باشند: </vt:lpstr>
      <vt:lpstr>PowerPoint Presentation</vt:lpstr>
      <vt:lpstr>استفاده از كلمات نامناسب و زشت، جواب پس دادن</vt:lpstr>
      <vt:lpstr>راهكارهاي زير مي‌‌توانند در برخورد با اين رفتار كودك كمك كننده باشند</vt:lpstr>
      <vt:lpstr>جواب پس دادن</vt:lpstr>
      <vt:lpstr> در مواجهه با مشكل جواب پس دادن توصيه‌‌هاي زير را به كار گيريد. </vt:lpstr>
      <vt:lpstr>PowerPoint Presentation</vt:lpstr>
      <vt:lpstr> اگر كودك وسايل ديگران را بدون اجازه بر مي‌‌دارد راهكارهاي زير را به كار بريد </vt:lpstr>
      <vt:lpstr>پرخاشگري و حملات بدخلقي (قشقرق)</vt:lpstr>
      <vt:lpstr>PowerPoint Presentation</vt:lpstr>
      <vt:lpstr> رعايت بعضي اصول مي‌‌تواند موجب كاهش اين رفتارها شود: </vt:lpstr>
      <vt:lpstr>رقابت بين خواهر و برادرها  </vt:lpstr>
      <vt:lpstr> توصيه‌‌هاي زير در برخورد با رقابت و حسادت خواهر و برادر‌ها كمك كننده هستند: </vt:lpstr>
      <vt:lpstr>PowerPoint Presentation</vt:lpstr>
      <vt:lpstr>در صورت دعواي خواهر و برادرها: </vt:lpstr>
      <vt:lpstr> نتیجه گیری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خصوصیات کودکان (پیش دبستانی)</dc:title>
  <dc:creator>Firstprimary</dc:creator>
  <cp:lastModifiedBy>r</cp:lastModifiedBy>
  <cp:revision>43</cp:revision>
  <dcterms:created xsi:type="dcterms:W3CDTF">2013-12-17T19:43:51Z</dcterms:created>
  <dcterms:modified xsi:type="dcterms:W3CDTF">2020-03-14T08:27:45Z</dcterms:modified>
</cp:coreProperties>
</file>