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 id="258" r:id="rId4"/>
    <p:sldId id="296" r:id="rId5"/>
    <p:sldId id="259" r:id="rId6"/>
    <p:sldId id="260" r:id="rId7"/>
    <p:sldId id="262" r:id="rId8"/>
    <p:sldId id="263" r:id="rId9"/>
    <p:sldId id="264" r:id="rId10"/>
    <p:sldId id="265" r:id="rId11"/>
    <p:sldId id="266" r:id="rId12"/>
    <p:sldId id="267" r:id="rId13"/>
    <p:sldId id="269" r:id="rId14"/>
    <p:sldId id="270" r:id="rId15"/>
    <p:sldId id="271" r:id="rId16"/>
    <p:sldId id="272" r:id="rId17"/>
    <p:sldId id="299" r:id="rId18"/>
    <p:sldId id="273" r:id="rId19"/>
    <p:sldId id="302" r:id="rId20"/>
    <p:sldId id="303" r:id="rId21"/>
    <p:sldId id="277" r:id="rId22"/>
    <p:sldId id="276" r:id="rId23"/>
    <p:sldId id="300" r:id="rId24"/>
    <p:sldId id="301" r:id="rId25"/>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2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017" autoAdjust="0"/>
    <p:restoredTop sz="94660"/>
  </p:normalViewPr>
  <p:slideViewPr>
    <p:cSldViewPr snapToGrid="0">
      <p:cViewPr varScale="1">
        <p:scale>
          <a:sx n="69" d="100"/>
          <a:sy n="69" d="100"/>
        </p:scale>
        <p:origin x="60" y="7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8A96B837-4588-469F-A083-68D6696D39E3}" type="datetimeFigureOut">
              <a:rPr lang="fa-IR" smtClean="0"/>
              <a:t>07/20/1441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675DBC2-BF4D-4306-AA37-ED57132D600F}" type="slidenum">
              <a:rPr lang="fa-IR" smtClean="0"/>
              <a:t>‹#›</a:t>
            </a:fld>
            <a:endParaRPr lang="fa-I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2132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96B837-4588-469F-A083-68D6696D39E3}" type="datetimeFigureOut">
              <a:rPr lang="fa-IR" smtClean="0"/>
              <a:t>07/20/1441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675DBC2-BF4D-4306-AA37-ED57132D600F}" type="slidenum">
              <a:rPr lang="fa-IR" smtClean="0"/>
              <a:t>‹#›</a:t>
            </a:fld>
            <a:endParaRPr lang="fa-IR"/>
          </a:p>
        </p:txBody>
      </p:sp>
    </p:spTree>
    <p:extLst>
      <p:ext uri="{BB962C8B-B14F-4D97-AF65-F5344CB8AC3E}">
        <p14:creationId xmlns:p14="http://schemas.microsoft.com/office/powerpoint/2010/main" val="462698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96B837-4588-469F-A083-68D6696D39E3}" type="datetimeFigureOut">
              <a:rPr lang="fa-IR" smtClean="0"/>
              <a:t>07/20/1441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675DBC2-BF4D-4306-AA37-ED57132D600F}" type="slidenum">
              <a:rPr lang="fa-IR" smtClean="0"/>
              <a:t>‹#›</a:t>
            </a:fld>
            <a:endParaRPr lang="fa-IR"/>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3910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A96B837-4588-469F-A083-68D6696D39E3}" type="datetimeFigureOut">
              <a:rPr lang="fa-IR" smtClean="0"/>
              <a:t>07/20/1441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675DBC2-BF4D-4306-AA37-ED57132D600F}" type="slidenum">
              <a:rPr lang="fa-IR" smtClean="0"/>
              <a:t>‹#›</a:t>
            </a:fld>
            <a:endParaRPr lang="fa-IR"/>
          </a:p>
        </p:txBody>
      </p:sp>
    </p:spTree>
    <p:extLst>
      <p:ext uri="{BB962C8B-B14F-4D97-AF65-F5344CB8AC3E}">
        <p14:creationId xmlns:p14="http://schemas.microsoft.com/office/powerpoint/2010/main" val="3860395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96B837-4588-469F-A083-68D6696D39E3}" type="datetimeFigureOut">
              <a:rPr lang="fa-IR" smtClean="0"/>
              <a:t>07/20/1441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675DBC2-BF4D-4306-AA37-ED57132D600F}" type="slidenum">
              <a:rPr lang="fa-IR" smtClean="0"/>
              <a:t>‹#›</a:t>
            </a:fld>
            <a:endParaRPr lang="fa-I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0698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A96B837-4588-469F-A083-68D6696D39E3}" type="datetimeFigureOut">
              <a:rPr lang="fa-IR" smtClean="0"/>
              <a:t>07/20/1441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675DBC2-BF4D-4306-AA37-ED57132D600F}" type="slidenum">
              <a:rPr lang="fa-IR" smtClean="0"/>
              <a:t>‹#›</a:t>
            </a:fld>
            <a:endParaRPr lang="fa-IR"/>
          </a:p>
        </p:txBody>
      </p:sp>
    </p:spTree>
    <p:extLst>
      <p:ext uri="{BB962C8B-B14F-4D97-AF65-F5344CB8AC3E}">
        <p14:creationId xmlns:p14="http://schemas.microsoft.com/office/powerpoint/2010/main" val="2728623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A96B837-4588-469F-A083-68D6696D39E3}" type="datetimeFigureOut">
              <a:rPr lang="fa-IR" smtClean="0"/>
              <a:t>07/20/1441</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8675DBC2-BF4D-4306-AA37-ED57132D600F}" type="slidenum">
              <a:rPr lang="fa-IR" smtClean="0"/>
              <a:t>‹#›</a:t>
            </a:fld>
            <a:endParaRPr lang="fa-IR"/>
          </a:p>
        </p:txBody>
      </p:sp>
    </p:spTree>
    <p:extLst>
      <p:ext uri="{BB962C8B-B14F-4D97-AF65-F5344CB8AC3E}">
        <p14:creationId xmlns:p14="http://schemas.microsoft.com/office/powerpoint/2010/main" val="2932376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A96B837-4588-469F-A083-68D6696D39E3}" type="datetimeFigureOut">
              <a:rPr lang="fa-IR" smtClean="0"/>
              <a:t>07/20/1441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8675DBC2-BF4D-4306-AA37-ED57132D600F}" type="slidenum">
              <a:rPr lang="fa-IR" smtClean="0"/>
              <a:t>‹#›</a:t>
            </a:fld>
            <a:endParaRPr lang="fa-IR"/>
          </a:p>
        </p:txBody>
      </p:sp>
    </p:spTree>
    <p:extLst>
      <p:ext uri="{BB962C8B-B14F-4D97-AF65-F5344CB8AC3E}">
        <p14:creationId xmlns:p14="http://schemas.microsoft.com/office/powerpoint/2010/main" val="2860666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96B837-4588-469F-A083-68D6696D39E3}" type="datetimeFigureOut">
              <a:rPr lang="fa-IR" smtClean="0"/>
              <a:t>07/20/1441</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8675DBC2-BF4D-4306-AA37-ED57132D600F}" type="slidenum">
              <a:rPr lang="fa-IR" smtClean="0"/>
              <a:t>‹#›</a:t>
            </a:fld>
            <a:endParaRPr lang="fa-IR"/>
          </a:p>
        </p:txBody>
      </p:sp>
    </p:spTree>
    <p:extLst>
      <p:ext uri="{BB962C8B-B14F-4D97-AF65-F5344CB8AC3E}">
        <p14:creationId xmlns:p14="http://schemas.microsoft.com/office/powerpoint/2010/main" val="3543801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96B837-4588-469F-A083-68D6696D39E3}" type="datetimeFigureOut">
              <a:rPr lang="fa-IR" smtClean="0"/>
              <a:t>07/20/1441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675DBC2-BF4D-4306-AA37-ED57132D600F}" type="slidenum">
              <a:rPr lang="fa-IR" smtClean="0"/>
              <a:t>‹#›</a:t>
            </a:fld>
            <a:endParaRPr lang="fa-IR"/>
          </a:p>
        </p:txBody>
      </p:sp>
    </p:spTree>
    <p:extLst>
      <p:ext uri="{BB962C8B-B14F-4D97-AF65-F5344CB8AC3E}">
        <p14:creationId xmlns:p14="http://schemas.microsoft.com/office/powerpoint/2010/main" val="2510104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96B837-4588-469F-A083-68D6696D39E3}" type="datetimeFigureOut">
              <a:rPr lang="fa-IR" smtClean="0"/>
              <a:t>07/20/1441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675DBC2-BF4D-4306-AA37-ED57132D600F}" type="slidenum">
              <a:rPr lang="fa-IR" smtClean="0"/>
              <a:t>‹#›</a:t>
            </a:fld>
            <a:endParaRPr lang="fa-IR"/>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5536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8A96B837-4588-469F-A083-68D6696D39E3}" type="datetimeFigureOut">
              <a:rPr lang="fa-IR" smtClean="0"/>
              <a:t>07/20/1441</a:t>
            </a:fld>
            <a:endParaRPr lang="fa-IR"/>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fa-IR"/>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8675DBC2-BF4D-4306-AA37-ED57132D600F}" type="slidenum">
              <a:rPr lang="fa-IR" smtClean="0"/>
              <a:t>‹#›</a:t>
            </a:fld>
            <a:endParaRPr lang="fa-IR"/>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878634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1"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r" defTabSz="914400" rtl="1"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r" defTabSz="914400" rtl="1"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r" defTabSz="914400" rtl="1"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r" defTabSz="914400" rtl="1"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r" defTabSz="914400" rtl="1"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r" defTabSz="914400" rtl="1"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r" defTabSz="914400" rtl="1"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r" defTabSz="914400" rtl="1"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r" defTabSz="914400" rtl="1"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77234"/>
            <a:ext cx="9310255" cy="1357601"/>
          </a:xfrm>
        </p:spPr>
        <p:txBody>
          <a:bodyPr/>
          <a:lstStyle/>
          <a:p>
            <a:r>
              <a:rPr lang="fa-IR" b="1" dirty="0" smtClean="0">
                <a:solidFill>
                  <a:srgbClr val="920000"/>
                </a:solidFill>
                <a:latin typeface="IranNastaliq" panose="02020505000000020003" pitchFamily="18" charset="0"/>
              </a:rPr>
              <a:t>حسابداری </a:t>
            </a:r>
            <a:r>
              <a:rPr lang="fa-IR" b="1" dirty="0">
                <a:solidFill>
                  <a:srgbClr val="920000"/>
                </a:solidFill>
                <a:latin typeface="IranNastaliq" panose="02020505000000020003" pitchFamily="18" charset="0"/>
              </a:rPr>
              <a:t>صنعتی 1</a:t>
            </a:r>
            <a:endParaRPr lang="fa-IR" dirty="0">
              <a:solidFill>
                <a:srgbClr val="920000"/>
              </a:solidFill>
            </a:endParaRPr>
          </a:p>
        </p:txBody>
      </p:sp>
      <p:sp>
        <p:nvSpPr>
          <p:cNvPr id="3" name="Subtitle 2"/>
          <p:cNvSpPr>
            <a:spLocks noGrp="1"/>
          </p:cNvSpPr>
          <p:nvPr>
            <p:ph type="subTitle" idx="1"/>
          </p:nvPr>
        </p:nvSpPr>
        <p:spPr>
          <a:xfrm>
            <a:off x="1690255" y="3754581"/>
            <a:ext cx="9144000" cy="3442855"/>
          </a:xfrm>
        </p:spPr>
        <p:txBody>
          <a:bodyPr>
            <a:normAutofit/>
          </a:bodyPr>
          <a:lstStyle/>
          <a:p>
            <a:endParaRPr lang="fa-IR" sz="2800" dirty="0" smtClean="0">
              <a:solidFill>
                <a:schemeClr val="tx1"/>
              </a:solidFill>
            </a:endParaRPr>
          </a:p>
          <a:p>
            <a:r>
              <a:rPr lang="fa-IR" sz="2800" dirty="0" smtClean="0">
                <a:solidFill>
                  <a:schemeClr val="tx1"/>
                </a:solidFill>
              </a:rPr>
              <a:t>مدرس:</a:t>
            </a:r>
            <a:endParaRPr lang="fa-IR" sz="2800" dirty="0">
              <a:solidFill>
                <a:schemeClr val="tx1"/>
              </a:solidFill>
            </a:endParaRPr>
          </a:p>
          <a:p>
            <a:r>
              <a:rPr lang="fa-IR" sz="2800" dirty="0" smtClean="0">
                <a:solidFill>
                  <a:schemeClr val="tx1"/>
                </a:solidFill>
              </a:rPr>
              <a:t>مژده جعفری تشویق </a:t>
            </a:r>
          </a:p>
          <a:p>
            <a:endParaRPr lang="fa-IR" sz="2800" dirty="0" smtClean="0">
              <a:solidFill>
                <a:schemeClr val="tx1"/>
              </a:solidFill>
            </a:endParaRPr>
          </a:p>
          <a:p>
            <a:r>
              <a:rPr lang="fa-IR" sz="2800" dirty="0" smtClean="0">
                <a:solidFill>
                  <a:schemeClr val="tx1"/>
                </a:solidFill>
              </a:rPr>
              <a:t>منبع اصلی:</a:t>
            </a:r>
          </a:p>
          <a:p>
            <a:r>
              <a:rPr lang="fa-IR" sz="2800" dirty="0" smtClean="0">
                <a:solidFill>
                  <a:schemeClr val="tx1"/>
                </a:solidFill>
              </a:rPr>
              <a:t>حسابداری صنعتی 1 جمشید اسکندری</a:t>
            </a:r>
            <a:endParaRPr lang="fa-IR" sz="2800" dirty="0">
              <a:solidFill>
                <a:schemeClr val="tx1"/>
              </a:solidFill>
            </a:endParaRPr>
          </a:p>
        </p:txBody>
      </p:sp>
    </p:spTree>
    <p:extLst>
      <p:ext uri="{BB962C8B-B14F-4D97-AF65-F5344CB8AC3E}">
        <p14:creationId xmlns:p14="http://schemas.microsoft.com/office/powerpoint/2010/main" val="600704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3200" b="1" kern="0" cap="none" spc="0" dirty="0">
                <a:solidFill>
                  <a:srgbClr val="800000"/>
                </a:solidFill>
                <a:latin typeface="Arial"/>
                <a:cs typeface="B Titr"/>
              </a:rPr>
              <a:t>مبانی جذب هزینه های سربار ساخت</a:t>
            </a:r>
            <a:endParaRPr lang="fa-IR" dirty="0"/>
          </a:p>
        </p:txBody>
      </p:sp>
      <p:sp>
        <p:nvSpPr>
          <p:cNvPr id="3" name="Content Placeholder 2"/>
          <p:cNvSpPr>
            <a:spLocks noGrp="1"/>
          </p:cNvSpPr>
          <p:nvPr>
            <p:ph idx="1"/>
          </p:nvPr>
        </p:nvSpPr>
        <p:spPr/>
        <p:txBody>
          <a:bodyPr/>
          <a:lstStyle/>
          <a:p>
            <a:pPr marL="0" indent="0" algn="just">
              <a:buNone/>
            </a:pPr>
            <a:r>
              <a:rPr lang="fa-IR" dirty="0" smtClean="0"/>
              <a:t> </a:t>
            </a:r>
          </a:p>
          <a:p>
            <a:pPr marL="0" indent="0" algn="just">
              <a:buNone/>
            </a:pPr>
            <a:r>
              <a:rPr lang="fa-IR" dirty="0" smtClean="0"/>
              <a:t>مقدارتولید :</a:t>
            </a:r>
          </a:p>
          <a:p>
            <a:pPr marL="0" indent="0" algn="just">
              <a:buNone/>
            </a:pPr>
            <a:endParaRPr lang="fa-IR" dirty="0" smtClean="0"/>
          </a:p>
          <a:p>
            <a:pPr marL="0" lvl="0" indent="0">
              <a:buClr>
                <a:srgbClr val="1CADE4"/>
              </a:buClr>
              <a:buNone/>
            </a:pPr>
            <a:r>
              <a:rPr lang="fa-IR" dirty="0">
                <a:solidFill>
                  <a:prstClr val="black"/>
                </a:solidFill>
              </a:rPr>
              <a:t>نرخ جذب سربار برمبنای </a:t>
            </a:r>
            <a:r>
              <a:rPr lang="fa-IR" dirty="0" smtClean="0">
                <a:solidFill>
                  <a:prstClr val="black"/>
                </a:solidFill>
              </a:rPr>
              <a:t>مقدار تولید=</a:t>
            </a:r>
            <a:r>
              <a:rPr lang="fa-IR" u="sng" dirty="0" smtClean="0">
                <a:solidFill>
                  <a:prstClr val="black"/>
                </a:solidFill>
              </a:rPr>
              <a:t>هزینه </a:t>
            </a:r>
            <a:r>
              <a:rPr lang="fa-IR" u="sng" dirty="0">
                <a:solidFill>
                  <a:prstClr val="black"/>
                </a:solidFill>
              </a:rPr>
              <a:t>های برآوردی سربار ساخت </a:t>
            </a:r>
            <a:r>
              <a:rPr lang="fa-IR" dirty="0">
                <a:solidFill>
                  <a:prstClr val="black"/>
                </a:solidFill>
              </a:rPr>
              <a:t> * 100</a:t>
            </a:r>
          </a:p>
          <a:p>
            <a:pPr marL="0" lvl="0" indent="0">
              <a:buClr>
                <a:srgbClr val="1CADE4"/>
              </a:buClr>
              <a:buNone/>
            </a:pPr>
            <a:r>
              <a:rPr lang="fa-IR" dirty="0">
                <a:solidFill>
                  <a:prstClr val="black"/>
                </a:solidFill>
              </a:rPr>
              <a:t>                                                       </a:t>
            </a:r>
            <a:r>
              <a:rPr lang="fa-IR" dirty="0" smtClean="0">
                <a:solidFill>
                  <a:prstClr val="black"/>
                </a:solidFill>
              </a:rPr>
              <a:t> </a:t>
            </a:r>
            <a:r>
              <a:rPr lang="fa-IR" dirty="0">
                <a:solidFill>
                  <a:prstClr val="black"/>
                </a:solidFill>
              </a:rPr>
              <a:t>برآورد </a:t>
            </a:r>
            <a:r>
              <a:rPr lang="fa-IR" dirty="0" smtClean="0">
                <a:solidFill>
                  <a:prstClr val="black"/>
                </a:solidFill>
              </a:rPr>
              <a:t>مقدار تولید</a:t>
            </a:r>
          </a:p>
          <a:p>
            <a:pPr marL="0" lvl="0" indent="0">
              <a:buClr>
                <a:srgbClr val="1CADE4"/>
              </a:buClr>
              <a:buNone/>
            </a:pPr>
            <a:r>
              <a:rPr lang="fa-IR" dirty="0" smtClean="0">
                <a:solidFill>
                  <a:prstClr val="black"/>
                </a:solidFill>
              </a:rPr>
              <a:t>استفاده از مقدار تولید به عنوان مبنا برای جذب سربار تنها در شرایطی مطلوب است که شرکت تولید کننده</a:t>
            </a:r>
          </a:p>
          <a:p>
            <a:pPr marL="0" lvl="0" indent="0">
              <a:buClr>
                <a:srgbClr val="1CADE4"/>
              </a:buClr>
              <a:buNone/>
            </a:pPr>
            <a:r>
              <a:rPr lang="fa-IR" dirty="0" smtClean="0">
                <a:solidFill>
                  <a:prstClr val="black"/>
                </a:solidFill>
              </a:rPr>
              <a:t> یک نوع محصول باشد، در غیر این صورت استفاده از این مبنا می تواند به نتایج نامعقولی منجر شود.</a:t>
            </a:r>
            <a:endParaRPr lang="fa-IR" dirty="0">
              <a:solidFill>
                <a:prstClr val="black"/>
              </a:solidFill>
            </a:endParaRPr>
          </a:p>
          <a:p>
            <a:pPr marL="0" indent="0" algn="just">
              <a:buNone/>
            </a:pPr>
            <a:endParaRPr lang="fa-IR" dirty="0"/>
          </a:p>
        </p:txBody>
      </p:sp>
    </p:spTree>
    <p:extLst>
      <p:ext uri="{BB962C8B-B14F-4D97-AF65-F5344CB8AC3E}">
        <p14:creationId xmlns:p14="http://schemas.microsoft.com/office/powerpoint/2010/main" val="35983599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3200" b="1" kern="0" cap="none" spc="0" dirty="0" smtClean="0">
                <a:solidFill>
                  <a:srgbClr val="800000"/>
                </a:solidFill>
                <a:latin typeface="Arial"/>
                <a:cs typeface="B Titr"/>
              </a:rPr>
              <a:t>مثال :</a:t>
            </a:r>
            <a:endParaRPr lang="fa-IR" dirty="0"/>
          </a:p>
        </p:txBody>
      </p:sp>
      <p:sp>
        <p:nvSpPr>
          <p:cNvPr id="3" name="Content Placeholder 2"/>
          <p:cNvSpPr>
            <a:spLocks noGrp="1"/>
          </p:cNvSpPr>
          <p:nvPr>
            <p:ph idx="1"/>
          </p:nvPr>
        </p:nvSpPr>
        <p:spPr/>
        <p:txBody>
          <a:bodyPr/>
          <a:lstStyle/>
          <a:p>
            <a:endParaRPr lang="fa-IR"/>
          </a:p>
        </p:txBody>
      </p:sp>
    </p:spTree>
    <p:extLst>
      <p:ext uri="{BB962C8B-B14F-4D97-AF65-F5344CB8AC3E}">
        <p14:creationId xmlns:p14="http://schemas.microsoft.com/office/powerpoint/2010/main" val="34751520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solidFill>
                  <a:srgbClr val="920000"/>
                </a:solidFill>
              </a:rPr>
              <a:t>سطوح فعالیت</a:t>
            </a:r>
            <a:endParaRPr lang="fa-IR" dirty="0">
              <a:solidFill>
                <a:srgbClr val="920000"/>
              </a:solidFill>
            </a:endParaRPr>
          </a:p>
        </p:txBody>
      </p:sp>
      <p:sp>
        <p:nvSpPr>
          <p:cNvPr id="3" name="Content Placeholder 2"/>
          <p:cNvSpPr>
            <a:spLocks noGrp="1"/>
          </p:cNvSpPr>
          <p:nvPr>
            <p:ph idx="1"/>
          </p:nvPr>
        </p:nvSpPr>
        <p:spPr/>
        <p:txBody>
          <a:bodyPr/>
          <a:lstStyle/>
          <a:p>
            <a:pPr marL="0" indent="0">
              <a:buNone/>
            </a:pPr>
            <a:r>
              <a:rPr lang="fa-IR" dirty="0" smtClean="0"/>
              <a:t>یکی دیگر از عواملی که در تعیین نرخ جذب سربار از اهمیت خاصی برخوردار است انتخاب سطح فعالیت می باشد،چرا که سطح فعالیت انتخاب شده بر نرخ جذب سربار و به تبع آن بر هزینه های سرباری که به محصولات و سفارشات منظور خواهد شد،اثر می گذارد .</a:t>
            </a:r>
          </a:p>
          <a:p>
            <a:pPr marL="0" indent="0">
              <a:buNone/>
            </a:pPr>
            <a:r>
              <a:rPr lang="fa-IR" dirty="0" smtClean="0"/>
              <a:t>سطوح مختلف فعالیت:</a:t>
            </a:r>
          </a:p>
          <a:p>
            <a:pPr marL="0" indent="0">
              <a:buNone/>
            </a:pPr>
            <a:r>
              <a:rPr lang="fa-IR" dirty="0" smtClean="0"/>
              <a:t>1- ظرفیت اسمی</a:t>
            </a:r>
          </a:p>
          <a:p>
            <a:pPr marL="0" indent="0">
              <a:buNone/>
            </a:pPr>
            <a:r>
              <a:rPr lang="fa-IR" dirty="0" smtClean="0"/>
              <a:t>2- ظرفیت عملی</a:t>
            </a:r>
          </a:p>
          <a:p>
            <a:pPr marL="0" indent="0">
              <a:buNone/>
            </a:pPr>
            <a:r>
              <a:rPr lang="fa-IR" dirty="0" smtClean="0"/>
              <a:t>3- ظرفیت عادی</a:t>
            </a:r>
          </a:p>
          <a:p>
            <a:pPr marL="0" indent="0">
              <a:buNone/>
            </a:pPr>
            <a:r>
              <a:rPr lang="fa-IR" dirty="0" smtClean="0"/>
              <a:t>4- ظرفیت مور انتظار</a:t>
            </a:r>
            <a:endParaRPr lang="fa-IR" dirty="0"/>
          </a:p>
        </p:txBody>
      </p:sp>
    </p:spTree>
    <p:extLst>
      <p:ext uri="{BB962C8B-B14F-4D97-AF65-F5344CB8AC3E}">
        <p14:creationId xmlns:p14="http://schemas.microsoft.com/office/powerpoint/2010/main" val="16700507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r">
              <a:lnSpc>
                <a:spcPct val="90000"/>
              </a:lnSpc>
              <a:spcBef>
                <a:spcPts val="1200"/>
              </a:spcBef>
              <a:spcAft>
                <a:spcPts val="200"/>
              </a:spcAft>
              <a:buClr>
                <a:srgbClr val="1CADE4"/>
              </a:buClr>
              <a:buSzPct val="100000"/>
            </a:pPr>
            <a:r>
              <a:rPr lang="fa-IR" sz="4800" cap="none" spc="0" dirty="0">
                <a:solidFill>
                  <a:srgbClr val="920000"/>
                </a:solidFill>
                <a:latin typeface="Tw Cen MT" panose="020B0602020104020603"/>
              </a:rPr>
              <a:t>سطوح مختلف فعالیت:</a:t>
            </a:r>
            <a:r>
              <a:rPr lang="fa-IR" sz="2200" cap="none" spc="0" dirty="0">
                <a:solidFill>
                  <a:prstClr val="black"/>
                </a:solidFill>
                <a:latin typeface="Tw Cen MT" panose="020B0602020104020603"/>
              </a:rPr>
              <a:t/>
            </a:r>
            <a:br>
              <a:rPr lang="fa-IR" sz="2200" cap="none" spc="0" dirty="0">
                <a:solidFill>
                  <a:prstClr val="black"/>
                </a:solidFill>
                <a:latin typeface="Tw Cen MT" panose="020B0602020104020603"/>
              </a:rPr>
            </a:br>
            <a:endParaRPr lang="fa-IR" dirty="0">
              <a:solidFill>
                <a:srgbClr val="920000"/>
              </a:solidFill>
            </a:endParaRPr>
          </a:p>
        </p:txBody>
      </p:sp>
      <p:sp>
        <p:nvSpPr>
          <p:cNvPr id="3" name="Content Placeholder 2"/>
          <p:cNvSpPr>
            <a:spLocks noGrp="1"/>
          </p:cNvSpPr>
          <p:nvPr>
            <p:ph idx="1"/>
          </p:nvPr>
        </p:nvSpPr>
        <p:spPr/>
        <p:txBody>
          <a:bodyPr>
            <a:normAutofit/>
          </a:bodyPr>
          <a:lstStyle/>
          <a:p>
            <a:pPr marL="0" indent="0" algn="just">
              <a:buNone/>
            </a:pPr>
            <a:r>
              <a:rPr lang="fa-IR" sz="2800" dirty="0" smtClean="0"/>
              <a:t>ظرفیت اسمی:</a:t>
            </a:r>
          </a:p>
          <a:p>
            <a:pPr marL="0" indent="0" algn="just">
              <a:buNone/>
            </a:pPr>
            <a:r>
              <a:rPr lang="fa-IR" sz="2800" dirty="0" smtClean="0"/>
              <a:t>ظرفیت اسمی سطحی از فعالیت است که در آن نیروی کار و ماشین آلات تولیدی با ظرفیت کامل و بدون توقف و قطع عملیات کار می کنند.مدیران از ظرفیت اسمی برای کمک به اندازه گیری کارآیی عملیات از طریق تهیه و ارائه ارقام ایده آل به منظور مقایسه با ارقام و اطلاعات واقعی استفاده می کنند.</a:t>
            </a:r>
            <a:endParaRPr lang="fa-IR" sz="2800" dirty="0"/>
          </a:p>
        </p:txBody>
      </p:sp>
    </p:spTree>
    <p:extLst>
      <p:ext uri="{BB962C8B-B14F-4D97-AF65-F5344CB8AC3E}">
        <p14:creationId xmlns:p14="http://schemas.microsoft.com/office/powerpoint/2010/main" val="5139949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4800" cap="none" spc="0" dirty="0">
                <a:solidFill>
                  <a:srgbClr val="920000"/>
                </a:solidFill>
                <a:latin typeface="Tw Cen MT" panose="020B0602020104020603"/>
              </a:rPr>
              <a:t>سطوح مختلف فعالیت:</a:t>
            </a:r>
            <a:endParaRPr lang="fa-IR" dirty="0"/>
          </a:p>
        </p:txBody>
      </p:sp>
      <p:sp>
        <p:nvSpPr>
          <p:cNvPr id="3" name="Content Placeholder 2"/>
          <p:cNvSpPr>
            <a:spLocks noGrp="1"/>
          </p:cNvSpPr>
          <p:nvPr>
            <p:ph idx="1"/>
          </p:nvPr>
        </p:nvSpPr>
        <p:spPr/>
        <p:txBody>
          <a:bodyPr>
            <a:normAutofit/>
          </a:bodyPr>
          <a:lstStyle/>
          <a:p>
            <a:r>
              <a:rPr lang="fa-IR" dirty="0" smtClean="0"/>
              <a:t> </a:t>
            </a:r>
            <a:r>
              <a:rPr lang="fa-IR" sz="4000" dirty="0" smtClean="0"/>
              <a:t>ظرفیت عملی :</a:t>
            </a:r>
          </a:p>
          <a:p>
            <a:r>
              <a:rPr lang="fa-IR" dirty="0" smtClean="0"/>
              <a:t>ظرفیت عملی منعکس ککنده حداکثر سطحی از فعالیت است که با تولید کارآ قابل دستیابی است ، دستیابی</a:t>
            </a:r>
          </a:p>
          <a:p>
            <a:r>
              <a:rPr lang="fa-IR" dirty="0" smtClean="0"/>
              <a:t> به ظرفیت عملی نیز در عمل مشکل است ، اما به دلیل آنکه تقف های غیر قابل اجتناب در تولید در </a:t>
            </a:r>
          </a:p>
          <a:p>
            <a:r>
              <a:rPr lang="fa-IR" dirty="0" smtClean="0"/>
              <a:t>محاسبه آن لحاظ می شود واقع بینانه تر از ظرفیت اسمی است.</a:t>
            </a:r>
            <a:endParaRPr lang="fa-IR" dirty="0"/>
          </a:p>
        </p:txBody>
      </p:sp>
    </p:spTree>
    <p:extLst>
      <p:ext uri="{BB962C8B-B14F-4D97-AF65-F5344CB8AC3E}">
        <p14:creationId xmlns:p14="http://schemas.microsoft.com/office/powerpoint/2010/main" val="5596321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0724"/>
            <a:ext cx="10515600" cy="1325563"/>
          </a:xfrm>
        </p:spPr>
        <p:txBody>
          <a:bodyPr/>
          <a:lstStyle/>
          <a:p>
            <a:pPr algn="ctr"/>
            <a:r>
              <a:rPr lang="fa-IR" sz="4800" cap="none" spc="0" dirty="0">
                <a:solidFill>
                  <a:srgbClr val="920000"/>
                </a:solidFill>
                <a:latin typeface="Tw Cen MT" panose="020B0602020104020603"/>
              </a:rPr>
              <a:t>سطوح مختلف فعالیت</a:t>
            </a:r>
            <a:r>
              <a:rPr lang="fa-IR" sz="4800" cap="none" spc="0" dirty="0" smtClean="0">
                <a:solidFill>
                  <a:srgbClr val="920000"/>
                </a:solidFill>
                <a:latin typeface="Tw Cen MT" panose="020B0602020104020603"/>
              </a:rPr>
              <a:t>:</a:t>
            </a:r>
            <a:endParaRPr lang="fa-IR" dirty="0"/>
          </a:p>
        </p:txBody>
      </p:sp>
      <p:sp>
        <p:nvSpPr>
          <p:cNvPr id="3" name="Content Placeholder 2"/>
          <p:cNvSpPr>
            <a:spLocks noGrp="1"/>
          </p:cNvSpPr>
          <p:nvPr>
            <p:ph idx="1"/>
          </p:nvPr>
        </p:nvSpPr>
        <p:spPr>
          <a:xfrm>
            <a:off x="1079546" y="2313709"/>
            <a:ext cx="9720073" cy="4023360"/>
          </a:xfrm>
        </p:spPr>
        <p:txBody>
          <a:bodyPr>
            <a:normAutofit/>
          </a:bodyPr>
          <a:lstStyle/>
          <a:p>
            <a:endParaRPr lang="fa-IR" sz="4000" dirty="0" smtClean="0"/>
          </a:p>
          <a:p>
            <a:r>
              <a:rPr lang="fa-IR" sz="4000" dirty="0" smtClean="0"/>
              <a:t>ظرفیت عادی :</a:t>
            </a:r>
            <a:endParaRPr lang="fa-IR" sz="4000" dirty="0"/>
          </a:p>
          <a:p>
            <a:r>
              <a:rPr lang="fa-IR" sz="2400" dirty="0" smtClean="0"/>
              <a:t>ظرفیت عادی که ظرفیت بلندمدت نیز نامیده می شود میانگین ظرفیت های واقعی چندسال گذشته است در برنامه ریزی تولید از اهمیت خاصی برخوردار است چراکه در محاسبه آن هم تعطیلات رسمس و توقف های عادی  و هم بلااستفاده ماندن ماشین آلات و نیروی کار در نظر گرفته می شود.</a:t>
            </a:r>
            <a:r>
              <a:rPr lang="fa-IR" sz="2400" dirty="0" smtClean="0"/>
              <a:t>   </a:t>
            </a:r>
            <a:endParaRPr lang="fa-IR" sz="2400" dirty="0"/>
          </a:p>
        </p:txBody>
      </p:sp>
    </p:spTree>
    <p:extLst>
      <p:ext uri="{BB962C8B-B14F-4D97-AF65-F5344CB8AC3E}">
        <p14:creationId xmlns:p14="http://schemas.microsoft.com/office/powerpoint/2010/main" val="27632478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4800" cap="none" spc="0" dirty="0">
                <a:solidFill>
                  <a:srgbClr val="920000"/>
                </a:solidFill>
                <a:latin typeface="Tw Cen MT" panose="020B0602020104020603"/>
              </a:rPr>
              <a:t>سطوح مختلف فعالیت:</a:t>
            </a:r>
            <a:endParaRPr lang="fa-IR" dirty="0"/>
          </a:p>
        </p:txBody>
      </p:sp>
      <p:sp>
        <p:nvSpPr>
          <p:cNvPr id="3" name="Content Placeholder 2"/>
          <p:cNvSpPr>
            <a:spLocks noGrp="1"/>
          </p:cNvSpPr>
          <p:nvPr>
            <p:ph idx="1"/>
          </p:nvPr>
        </p:nvSpPr>
        <p:spPr/>
        <p:txBody>
          <a:bodyPr>
            <a:normAutofit/>
          </a:bodyPr>
          <a:lstStyle/>
          <a:p>
            <a:pPr marL="0" indent="0">
              <a:buNone/>
            </a:pPr>
            <a:endParaRPr lang="fa-IR" sz="2800" dirty="0" smtClean="0"/>
          </a:p>
          <a:p>
            <a:pPr marL="0" indent="0">
              <a:buNone/>
            </a:pPr>
            <a:r>
              <a:rPr lang="fa-IR" sz="2800" dirty="0" smtClean="0"/>
              <a:t>ظرفیت واقعی موردانتظار:</a:t>
            </a:r>
          </a:p>
          <a:p>
            <a:pPr marL="0" indent="0">
              <a:buNone/>
            </a:pPr>
            <a:r>
              <a:rPr lang="fa-IR" sz="2400" dirty="0" smtClean="0"/>
              <a:t>ظرفیت واقعی مور انتظار که کوتاه مدت نیز نامیده می شود معرف مقدار تولید موردنیاز برای </a:t>
            </a:r>
          </a:p>
          <a:p>
            <a:pPr marL="0" indent="0">
              <a:buNone/>
            </a:pPr>
            <a:r>
              <a:rPr lang="fa-IR" sz="2400" dirty="0" smtClean="0"/>
              <a:t>تامین تقاضای مشتریان در دوره آتی است و می تواند بیشتر ،مساوی یا کمتر از ظرفیت عادی </a:t>
            </a:r>
          </a:p>
          <a:p>
            <a:pPr marL="0" indent="0">
              <a:buNone/>
            </a:pPr>
            <a:r>
              <a:rPr lang="fa-IR" sz="2400" dirty="0" smtClean="0"/>
              <a:t>باشد.</a:t>
            </a:r>
            <a:endParaRPr lang="fa-IR" sz="2400" dirty="0"/>
          </a:p>
        </p:txBody>
      </p:sp>
    </p:spTree>
    <p:extLst>
      <p:ext uri="{BB962C8B-B14F-4D97-AF65-F5344CB8AC3E}">
        <p14:creationId xmlns:p14="http://schemas.microsoft.com/office/powerpoint/2010/main" val="11841960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7835" y="30680"/>
            <a:ext cx="9375692" cy="1049975"/>
          </a:xfrm>
        </p:spPr>
        <p:txBody>
          <a:bodyPr/>
          <a:lstStyle/>
          <a:p>
            <a:pPr algn="r"/>
            <a:r>
              <a:rPr lang="fa-IR" dirty="0" smtClean="0">
                <a:solidFill>
                  <a:srgbClr val="920000"/>
                </a:solidFill>
              </a:rPr>
              <a:t>مثال:</a:t>
            </a:r>
            <a:endParaRPr lang="fa-IR" dirty="0">
              <a:solidFill>
                <a:srgbClr val="920000"/>
              </a:solidFill>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11381" y="969187"/>
            <a:ext cx="9892145" cy="5625577"/>
          </a:xfrm>
        </p:spPr>
      </p:pic>
    </p:spTree>
    <p:extLst>
      <p:ext uri="{BB962C8B-B14F-4D97-AF65-F5344CB8AC3E}">
        <p14:creationId xmlns:p14="http://schemas.microsoft.com/office/powerpoint/2010/main" val="2538249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kumimoji="0" lang="fa-IR" sz="3200" b="1" i="0" u="none" strike="noStrike" kern="0" cap="none" spc="0" normalizeH="0" baseline="0" noProof="0" dirty="0" smtClean="0">
                <a:ln>
                  <a:noFill/>
                </a:ln>
                <a:solidFill>
                  <a:srgbClr val="800000"/>
                </a:solidFill>
                <a:effectLst/>
                <a:uLnTx/>
                <a:uFillTx/>
                <a:latin typeface="Arial"/>
                <a:cs typeface="B Titr"/>
              </a:rPr>
              <a:t>تجزیه و تحلیل اضافه </a:t>
            </a:r>
            <a:r>
              <a:rPr kumimoji="0" lang="fa-IR" sz="3200" b="1" i="0" u="none" strike="noStrike" kern="0" cap="none" spc="0" normalizeH="0" baseline="0" noProof="0" dirty="0" smtClean="0">
                <a:ln>
                  <a:noFill/>
                </a:ln>
                <a:solidFill>
                  <a:srgbClr val="800000"/>
                </a:solidFill>
                <a:effectLst/>
                <a:uLnTx/>
                <a:uFillTx/>
                <a:latin typeface="Arial"/>
                <a:cs typeface="B Titr"/>
              </a:rPr>
              <a:t>یا کسر جذب سربار</a:t>
            </a:r>
            <a:endParaRPr lang="fa-IR" dirty="0"/>
          </a:p>
        </p:txBody>
      </p:sp>
      <p:sp>
        <p:nvSpPr>
          <p:cNvPr id="3" name="Content Placeholder 2"/>
          <p:cNvSpPr>
            <a:spLocks noGrp="1"/>
          </p:cNvSpPr>
          <p:nvPr>
            <p:ph idx="1"/>
          </p:nvPr>
        </p:nvSpPr>
        <p:spPr/>
        <p:txBody>
          <a:bodyPr/>
          <a:lstStyle/>
          <a:p>
            <a:r>
              <a:rPr lang="fa-IR" dirty="0" smtClean="0"/>
              <a:t> در پایان دوره مالی مبلغ سربار جذب شده با مبلغ سربار واقعی مقایسه می شود در صورتی که سربار جذب شده بیشتر از سربار واقعی باشد ، اضافه جذب سربار جذب شده کمتر از سربار واقعی باشد ، کسر جذب سربار وجود خواهد داشت که به صورت رابطه زیر قبل تبیین است:</a:t>
            </a:r>
          </a:p>
          <a:p>
            <a:r>
              <a:rPr lang="fa-IR" sz="2800" dirty="0" smtClean="0">
                <a:solidFill>
                  <a:srgbClr val="920000"/>
                </a:solidFill>
              </a:rPr>
              <a:t>اضافه(کسر)جذب سربار=سربار جذب شده – سربار واقعی </a:t>
            </a:r>
          </a:p>
          <a:p>
            <a:r>
              <a:rPr lang="fa-IR" dirty="0" smtClean="0"/>
              <a:t>                  </a:t>
            </a:r>
            <a:endParaRPr lang="fa-IR" dirty="0"/>
          </a:p>
        </p:txBody>
      </p:sp>
      <p:pic>
        <p:nvPicPr>
          <p:cNvPr id="4" name="Picture 3"/>
          <p:cNvPicPr>
            <a:picLocks noChangeAspect="1"/>
          </p:cNvPicPr>
          <p:nvPr/>
        </p:nvPicPr>
        <p:blipFill>
          <a:blip r:embed="rId2"/>
          <a:stretch>
            <a:fillRect/>
          </a:stretch>
        </p:blipFill>
        <p:spPr>
          <a:xfrm>
            <a:off x="2342448" y="4297680"/>
            <a:ext cx="8199831" cy="1530229"/>
          </a:xfrm>
          <a:prstGeom prst="rect">
            <a:avLst/>
          </a:prstGeom>
        </p:spPr>
      </p:pic>
    </p:spTree>
    <p:extLst>
      <p:ext uri="{BB962C8B-B14F-4D97-AF65-F5344CB8AC3E}">
        <p14:creationId xmlns:p14="http://schemas.microsoft.com/office/powerpoint/2010/main" val="27046027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6346" y="211143"/>
            <a:ext cx="9616163" cy="800239"/>
          </a:xfrm>
        </p:spPr>
        <p:txBody>
          <a:bodyPr/>
          <a:lstStyle/>
          <a:p>
            <a:pPr algn="r"/>
            <a:r>
              <a:rPr lang="fa-IR" dirty="0" smtClean="0">
                <a:solidFill>
                  <a:srgbClr val="920000"/>
                </a:solidFill>
              </a:rPr>
              <a:t>مثال:</a:t>
            </a:r>
            <a:endParaRPr lang="fa-IR" dirty="0">
              <a:solidFill>
                <a:srgbClr val="920000"/>
              </a:solidFill>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25237" y="1011382"/>
            <a:ext cx="10501746" cy="5297343"/>
          </a:xfrm>
        </p:spPr>
      </p:pic>
    </p:spTree>
    <p:extLst>
      <p:ext uri="{BB962C8B-B14F-4D97-AF65-F5344CB8AC3E}">
        <p14:creationId xmlns:p14="http://schemas.microsoft.com/office/powerpoint/2010/main" val="3162190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solidFill>
                  <a:srgbClr val="920000"/>
                </a:solidFill>
              </a:rPr>
              <a:t>فهرست</a:t>
            </a:r>
            <a:endParaRPr lang="fa-IR" dirty="0">
              <a:solidFill>
                <a:srgbClr val="92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61753527"/>
              </p:ext>
            </p:extLst>
          </p:nvPr>
        </p:nvGraphicFramePr>
        <p:xfrm>
          <a:off x="623456" y="1482435"/>
          <a:ext cx="10363200" cy="5223164"/>
        </p:xfrm>
        <a:graphic>
          <a:graphicData uri="http://schemas.openxmlformats.org/drawingml/2006/table">
            <a:tbl>
              <a:tblPr/>
              <a:tblGrid>
                <a:gridCol w="8214992"/>
                <a:gridCol w="2148208"/>
              </a:tblGrid>
              <a:tr h="618768">
                <a:tc>
                  <a:txBody>
                    <a:bodyPr/>
                    <a:lstStyle/>
                    <a:p>
                      <a:pPr marL="361950" marR="0" lvl="0" indent="0" algn="ctr" defTabSz="914400" rtl="1" eaLnBrk="1" fontAlgn="base" latinLnBrk="0" hangingPunct="1">
                        <a:lnSpc>
                          <a:spcPct val="100000"/>
                        </a:lnSpc>
                        <a:spcBef>
                          <a:spcPct val="20000"/>
                        </a:spcBef>
                        <a:spcAft>
                          <a:spcPct val="0"/>
                        </a:spcAft>
                        <a:buClrTx/>
                        <a:buSzTx/>
                        <a:buFontTx/>
                        <a:buNone/>
                        <a:tabLst/>
                      </a:pPr>
                      <a:r>
                        <a:rPr kumimoji="0" lang="fa-IR" sz="1800" b="1" i="0" u="none" strike="noStrike" cap="none" normalizeH="0" baseline="0" dirty="0" smtClean="0">
                          <a:ln>
                            <a:noFill/>
                          </a:ln>
                          <a:solidFill>
                            <a:schemeClr val="accent2"/>
                          </a:solidFill>
                          <a:effectLst/>
                          <a:latin typeface="Arial" charset="0"/>
                          <a:cs typeface="B Badr" pitchFamily="2" charset="-78"/>
                        </a:rPr>
                        <a:t>کلیات ، مفاهیم و طبقه بندی هزینه ها</a:t>
                      </a:r>
                      <a:endParaRPr kumimoji="0" lang="en-US" sz="1800" b="1" i="0" u="none" strike="noStrike" kern="1200" cap="none" normalizeH="0" baseline="0" dirty="0" smtClean="0">
                        <a:ln>
                          <a:noFill/>
                        </a:ln>
                        <a:solidFill>
                          <a:schemeClr val="accent2"/>
                        </a:solidFill>
                        <a:effectLst/>
                        <a:latin typeface="Arial" charset="0"/>
                        <a:ea typeface="+mn-ea"/>
                        <a:cs typeface="B Badr" pitchFamily="2" charset="-78"/>
                      </a:endParaRPr>
                    </a:p>
                  </a:txBody>
                  <a:tcPr marL="90000" marR="90000" marT="46794" marB="46794" anchor="ctr" anchorCtr="1" horzOverflow="overflow">
                    <a:lnL cap="flat">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61950" marR="0" lvl="0" indent="0" algn="justLow" defTabSz="914400" rtl="1" eaLnBrk="1" fontAlgn="base" latinLnBrk="0" hangingPunct="1">
                        <a:lnSpc>
                          <a:spcPct val="100000"/>
                        </a:lnSpc>
                        <a:spcBef>
                          <a:spcPct val="20000"/>
                        </a:spcBef>
                        <a:spcAft>
                          <a:spcPct val="0"/>
                        </a:spcAft>
                        <a:buClrTx/>
                        <a:buSzTx/>
                        <a:buFontTx/>
                        <a:buNone/>
                        <a:tabLst/>
                      </a:pPr>
                      <a:r>
                        <a:rPr kumimoji="0" lang="ar-SA" sz="1600" b="1" i="0" u="none" strike="noStrike" cap="none" normalizeH="0" baseline="0" dirty="0" smtClean="0">
                          <a:ln>
                            <a:noFill/>
                          </a:ln>
                          <a:solidFill>
                            <a:srgbClr val="336600"/>
                          </a:solidFill>
                          <a:effectLst/>
                          <a:latin typeface="Arial" charset="0"/>
                          <a:cs typeface="B Titr" pitchFamily="2" charset="-78"/>
                        </a:rPr>
                        <a:t>فصل اول</a:t>
                      </a:r>
                      <a:endParaRPr kumimoji="0" lang="en-US" sz="1600" b="0" i="0" u="none" strike="noStrike" cap="none" normalizeH="0" baseline="0" dirty="0" smtClean="0">
                        <a:ln>
                          <a:noFill/>
                        </a:ln>
                        <a:solidFill>
                          <a:srgbClr val="336600"/>
                        </a:solidFill>
                        <a:effectLst/>
                        <a:latin typeface="Arial" charset="0"/>
                        <a:cs typeface="B Titr" pitchFamily="2" charset="-78"/>
                      </a:endParaRPr>
                    </a:p>
                  </a:txBody>
                  <a:tcPr marL="90000" marR="90000" marT="46794" marB="46794" anchor="ctr" anchorCtr="1" horzOverflow="overflow">
                    <a:lnL>
                      <a:noFill/>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r>
              <a:tr h="618768">
                <a:tc>
                  <a:txBody>
                    <a:bodyPr/>
                    <a:lstStyle/>
                    <a:p>
                      <a:pPr marL="361950" marR="0" lvl="0" indent="0" algn="ctr" defTabSz="914400" rtl="1" eaLnBrk="1" fontAlgn="base" latinLnBrk="0" hangingPunct="1">
                        <a:lnSpc>
                          <a:spcPct val="100000"/>
                        </a:lnSpc>
                        <a:spcBef>
                          <a:spcPct val="20000"/>
                        </a:spcBef>
                        <a:spcAft>
                          <a:spcPct val="0"/>
                        </a:spcAft>
                        <a:buClrTx/>
                        <a:buSzTx/>
                        <a:buFontTx/>
                        <a:buNone/>
                        <a:tabLst/>
                      </a:pPr>
                      <a:r>
                        <a:rPr kumimoji="0" lang="fa-IR" sz="1800" b="1" i="0" u="none" strike="noStrike" cap="none" normalizeH="0" baseline="0" dirty="0" smtClean="0">
                          <a:ln>
                            <a:noFill/>
                          </a:ln>
                          <a:solidFill>
                            <a:schemeClr val="accent2"/>
                          </a:solidFill>
                          <a:effectLst/>
                          <a:latin typeface="Arial" charset="0"/>
                          <a:cs typeface="B Badr" pitchFamily="2" charset="-78"/>
                        </a:rPr>
                        <a:t>صورت سود و زیان موسسات تولیدی و گردش و ثبت حساب های صنعتی</a:t>
                      </a:r>
                      <a:endParaRPr kumimoji="0" lang="en-US" sz="1800" b="1" i="0" u="none" strike="noStrike" cap="none" normalizeH="0" baseline="0" dirty="0" smtClean="0">
                        <a:ln>
                          <a:noFill/>
                        </a:ln>
                        <a:solidFill>
                          <a:schemeClr val="accent2"/>
                        </a:solidFill>
                        <a:effectLst/>
                        <a:latin typeface="Arial" charset="0"/>
                        <a:cs typeface="B Badr" pitchFamily="2" charset="-78"/>
                      </a:endParaRPr>
                    </a:p>
                  </a:txBody>
                  <a:tcPr marL="90000" marR="90000" marT="46794" marB="46794" anchor="ctr" anchorCtr="1"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61950" marR="0" lvl="0" indent="0" algn="justLow" defTabSz="914400" rtl="1" eaLnBrk="1" fontAlgn="base" latinLnBrk="0" hangingPunct="1">
                        <a:lnSpc>
                          <a:spcPct val="100000"/>
                        </a:lnSpc>
                        <a:spcBef>
                          <a:spcPct val="20000"/>
                        </a:spcBef>
                        <a:spcAft>
                          <a:spcPct val="0"/>
                        </a:spcAft>
                        <a:buClrTx/>
                        <a:buSzTx/>
                        <a:buFontTx/>
                        <a:buNone/>
                        <a:tabLst/>
                      </a:pPr>
                      <a:r>
                        <a:rPr kumimoji="0" lang="ar-SA" sz="1600" b="1" i="0" u="none" strike="noStrike" cap="none" normalizeH="0" baseline="0" dirty="0" smtClean="0">
                          <a:ln>
                            <a:noFill/>
                          </a:ln>
                          <a:solidFill>
                            <a:srgbClr val="336600"/>
                          </a:solidFill>
                          <a:effectLst/>
                          <a:latin typeface="Arial" charset="0"/>
                          <a:cs typeface="B Titr" pitchFamily="2" charset="-78"/>
                        </a:rPr>
                        <a:t>فصل </a:t>
                      </a:r>
                      <a:r>
                        <a:rPr kumimoji="0" lang="fa-IR" sz="1600" b="1" i="0" u="none" strike="noStrike" cap="none" normalizeH="0" baseline="0" dirty="0" smtClean="0">
                          <a:ln>
                            <a:noFill/>
                          </a:ln>
                          <a:solidFill>
                            <a:srgbClr val="336600"/>
                          </a:solidFill>
                          <a:effectLst/>
                          <a:latin typeface="Arial" charset="0"/>
                          <a:cs typeface="B Titr" pitchFamily="2" charset="-78"/>
                        </a:rPr>
                        <a:t>دوم</a:t>
                      </a:r>
                      <a:endParaRPr kumimoji="0" lang="en-US" sz="1600" b="0" i="0" u="none" strike="noStrike" cap="none" normalizeH="0" baseline="0" dirty="0" smtClean="0">
                        <a:ln>
                          <a:noFill/>
                        </a:ln>
                        <a:solidFill>
                          <a:srgbClr val="336600"/>
                        </a:solidFill>
                        <a:effectLst/>
                        <a:latin typeface="Arial" charset="0"/>
                        <a:cs typeface="B Titr" pitchFamily="2" charset="-78"/>
                      </a:endParaRPr>
                    </a:p>
                  </a:txBody>
                  <a:tcPr marL="90000" marR="90000" marT="46794" marB="46794" anchor="ctr" anchorCtr="1"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18768">
                <a:tc>
                  <a:txBody>
                    <a:bodyPr/>
                    <a:lstStyle/>
                    <a:p>
                      <a:pPr marL="361950" marR="0" lvl="0" indent="0" algn="ctr" defTabSz="914400" rtl="1" eaLnBrk="1" fontAlgn="base" latinLnBrk="0" hangingPunct="1">
                        <a:lnSpc>
                          <a:spcPct val="100000"/>
                        </a:lnSpc>
                        <a:spcBef>
                          <a:spcPct val="20000"/>
                        </a:spcBef>
                        <a:spcAft>
                          <a:spcPct val="0"/>
                        </a:spcAft>
                        <a:buClrTx/>
                        <a:buSzTx/>
                        <a:buFontTx/>
                        <a:buNone/>
                        <a:tabLst/>
                      </a:pPr>
                      <a:r>
                        <a:rPr kumimoji="0" lang="fa-IR" sz="1800" b="1" i="0" u="none" strike="noStrike" cap="none" normalizeH="0" baseline="0" dirty="0" smtClean="0">
                          <a:ln>
                            <a:noFill/>
                          </a:ln>
                          <a:solidFill>
                            <a:schemeClr val="accent2"/>
                          </a:solidFill>
                          <a:effectLst/>
                          <a:latin typeface="Arial" charset="0"/>
                          <a:cs typeface="B Badr" pitchFamily="2" charset="-78"/>
                        </a:rPr>
                        <a:t>تجزیه و تحلیل سربار</a:t>
                      </a:r>
                      <a:endParaRPr kumimoji="0" lang="en-US" sz="1800" b="1" i="0" u="none" strike="noStrike" cap="none" normalizeH="0" baseline="0" dirty="0" smtClean="0">
                        <a:ln>
                          <a:noFill/>
                        </a:ln>
                        <a:solidFill>
                          <a:schemeClr val="accent2"/>
                        </a:solidFill>
                        <a:effectLst/>
                        <a:latin typeface="Arial" charset="0"/>
                        <a:cs typeface="B Badr" pitchFamily="2" charset="-78"/>
                      </a:endParaRPr>
                    </a:p>
                  </a:txBody>
                  <a:tcPr marL="90000" marR="90000" marT="46794" marB="46794" anchor="ctr" anchorCtr="1"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61950" marR="0" lvl="0" indent="0" algn="justLow" defTabSz="914400" rtl="1" eaLnBrk="1" fontAlgn="base" latinLnBrk="0" hangingPunct="1">
                        <a:lnSpc>
                          <a:spcPct val="100000"/>
                        </a:lnSpc>
                        <a:spcBef>
                          <a:spcPct val="20000"/>
                        </a:spcBef>
                        <a:spcAft>
                          <a:spcPct val="0"/>
                        </a:spcAft>
                        <a:buClrTx/>
                        <a:buSzTx/>
                        <a:buFontTx/>
                        <a:buNone/>
                        <a:tabLst/>
                      </a:pPr>
                      <a:r>
                        <a:rPr kumimoji="0" lang="ar-SA" sz="1600" b="1" i="0" u="none" strike="noStrike" cap="none" normalizeH="0" baseline="0" dirty="0" smtClean="0">
                          <a:ln>
                            <a:noFill/>
                          </a:ln>
                          <a:solidFill>
                            <a:srgbClr val="336600"/>
                          </a:solidFill>
                          <a:effectLst/>
                          <a:latin typeface="Arial" charset="0"/>
                          <a:cs typeface="B Titr" pitchFamily="2" charset="-78"/>
                        </a:rPr>
                        <a:t>فصل </a:t>
                      </a:r>
                      <a:r>
                        <a:rPr kumimoji="0" lang="fa-IR" sz="1600" b="1" i="0" u="none" strike="noStrike" cap="none" normalizeH="0" baseline="0" dirty="0" smtClean="0">
                          <a:ln>
                            <a:noFill/>
                          </a:ln>
                          <a:solidFill>
                            <a:srgbClr val="336600"/>
                          </a:solidFill>
                          <a:effectLst/>
                          <a:latin typeface="Arial" charset="0"/>
                          <a:cs typeface="B Titr" pitchFamily="2" charset="-78"/>
                        </a:rPr>
                        <a:t>سوم</a:t>
                      </a:r>
                      <a:endParaRPr kumimoji="0" lang="en-US" sz="1600" b="0" i="0" u="none" strike="noStrike" cap="none" normalizeH="0" baseline="0" dirty="0" smtClean="0">
                        <a:ln>
                          <a:noFill/>
                        </a:ln>
                        <a:solidFill>
                          <a:srgbClr val="336600"/>
                        </a:solidFill>
                        <a:effectLst/>
                        <a:latin typeface="Arial" charset="0"/>
                        <a:cs typeface="B Titr" pitchFamily="2" charset="-78"/>
                      </a:endParaRPr>
                    </a:p>
                  </a:txBody>
                  <a:tcPr marL="90000" marR="90000" marT="46794" marB="46794" anchor="ctr" anchorCtr="1"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8166">
                <a:tc>
                  <a:txBody>
                    <a:bodyPr/>
                    <a:lstStyle/>
                    <a:p>
                      <a:pPr marL="361950" marR="0" lvl="0" indent="0" algn="ctr" defTabSz="914400" rtl="1" eaLnBrk="1" fontAlgn="base" latinLnBrk="0" hangingPunct="1">
                        <a:lnSpc>
                          <a:spcPct val="100000"/>
                        </a:lnSpc>
                        <a:spcBef>
                          <a:spcPct val="20000"/>
                        </a:spcBef>
                        <a:spcAft>
                          <a:spcPct val="0"/>
                        </a:spcAft>
                        <a:buClrTx/>
                        <a:buSzTx/>
                        <a:buFontTx/>
                        <a:buNone/>
                        <a:tabLst/>
                      </a:pPr>
                      <a:r>
                        <a:rPr kumimoji="0" lang="fa-IR" sz="1800" b="1" i="0" u="none" strike="noStrike" cap="none" normalizeH="0" baseline="0" dirty="0" smtClean="0">
                          <a:ln>
                            <a:noFill/>
                          </a:ln>
                          <a:solidFill>
                            <a:schemeClr val="accent2"/>
                          </a:solidFill>
                          <a:effectLst/>
                          <a:latin typeface="Arial" charset="0"/>
                          <a:cs typeface="B Badr" pitchFamily="2" charset="-78"/>
                        </a:rPr>
                        <a:t>تخصیص هزینه های سربار ساخت</a:t>
                      </a:r>
                      <a:endParaRPr kumimoji="0" lang="en-US" sz="1800" b="1" i="0" u="none" strike="noStrike" cap="none" normalizeH="0" baseline="0" dirty="0" smtClean="0">
                        <a:ln>
                          <a:noFill/>
                        </a:ln>
                        <a:solidFill>
                          <a:schemeClr val="accent2"/>
                        </a:solidFill>
                        <a:effectLst/>
                        <a:latin typeface="Arial" charset="0"/>
                        <a:cs typeface="B Badr" pitchFamily="2" charset="-78"/>
                      </a:endParaRPr>
                    </a:p>
                  </a:txBody>
                  <a:tcPr marL="90000" marR="90000" marT="46794" marB="46794" anchor="ctr" anchorCtr="1"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61950" marR="0" lvl="0" indent="0" algn="justLow" defTabSz="914400"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dirty="0" smtClean="0">
                          <a:ln>
                            <a:noFill/>
                          </a:ln>
                          <a:solidFill>
                            <a:srgbClr val="336600"/>
                          </a:solidFill>
                          <a:effectLst/>
                          <a:latin typeface="Arial" charset="0"/>
                          <a:cs typeface="B Titr" pitchFamily="2" charset="-78"/>
                        </a:rPr>
                        <a:t>فصل چهارم</a:t>
                      </a:r>
                      <a:endParaRPr kumimoji="0" lang="en-US" sz="1600" b="0" i="0" u="none" strike="noStrike" cap="none" normalizeH="0" baseline="0" dirty="0" smtClean="0">
                        <a:ln>
                          <a:noFill/>
                        </a:ln>
                        <a:solidFill>
                          <a:srgbClr val="336600"/>
                        </a:solidFill>
                        <a:effectLst/>
                        <a:latin typeface="Arial" charset="0"/>
                        <a:cs typeface="B Titr" pitchFamily="2" charset="-78"/>
                      </a:endParaRPr>
                    </a:p>
                  </a:txBody>
                  <a:tcPr marL="90000" marR="90000" marT="46794" marB="46794" anchor="ctr" anchorCtr="1"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8694">
                <a:tc>
                  <a:txBody>
                    <a:bodyPr/>
                    <a:lstStyle/>
                    <a:p>
                      <a:pPr marL="361950" marR="0" lvl="0" indent="0" algn="ctr" defTabSz="914400" rtl="1" eaLnBrk="1" fontAlgn="base" latinLnBrk="0" hangingPunct="1">
                        <a:lnSpc>
                          <a:spcPct val="200000"/>
                        </a:lnSpc>
                        <a:spcBef>
                          <a:spcPct val="20000"/>
                        </a:spcBef>
                        <a:spcAft>
                          <a:spcPct val="0"/>
                        </a:spcAft>
                        <a:buClrTx/>
                        <a:buSzTx/>
                        <a:buFontTx/>
                        <a:buNone/>
                        <a:tabLst/>
                        <a:defRPr/>
                      </a:pPr>
                      <a:r>
                        <a:rPr kumimoji="0" lang="fa-IR" sz="1800" b="1" i="0" u="none" strike="noStrike" kern="1200" cap="none" normalizeH="0" baseline="0" dirty="0" smtClean="0">
                          <a:ln>
                            <a:noFill/>
                          </a:ln>
                          <a:solidFill>
                            <a:schemeClr val="accent2"/>
                          </a:solidFill>
                          <a:effectLst/>
                          <a:latin typeface="Arial" charset="0"/>
                          <a:ea typeface="+mn-ea"/>
                          <a:cs typeface="B Badr" pitchFamily="2" charset="-78"/>
                        </a:rPr>
                        <a:t>سیستم هزینه یابی سفارش کار</a:t>
                      </a:r>
                      <a:endParaRPr kumimoji="0" lang="fa-IR" sz="1800" b="1" i="0" u="none" strike="noStrike" kern="1200" cap="none" normalizeH="0" baseline="0" dirty="0" smtClean="0">
                        <a:ln>
                          <a:noFill/>
                        </a:ln>
                        <a:solidFill>
                          <a:schemeClr val="accent2"/>
                        </a:solidFill>
                        <a:effectLst/>
                        <a:latin typeface="Arial" charset="0"/>
                        <a:ea typeface="+mn-ea"/>
                        <a:cs typeface="B Badr" pitchFamily="2" charset="-78"/>
                      </a:endParaRPr>
                    </a:p>
                    <a:p>
                      <a:pPr marL="361950" marR="0" lvl="0" indent="0" algn="ctr" defTabSz="914400" rtl="1" eaLnBrk="1" fontAlgn="base" latinLnBrk="0" hangingPunct="1">
                        <a:lnSpc>
                          <a:spcPct val="200000"/>
                        </a:lnSpc>
                        <a:spcBef>
                          <a:spcPct val="20000"/>
                        </a:spcBef>
                        <a:spcAft>
                          <a:spcPct val="0"/>
                        </a:spcAft>
                        <a:buClrTx/>
                        <a:buSzTx/>
                        <a:buFontTx/>
                        <a:buNone/>
                        <a:tabLst/>
                        <a:defRPr/>
                      </a:pPr>
                      <a:r>
                        <a:rPr kumimoji="0" lang="fa-IR" sz="1800" b="1" i="0" u="none" strike="noStrike" kern="1200" cap="none" normalizeH="0" baseline="0" dirty="0" smtClean="0">
                          <a:ln>
                            <a:noFill/>
                          </a:ln>
                          <a:solidFill>
                            <a:schemeClr val="accent2"/>
                          </a:solidFill>
                          <a:effectLst/>
                          <a:latin typeface="Arial" charset="0"/>
                          <a:ea typeface="+mn-ea"/>
                          <a:cs typeface="B Badr" pitchFamily="2" charset="-78"/>
                        </a:rPr>
                        <a:t>سیستم هزینه </a:t>
                      </a:r>
                      <a:r>
                        <a:rPr kumimoji="0" lang="fa-IR" sz="1800" b="1" i="0" u="none" strike="noStrike" kern="1200" cap="none" normalizeH="0" baseline="0" dirty="0" smtClean="0">
                          <a:ln>
                            <a:noFill/>
                          </a:ln>
                          <a:solidFill>
                            <a:schemeClr val="accent2"/>
                          </a:solidFill>
                          <a:effectLst/>
                          <a:latin typeface="Arial" charset="0"/>
                          <a:ea typeface="+mn-ea"/>
                          <a:cs typeface="B Badr" pitchFamily="2" charset="-78"/>
                        </a:rPr>
                        <a:t>یابی </a:t>
                      </a:r>
                      <a:r>
                        <a:rPr kumimoji="0" lang="fa-IR" sz="1800" b="1" i="0" u="none" strike="noStrike" kern="1200" cap="none" normalizeH="0" baseline="0" dirty="0" smtClean="0">
                          <a:ln>
                            <a:noFill/>
                          </a:ln>
                          <a:solidFill>
                            <a:schemeClr val="accent2"/>
                          </a:solidFill>
                          <a:effectLst/>
                          <a:latin typeface="Arial" charset="0"/>
                          <a:ea typeface="+mn-ea"/>
                          <a:cs typeface="B Badr" pitchFamily="2" charset="-78"/>
                        </a:rPr>
                        <a:t>مرحله ای</a:t>
                      </a:r>
                      <a:endParaRPr kumimoji="0" lang="fa-IR" sz="1800" b="1" i="0" u="none" strike="noStrike" kern="1200" cap="none" normalizeH="0" baseline="0" dirty="0" smtClean="0">
                        <a:ln>
                          <a:noFill/>
                        </a:ln>
                        <a:solidFill>
                          <a:schemeClr val="accent2"/>
                        </a:solidFill>
                        <a:effectLst/>
                        <a:latin typeface="Arial" charset="0"/>
                        <a:ea typeface="+mn-ea"/>
                        <a:cs typeface="B Badr" pitchFamily="2" charset="-78"/>
                      </a:endParaRPr>
                    </a:p>
                    <a:p>
                      <a:pPr marL="361950" marR="0" lvl="0" indent="0" algn="ctr" defTabSz="914400" rtl="1" eaLnBrk="1" fontAlgn="base" latinLnBrk="0" hangingPunct="1">
                        <a:lnSpc>
                          <a:spcPct val="200000"/>
                        </a:lnSpc>
                        <a:spcBef>
                          <a:spcPct val="20000"/>
                        </a:spcBef>
                        <a:spcAft>
                          <a:spcPct val="0"/>
                        </a:spcAft>
                        <a:buClrTx/>
                        <a:buSzTx/>
                        <a:buFontTx/>
                        <a:buNone/>
                        <a:tabLst/>
                        <a:defRPr/>
                      </a:pPr>
                      <a:endParaRPr kumimoji="0" lang="en-US" sz="1800" b="1" i="0" u="none" strike="noStrike" kern="1200" cap="none" normalizeH="0" baseline="0" dirty="0" smtClean="0">
                        <a:ln>
                          <a:noFill/>
                        </a:ln>
                        <a:solidFill>
                          <a:schemeClr val="accent2"/>
                        </a:solidFill>
                        <a:effectLst/>
                        <a:latin typeface="Arial" charset="0"/>
                        <a:ea typeface="+mn-ea"/>
                        <a:cs typeface="B Badr" pitchFamily="2" charset="-78"/>
                      </a:endParaRPr>
                    </a:p>
                  </a:txBody>
                  <a:tcPr marL="90000" marR="90000" marT="46794" marB="46794" anchor="ctr" anchorCtr="1" horzOverflow="overflow">
                    <a:lnL cap="flat">
                      <a:noFill/>
                    </a:lnL>
                    <a:lnR>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361950" marR="0" lvl="0" indent="0" algn="justLow" defTabSz="914400" rtl="1" eaLnBrk="1" fontAlgn="base" latinLnBrk="0" hangingPunct="1">
                        <a:lnSpc>
                          <a:spcPct val="100000"/>
                        </a:lnSpc>
                        <a:spcBef>
                          <a:spcPct val="20000"/>
                        </a:spcBef>
                        <a:spcAft>
                          <a:spcPct val="0"/>
                        </a:spcAft>
                        <a:buClrTx/>
                        <a:buSzTx/>
                        <a:buFontTx/>
                        <a:buNone/>
                        <a:tabLst/>
                        <a:defRPr/>
                      </a:pPr>
                      <a:r>
                        <a:rPr kumimoji="0" lang="ar-SA" sz="1600" b="0" i="0" u="none" strike="noStrike" kern="1200" cap="none" normalizeH="0" baseline="0" dirty="0" smtClean="0">
                          <a:ln>
                            <a:noFill/>
                          </a:ln>
                          <a:solidFill>
                            <a:srgbClr val="336600"/>
                          </a:solidFill>
                          <a:effectLst/>
                          <a:latin typeface="Arial" charset="0"/>
                          <a:ea typeface="+mn-ea"/>
                          <a:cs typeface="B Titr" pitchFamily="2" charset="-78"/>
                        </a:rPr>
                        <a:t>فصل </a:t>
                      </a:r>
                      <a:r>
                        <a:rPr kumimoji="0" lang="fa-IR" sz="1600" b="0" i="0" u="none" strike="noStrike" kern="1200" cap="none" normalizeH="0" baseline="0" dirty="0" smtClean="0">
                          <a:ln>
                            <a:noFill/>
                          </a:ln>
                          <a:solidFill>
                            <a:srgbClr val="336600"/>
                          </a:solidFill>
                          <a:effectLst/>
                          <a:latin typeface="Arial" charset="0"/>
                          <a:ea typeface="+mn-ea"/>
                          <a:cs typeface="B Titr" pitchFamily="2" charset="-78"/>
                        </a:rPr>
                        <a:t>پنجم</a:t>
                      </a:r>
                    </a:p>
                    <a:p>
                      <a:pPr marL="361950" marR="0" lvl="0" indent="0" algn="justLow" defTabSz="914400" rtl="1" eaLnBrk="1" fontAlgn="base" latinLnBrk="0" hangingPunct="1">
                        <a:lnSpc>
                          <a:spcPct val="100000"/>
                        </a:lnSpc>
                        <a:spcBef>
                          <a:spcPct val="20000"/>
                        </a:spcBef>
                        <a:spcAft>
                          <a:spcPct val="0"/>
                        </a:spcAft>
                        <a:buClrTx/>
                        <a:buSzTx/>
                        <a:buFontTx/>
                        <a:buNone/>
                        <a:tabLst/>
                        <a:defRPr/>
                      </a:pPr>
                      <a:endParaRPr kumimoji="0" lang="en-US" sz="1800" b="0" i="0" u="none" strike="noStrike" cap="none" normalizeH="0" baseline="0" dirty="0" smtClean="0">
                        <a:ln>
                          <a:noFill/>
                        </a:ln>
                        <a:solidFill>
                          <a:srgbClr val="336600"/>
                        </a:solidFill>
                        <a:effectLst/>
                        <a:latin typeface="Arial" charset="0"/>
                        <a:cs typeface="B Titr" pitchFamily="2" charset="-78"/>
                      </a:endParaRPr>
                    </a:p>
                    <a:p>
                      <a:pPr marL="361950" marR="0" lvl="0" indent="0" algn="justLow" defTabSz="914400" rtl="1" eaLnBrk="1" fontAlgn="base" latinLnBrk="0" hangingPunct="1">
                        <a:lnSpc>
                          <a:spcPct val="100000"/>
                        </a:lnSpc>
                        <a:spcBef>
                          <a:spcPct val="20000"/>
                        </a:spcBef>
                        <a:spcAft>
                          <a:spcPct val="0"/>
                        </a:spcAft>
                        <a:buClrTx/>
                        <a:buSzTx/>
                        <a:buFontTx/>
                        <a:buNone/>
                        <a:tabLst/>
                        <a:defRPr/>
                      </a:pPr>
                      <a:r>
                        <a:rPr kumimoji="0" lang="ar-SA" sz="1600" b="0" i="0" u="none" strike="noStrike" kern="1200" cap="none" normalizeH="0" baseline="0" dirty="0" smtClean="0">
                          <a:ln>
                            <a:noFill/>
                          </a:ln>
                          <a:solidFill>
                            <a:srgbClr val="336600"/>
                          </a:solidFill>
                          <a:effectLst/>
                          <a:latin typeface="Arial" charset="0"/>
                          <a:ea typeface="+mn-ea"/>
                          <a:cs typeface="B Titr" pitchFamily="2" charset="-78"/>
                        </a:rPr>
                        <a:t>فصل </a:t>
                      </a:r>
                      <a:r>
                        <a:rPr kumimoji="0" lang="fa-IR" sz="1600" b="0" i="0" u="none" strike="noStrike" kern="1200" cap="none" normalizeH="0" baseline="0" dirty="0" smtClean="0">
                          <a:ln>
                            <a:noFill/>
                          </a:ln>
                          <a:solidFill>
                            <a:srgbClr val="336600"/>
                          </a:solidFill>
                          <a:effectLst/>
                          <a:latin typeface="Arial" charset="0"/>
                          <a:ea typeface="+mn-ea"/>
                          <a:cs typeface="B Titr" pitchFamily="2" charset="-78"/>
                        </a:rPr>
                        <a:t>ششم</a:t>
                      </a:r>
                    </a:p>
                    <a:p>
                      <a:pPr marL="361950" marR="0" lvl="0" indent="0" algn="justLow" defTabSz="914400" rtl="1" eaLnBrk="1" fontAlgn="base" latinLnBrk="0" hangingPunct="1">
                        <a:lnSpc>
                          <a:spcPct val="100000"/>
                        </a:lnSpc>
                        <a:spcBef>
                          <a:spcPct val="20000"/>
                        </a:spcBef>
                        <a:spcAft>
                          <a:spcPct val="0"/>
                        </a:spcAft>
                        <a:buClrTx/>
                        <a:buSzTx/>
                        <a:buFontTx/>
                        <a:buNone/>
                        <a:tabLst/>
                        <a:defRPr/>
                      </a:pPr>
                      <a:endParaRPr kumimoji="0" lang="en-US" sz="1800" b="0" i="0" u="none" strike="noStrike" cap="none" normalizeH="0" baseline="0" dirty="0" smtClean="0">
                        <a:ln>
                          <a:noFill/>
                        </a:ln>
                        <a:solidFill>
                          <a:srgbClr val="336600"/>
                        </a:solidFill>
                        <a:effectLst/>
                        <a:latin typeface="Arial" charset="0"/>
                        <a:cs typeface="B Titr" pitchFamily="2" charset="-78"/>
                      </a:endParaRPr>
                    </a:p>
                    <a:p>
                      <a:pPr marL="361950" marR="0" lvl="0" indent="0" algn="justLow" defTabSz="914400" rtl="1" eaLnBrk="1" fontAlgn="base" latinLnBrk="0" hangingPunct="1">
                        <a:lnSpc>
                          <a:spcPct val="100000"/>
                        </a:lnSpc>
                        <a:spcBef>
                          <a:spcPct val="20000"/>
                        </a:spcBef>
                        <a:spcAft>
                          <a:spcPct val="0"/>
                        </a:spcAft>
                        <a:buClrTx/>
                        <a:buSzTx/>
                        <a:buFontTx/>
                        <a:buNone/>
                        <a:tabLst/>
                      </a:pPr>
                      <a:endParaRPr kumimoji="0" lang="en-US" sz="1800" b="1" i="0" u="none" strike="noStrike" kern="1200" cap="none" normalizeH="0" baseline="0" dirty="0" smtClean="0">
                        <a:ln>
                          <a:noFill/>
                        </a:ln>
                        <a:solidFill>
                          <a:schemeClr val="accent2"/>
                        </a:solidFill>
                        <a:effectLst/>
                        <a:latin typeface="Arial" charset="0"/>
                        <a:ea typeface="+mn-ea"/>
                        <a:cs typeface="B Badr" pitchFamily="2" charset="-78"/>
                      </a:endParaRPr>
                    </a:p>
                  </a:txBody>
                  <a:tcPr marL="90000" marR="90000" marT="46794" marB="46794" anchor="ctr" anchorCtr="1" horzOverflow="overflow">
                    <a:lnL>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spTree>
    <p:extLst>
      <p:ext uri="{BB962C8B-B14F-4D97-AF65-F5344CB8AC3E}">
        <p14:creationId xmlns:p14="http://schemas.microsoft.com/office/powerpoint/2010/main" val="11176889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730966"/>
          </a:xfrm>
        </p:spPr>
        <p:txBody>
          <a:bodyPr/>
          <a:lstStyle/>
          <a:p>
            <a:pPr algn="r"/>
            <a:r>
              <a:rPr lang="fa-IR" dirty="0" smtClean="0">
                <a:solidFill>
                  <a:srgbClr val="920000"/>
                </a:solidFill>
              </a:rPr>
              <a:t>حل:</a:t>
            </a:r>
            <a:endParaRPr lang="fa-IR" dirty="0">
              <a:solidFill>
                <a:srgbClr val="920000"/>
              </a:solidFill>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62484" y="1648691"/>
            <a:ext cx="9720262" cy="4308764"/>
          </a:xfrm>
        </p:spPr>
      </p:pic>
    </p:spTree>
    <p:extLst>
      <p:ext uri="{BB962C8B-B14F-4D97-AF65-F5344CB8AC3E}">
        <p14:creationId xmlns:p14="http://schemas.microsoft.com/office/powerpoint/2010/main" val="40602474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3600" cap="none" spc="0" dirty="0" smtClean="0">
                <a:solidFill>
                  <a:srgbClr val="920000"/>
                </a:solidFill>
                <a:latin typeface="Times New Roman"/>
                <a:cs typeface="B Nazanin" pitchFamily="2" charset="-78"/>
              </a:rPr>
              <a:t>انحراف هزینه سربار و انحراف ظرفیت سربار</a:t>
            </a:r>
            <a:endParaRPr lang="fa-IR" dirty="0">
              <a:solidFill>
                <a:srgbClr val="920000"/>
              </a:solidFill>
            </a:endParaRPr>
          </a:p>
        </p:txBody>
      </p:sp>
      <p:sp>
        <p:nvSpPr>
          <p:cNvPr id="3" name="Content Placeholder 2"/>
          <p:cNvSpPr>
            <a:spLocks noGrp="1"/>
          </p:cNvSpPr>
          <p:nvPr>
            <p:ph idx="1"/>
          </p:nvPr>
        </p:nvSpPr>
        <p:spPr>
          <a:xfrm>
            <a:off x="1024128" y="1856509"/>
            <a:ext cx="9720073" cy="4023360"/>
          </a:xfrm>
        </p:spPr>
        <p:txBody>
          <a:bodyPr/>
          <a:lstStyle/>
          <a:p>
            <a:pPr marL="0" lvl="0" indent="0" algn="just" rtl="0" fontAlgn="base">
              <a:lnSpc>
                <a:spcPct val="100000"/>
              </a:lnSpc>
              <a:spcBef>
                <a:spcPct val="0"/>
              </a:spcBef>
              <a:spcAft>
                <a:spcPct val="0"/>
              </a:spcAft>
              <a:buClrTx/>
              <a:buSzTx/>
              <a:buNone/>
            </a:pPr>
            <a:r>
              <a:rPr lang="fa-IR" sz="1800" dirty="0">
                <a:solidFill>
                  <a:srgbClr val="FFFFFF"/>
                </a:solidFill>
                <a:latin typeface="Arial" panose="020B0604020202020204" pitchFamily="34" charset="0"/>
                <a:cs typeface="B Nazanin" pitchFamily="2" charset="-78"/>
              </a:rPr>
              <a:t>در سیستم ادواری، مقادیر موجودی با شمارش فیزیکی در یک تاریخ مشخص، تعیین گردیده و سپس با توجه به نتایج شمارش فیزیکی، قیمت گذاری بر مبنای یکی از روشهای ارزشیابی انجام می شود</a:t>
            </a:r>
            <a:endParaRPr lang="fa-IR" sz="1800" dirty="0">
              <a:latin typeface="Arial" panose="020B0604020202020204" pitchFamily="34" charset="0"/>
              <a:cs typeface="B Nazanin" pitchFamily="2" charset="-78"/>
            </a:endParaRPr>
          </a:p>
          <a:p>
            <a:r>
              <a:rPr lang="fa-IR" dirty="0" smtClean="0">
                <a:cs typeface="B Nazanin" pitchFamily="2" charset="-78"/>
              </a:rPr>
              <a:t>اضافه یا کسر جذب سربار به دو انحراف تفکیک می شود:</a:t>
            </a:r>
          </a:p>
          <a:p>
            <a:r>
              <a:rPr lang="fa-IR" dirty="0" smtClean="0">
                <a:cs typeface="B Nazanin" pitchFamily="2" charset="-78"/>
              </a:rPr>
              <a:t>1- انحراف هزینه سربار که بیانگر تفاوت بین بودجه مجاز سربار برمبنای واقعی و هزینه سربار واقعی بوده و با رابطه زیر به دست می آید:</a:t>
            </a:r>
          </a:p>
          <a:p>
            <a:r>
              <a:rPr lang="fa-IR" dirty="0" smtClean="0">
                <a:cs typeface="B Nazanin" pitchFamily="2" charset="-78"/>
              </a:rPr>
              <a:t>انحراف هزینه سربار = بودجه مجاز سربار – سربار واقعی</a:t>
            </a:r>
          </a:p>
          <a:p>
            <a:r>
              <a:rPr lang="fa-IR" dirty="0" smtClean="0">
                <a:cs typeface="B Nazanin" pitchFamily="2" charset="-78"/>
              </a:rPr>
              <a:t>                                         یا </a:t>
            </a:r>
          </a:p>
          <a:p>
            <a:r>
              <a:rPr lang="fa-IR" dirty="0" smtClean="0">
                <a:cs typeface="B Nazanin" pitchFamily="2" charset="-78"/>
              </a:rPr>
              <a:t>انحراف هزینه سربار = |(حجم مبنای واقعی * نرخ جذب سربارمتغیر)+سربار ثابت بودجه شده|-سربارواقعی</a:t>
            </a:r>
            <a:endParaRPr lang="fa-IR" dirty="0">
              <a:cs typeface="B Nazanin" pitchFamily="2" charset="-78"/>
            </a:endParaRPr>
          </a:p>
          <a:p>
            <a:endParaRPr lang="fa-IR" dirty="0"/>
          </a:p>
        </p:txBody>
      </p:sp>
    </p:spTree>
    <p:extLst>
      <p:ext uri="{BB962C8B-B14F-4D97-AF65-F5344CB8AC3E}">
        <p14:creationId xmlns:p14="http://schemas.microsoft.com/office/powerpoint/2010/main" val="2806289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3600" cap="none" spc="0" dirty="0">
                <a:solidFill>
                  <a:srgbClr val="920000"/>
                </a:solidFill>
                <a:latin typeface="Times New Roman"/>
                <a:cs typeface="B Nazanin" pitchFamily="2" charset="-78"/>
              </a:rPr>
              <a:t>انحراف هزینه سربار و انحراف ظرفیت سربار</a:t>
            </a:r>
            <a:endParaRPr lang="fa-IR" dirty="0"/>
          </a:p>
        </p:txBody>
      </p:sp>
      <p:sp>
        <p:nvSpPr>
          <p:cNvPr id="3" name="Content Placeholder 2"/>
          <p:cNvSpPr>
            <a:spLocks noGrp="1"/>
          </p:cNvSpPr>
          <p:nvPr>
            <p:ph idx="1"/>
          </p:nvPr>
        </p:nvSpPr>
        <p:spPr/>
        <p:txBody>
          <a:bodyPr>
            <a:normAutofit/>
          </a:bodyPr>
          <a:lstStyle/>
          <a:p>
            <a:pPr marL="342900" lvl="0" indent="0" algn="justLow" fontAlgn="base">
              <a:lnSpc>
                <a:spcPct val="100000"/>
              </a:lnSpc>
              <a:spcBef>
                <a:spcPct val="20000"/>
              </a:spcBef>
              <a:spcAft>
                <a:spcPct val="0"/>
              </a:spcAft>
              <a:buNone/>
            </a:pPr>
            <a:r>
              <a:rPr lang="fa-IR" dirty="0" smtClean="0"/>
              <a:t>2- انحراف ظرفیت سرباربیانگر تفاوت بین سربار جذب شده و بودجه مجازبسربار بر مبنای حجم واقعی بوده و با رابطه زیر به دست می آید:</a:t>
            </a:r>
          </a:p>
          <a:p>
            <a:pPr marL="342900" lvl="0" indent="0" algn="justLow" fontAlgn="base">
              <a:lnSpc>
                <a:spcPct val="100000"/>
              </a:lnSpc>
              <a:spcBef>
                <a:spcPct val="20000"/>
              </a:spcBef>
              <a:spcAft>
                <a:spcPct val="0"/>
              </a:spcAft>
              <a:buNone/>
            </a:pPr>
            <a:r>
              <a:rPr lang="fa-IR" dirty="0" smtClean="0"/>
              <a:t>انحراف ظرفیت سربار = سربار جذب شده – بودجه مجاز سربار</a:t>
            </a:r>
          </a:p>
          <a:p>
            <a:pPr marL="342900" lvl="0" indent="0" algn="justLow" fontAlgn="base">
              <a:lnSpc>
                <a:spcPct val="100000"/>
              </a:lnSpc>
              <a:spcBef>
                <a:spcPct val="20000"/>
              </a:spcBef>
              <a:spcAft>
                <a:spcPct val="0"/>
              </a:spcAft>
              <a:buNone/>
            </a:pPr>
            <a:r>
              <a:rPr lang="fa-IR" dirty="0" smtClean="0"/>
              <a:t>انحراف ظرفیت سربار زمانی به وجود می آید که حجم مبنای واقعی بیشتر یا کمتر از حجم مبنای بودجه ای باشد و با توجه به اینکه صرفا ناشی از هزینه های سربار ثابت است، لذا می توان آن را به صورت زیر محاسبه نمود:</a:t>
            </a:r>
          </a:p>
          <a:p>
            <a:pPr marL="342900" lvl="0" indent="0" algn="justLow" fontAlgn="base">
              <a:lnSpc>
                <a:spcPct val="100000"/>
              </a:lnSpc>
              <a:spcBef>
                <a:spcPct val="20000"/>
              </a:spcBef>
              <a:spcAft>
                <a:spcPct val="0"/>
              </a:spcAft>
              <a:buNone/>
            </a:pPr>
            <a:r>
              <a:rPr lang="fa-IR" dirty="0" smtClean="0"/>
              <a:t>انحراف ظرفیت سربار=(حجم مبنای واقعی – حجم مبنای بودجه ای) نرخ جذب سربار ثابت</a:t>
            </a:r>
            <a:endParaRPr lang="fa-IR" dirty="0"/>
          </a:p>
        </p:txBody>
      </p:sp>
    </p:spTree>
    <p:extLst>
      <p:ext uri="{BB962C8B-B14F-4D97-AF65-F5344CB8AC3E}">
        <p14:creationId xmlns:p14="http://schemas.microsoft.com/office/powerpoint/2010/main" val="12665159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1947" y="100306"/>
            <a:ext cx="9720072" cy="730967"/>
          </a:xfrm>
        </p:spPr>
        <p:txBody>
          <a:bodyPr/>
          <a:lstStyle/>
          <a:p>
            <a:pPr algn="r"/>
            <a:r>
              <a:rPr lang="fa-IR" dirty="0" smtClean="0">
                <a:solidFill>
                  <a:srgbClr val="920000"/>
                </a:solidFill>
              </a:rPr>
              <a:t>مثال:</a:t>
            </a:r>
            <a:endParaRPr lang="fa-IR" dirty="0">
              <a:solidFill>
                <a:srgbClr val="920000"/>
              </a:solidFill>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25995" y="831850"/>
            <a:ext cx="9726023" cy="5624368"/>
          </a:xfrm>
        </p:spPr>
      </p:pic>
    </p:spTree>
    <p:extLst>
      <p:ext uri="{BB962C8B-B14F-4D97-AF65-F5344CB8AC3E}">
        <p14:creationId xmlns:p14="http://schemas.microsoft.com/office/powerpoint/2010/main" val="26283716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63782" y="0"/>
            <a:ext cx="10238509" cy="6732588"/>
          </a:xfrm>
        </p:spPr>
      </p:pic>
    </p:spTree>
    <p:extLst>
      <p:ext uri="{BB962C8B-B14F-4D97-AF65-F5344CB8AC3E}">
        <p14:creationId xmlns:p14="http://schemas.microsoft.com/office/powerpoint/2010/main" val="1121110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smtClean="0"/>
              <a:t>فصل </a:t>
            </a:r>
            <a:r>
              <a:rPr lang="fa-IR" b="1" dirty="0" smtClean="0"/>
              <a:t>سوم</a:t>
            </a:r>
            <a:endParaRPr lang="fa-IR" dirty="0"/>
          </a:p>
        </p:txBody>
      </p:sp>
      <p:sp>
        <p:nvSpPr>
          <p:cNvPr id="3" name="Content Placeholder 2"/>
          <p:cNvSpPr>
            <a:spLocks noGrp="1"/>
          </p:cNvSpPr>
          <p:nvPr>
            <p:ph idx="1"/>
          </p:nvPr>
        </p:nvSpPr>
        <p:spPr/>
        <p:txBody>
          <a:bodyPr/>
          <a:lstStyle/>
          <a:p>
            <a:pPr marL="342900" lvl="0" indent="19050" algn="ctr" fontAlgn="base">
              <a:lnSpc>
                <a:spcPct val="100000"/>
              </a:lnSpc>
              <a:spcBef>
                <a:spcPct val="20000"/>
              </a:spcBef>
              <a:spcAft>
                <a:spcPct val="0"/>
              </a:spcAft>
              <a:buNone/>
            </a:pPr>
            <a:r>
              <a:rPr kumimoji="0" lang="fa-IR" sz="6000" b="1" i="0" u="none" strike="noStrike" kern="0" cap="none" spc="0" normalizeH="0" baseline="0" noProof="0" dirty="0" smtClean="0">
                <a:ln>
                  <a:noFill/>
                </a:ln>
                <a:solidFill>
                  <a:srgbClr val="000046"/>
                </a:solidFill>
                <a:effectLst/>
                <a:uLnTx/>
                <a:uFillTx/>
                <a:latin typeface="IranNastaliq" panose="02020505000000020003" pitchFamily="18" charset="0"/>
                <a:cs typeface="B Badr"/>
              </a:rPr>
              <a:t>تجزیه و تحلیل سربار</a:t>
            </a:r>
            <a:endParaRPr kumimoji="0" lang="en-US" sz="6000" b="1" i="0" u="none" strike="noStrike" kern="0" cap="none" spc="0" normalizeH="0" baseline="0" noProof="0" dirty="0" smtClean="0">
              <a:ln>
                <a:noFill/>
              </a:ln>
              <a:solidFill>
                <a:srgbClr val="000046"/>
              </a:solidFill>
              <a:effectLst/>
              <a:uLnTx/>
              <a:uFillTx/>
              <a:latin typeface="IranNastaliq" panose="02020505000000020003" pitchFamily="18" charset="0"/>
              <a:cs typeface="B Badr"/>
            </a:endParaRPr>
          </a:p>
          <a:p>
            <a:pPr marL="342900" lvl="0" indent="19050" algn="justLow" fontAlgn="base">
              <a:lnSpc>
                <a:spcPct val="100000"/>
              </a:lnSpc>
              <a:spcBef>
                <a:spcPct val="20000"/>
              </a:spcBef>
              <a:spcAft>
                <a:spcPct val="0"/>
              </a:spcAft>
              <a:buNone/>
            </a:pPr>
            <a:endParaRPr kumimoji="0" lang="en-US" sz="4000" b="0" i="0" u="none" strike="noStrike" kern="0" cap="none" spc="0" normalizeH="0" baseline="0" noProof="0" dirty="0" smtClean="0">
              <a:ln>
                <a:noFill/>
              </a:ln>
              <a:solidFill>
                <a:srgbClr val="000046"/>
              </a:solidFill>
              <a:effectLst/>
              <a:uLnTx/>
              <a:uFillTx/>
              <a:latin typeface="Arial"/>
              <a:cs typeface="B Badr"/>
            </a:endParaRPr>
          </a:p>
          <a:p>
            <a:endParaRPr lang="fa-IR" dirty="0"/>
          </a:p>
        </p:txBody>
      </p:sp>
    </p:spTree>
    <p:extLst>
      <p:ext uri="{BB962C8B-B14F-4D97-AF65-F5344CB8AC3E}">
        <p14:creationId xmlns:p14="http://schemas.microsoft.com/office/powerpoint/2010/main" val="614872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dirty="0" smtClean="0">
                <a:solidFill>
                  <a:srgbClr val="920000"/>
                </a:solidFill>
              </a:rPr>
              <a:t>دلایل عمده استفاده از سربارجذب شده به جای سربار واقعی</a:t>
            </a:r>
            <a:endParaRPr lang="fa-IR" sz="3600" dirty="0"/>
          </a:p>
        </p:txBody>
      </p:sp>
      <p:sp>
        <p:nvSpPr>
          <p:cNvPr id="3" name="Content Placeholder 2"/>
          <p:cNvSpPr>
            <a:spLocks noGrp="1"/>
          </p:cNvSpPr>
          <p:nvPr>
            <p:ph idx="1"/>
          </p:nvPr>
        </p:nvSpPr>
        <p:spPr/>
        <p:txBody>
          <a:bodyPr/>
          <a:lstStyle/>
          <a:p>
            <a:r>
              <a:rPr lang="fa-IR" dirty="0" smtClean="0"/>
              <a:t>1- اطلاعات مربوط به برخی اجزای تشکیل دهنده سربار نظیر هزینه های آب و برق و گاز مصرفی معمولا با تاخیر در دسترس قرار می گیرد و این تاخیر از کنترل مدیران خارج است.</a:t>
            </a:r>
          </a:p>
          <a:p>
            <a:r>
              <a:rPr lang="fa-IR" dirty="0" smtClean="0"/>
              <a:t>2- برخی از هزینه های سربار مانندهزینه تعمیرماشین آلات در یک مقطع زمانی خاص از یک دوره مالی اتفاق می افتدکه در صورت استفاده از سربار واقعی بهای تمام شده محصول در آن مقطع خاص افزیش خواهد یافت.</a:t>
            </a:r>
          </a:p>
          <a:p>
            <a:r>
              <a:rPr lang="fa-IR" dirty="0" smtClean="0"/>
              <a:t>3- جمع آوری اطلاعات مربوط به سربار هردایره و تسهیم آن به زمان نیاز دارد که این زمان منجر به تاخیر در اطلاعات واقعی سربار می شود.</a:t>
            </a:r>
          </a:p>
          <a:p>
            <a:r>
              <a:rPr lang="fa-IR" dirty="0" smtClean="0"/>
              <a:t>4- مدیران برای تصمیم گیری و برنامه ریزی نیاز به اطلاعات به موقع و سریع دارند و استفاده از سربار واقعی به دلیل تاخیر با این موضوع همخوانی ندارد.</a:t>
            </a:r>
          </a:p>
        </p:txBody>
      </p:sp>
    </p:spTree>
    <p:extLst>
      <p:ext uri="{BB962C8B-B14F-4D97-AF65-F5344CB8AC3E}">
        <p14:creationId xmlns:p14="http://schemas.microsoft.com/office/powerpoint/2010/main" val="1896014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400" dirty="0" smtClean="0">
                <a:solidFill>
                  <a:srgbClr val="920000"/>
                </a:solidFill>
              </a:rPr>
              <a:t>نرخ جذب سربار</a:t>
            </a:r>
            <a:endParaRPr lang="fa-IR" sz="4400" dirty="0">
              <a:solidFill>
                <a:srgbClr val="920000"/>
              </a:solidFill>
            </a:endParaRPr>
          </a:p>
        </p:txBody>
      </p:sp>
      <p:sp>
        <p:nvSpPr>
          <p:cNvPr id="3" name="Content Placeholder 2"/>
          <p:cNvSpPr>
            <a:spLocks noGrp="1"/>
          </p:cNvSpPr>
          <p:nvPr>
            <p:ph idx="1"/>
          </p:nvPr>
        </p:nvSpPr>
        <p:spPr/>
        <p:txBody>
          <a:bodyPr/>
          <a:lstStyle/>
          <a:p>
            <a:pPr marL="0" lvl="0" indent="0" algn="just">
              <a:buClr>
                <a:srgbClr val="1CADE4"/>
              </a:buClr>
              <a:buNone/>
            </a:pPr>
            <a:r>
              <a:rPr lang="fa-IR" dirty="0">
                <a:solidFill>
                  <a:prstClr val="black"/>
                </a:solidFill>
              </a:rPr>
              <a:t>برای برآورده ساختن نیازهای مدیریت باید از رقم برآوردی سرباراستفاده نمود برای این منظور از </a:t>
            </a:r>
            <a:r>
              <a:rPr lang="fa-IR" dirty="0" smtClean="0">
                <a:solidFill>
                  <a:prstClr val="black"/>
                </a:solidFill>
              </a:rPr>
              <a:t>نرخی</a:t>
            </a:r>
          </a:p>
          <a:p>
            <a:pPr marL="0" lvl="0" indent="0" algn="just">
              <a:buClr>
                <a:srgbClr val="1CADE4"/>
              </a:buClr>
              <a:buNone/>
            </a:pPr>
            <a:r>
              <a:rPr lang="fa-IR" dirty="0" smtClean="0">
                <a:solidFill>
                  <a:prstClr val="black"/>
                </a:solidFill>
              </a:rPr>
              <a:t> </a:t>
            </a:r>
            <a:r>
              <a:rPr lang="fa-IR" dirty="0">
                <a:solidFill>
                  <a:prstClr val="black"/>
                </a:solidFill>
              </a:rPr>
              <a:t>استفاده می شود که به آن نرخ جذب سربار گفته می </a:t>
            </a:r>
            <a:r>
              <a:rPr lang="fa-IR" dirty="0" smtClean="0">
                <a:solidFill>
                  <a:prstClr val="black"/>
                </a:solidFill>
              </a:rPr>
              <a:t>شود، </a:t>
            </a:r>
          </a:p>
          <a:p>
            <a:pPr marL="0" lvl="0" indent="0" algn="just">
              <a:buClr>
                <a:srgbClr val="1CADE4"/>
              </a:buClr>
              <a:buNone/>
            </a:pPr>
            <a:r>
              <a:rPr lang="fa-IR" dirty="0" smtClean="0">
                <a:solidFill>
                  <a:prstClr val="black"/>
                </a:solidFill>
              </a:rPr>
              <a:t>در تعیین نرخ جذب سربار،علاوه بر برآورد مبلغ هزینه های سربار ساخت برای یک دوره معین که</a:t>
            </a:r>
          </a:p>
          <a:p>
            <a:pPr marL="0" lvl="0" indent="0" algn="just">
              <a:buClr>
                <a:srgbClr val="1CADE4"/>
              </a:buClr>
              <a:buNone/>
            </a:pPr>
            <a:r>
              <a:rPr lang="fa-IR" dirty="0" smtClean="0">
                <a:solidFill>
                  <a:prstClr val="black"/>
                </a:solidFill>
              </a:rPr>
              <a:t> اصطلاحآ سربار بودجه شده نامیده می شود ، عوامل زیر موثر می باشند:</a:t>
            </a:r>
          </a:p>
          <a:p>
            <a:pPr marL="0" lvl="0" indent="0" algn="just">
              <a:buClr>
                <a:srgbClr val="1CADE4"/>
              </a:buClr>
              <a:buNone/>
            </a:pPr>
            <a:r>
              <a:rPr lang="fa-IR" dirty="0" smtClean="0">
                <a:solidFill>
                  <a:prstClr val="black"/>
                </a:solidFill>
              </a:rPr>
              <a:t>1- مبانی جذب هزینه های سربار ساخت </a:t>
            </a:r>
          </a:p>
          <a:p>
            <a:pPr marL="0" lvl="0" indent="0" algn="just">
              <a:buClr>
                <a:srgbClr val="1CADE4"/>
              </a:buClr>
              <a:buNone/>
            </a:pPr>
            <a:r>
              <a:rPr lang="fa-IR" dirty="0" smtClean="0">
                <a:solidFill>
                  <a:prstClr val="black"/>
                </a:solidFill>
              </a:rPr>
              <a:t>2- سطح فعالیت انتخاب شده</a:t>
            </a:r>
          </a:p>
          <a:p>
            <a:pPr marL="0" lvl="0" indent="0" algn="just">
              <a:buClr>
                <a:srgbClr val="1CADE4"/>
              </a:buClr>
              <a:buNone/>
            </a:pPr>
            <a:endParaRPr lang="fa-IR" dirty="0">
              <a:solidFill>
                <a:prstClr val="black"/>
              </a:solidFill>
            </a:endParaRPr>
          </a:p>
          <a:p>
            <a:pPr marL="342900" lvl="0" indent="0" algn="justLow" fontAlgn="base">
              <a:lnSpc>
                <a:spcPct val="200000"/>
              </a:lnSpc>
              <a:spcBef>
                <a:spcPct val="20000"/>
              </a:spcBef>
              <a:spcAft>
                <a:spcPct val="0"/>
              </a:spcAft>
              <a:buNone/>
            </a:pPr>
            <a:endParaRPr lang="en-US" b="1" kern="0" dirty="0">
              <a:solidFill>
                <a:srgbClr val="000046"/>
              </a:solidFill>
              <a:latin typeface="Arial"/>
              <a:cs typeface="B Badr"/>
            </a:endParaRPr>
          </a:p>
        </p:txBody>
      </p:sp>
    </p:spTree>
    <p:extLst>
      <p:ext uri="{BB962C8B-B14F-4D97-AF65-F5344CB8AC3E}">
        <p14:creationId xmlns:p14="http://schemas.microsoft.com/office/powerpoint/2010/main" val="3768110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kumimoji="0" lang="fa-IR" sz="3200" b="1" i="0" u="none" strike="noStrike" kern="0" cap="none" spc="0" normalizeH="0" baseline="0" noProof="0" dirty="0" smtClean="0">
                <a:ln>
                  <a:noFill/>
                </a:ln>
                <a:solidFill>
                  <a:srgbClr val="800000"/>
                </a:solidFill>
                <a:effectLst/>
                <a:uLnTx/>
                <a:uFillTx/>
                <a:latin typeface="Arial"/>
                <a:cs typeface="B Titr"/>
              </a:rPr>
              <a:t>مبانی جذب هزینه های سربار ساخت</a:t>
            </a:r>
            <a:endParaRPr lang="fa-IR" dirty="0"/>
          </a:p>
        </p:txBody>
      </p:sp>
      <p:sp>
        <p:nvSpPr>
          <p:cNvPr id="3" name="Content Placeholder 2"/>
          <p:cNvSpPr>
            <a:spLocks noGrp="1"/>
          </p:cNvSpPr>
          <p:nvPr>
            <p:ph idx="1"/>
          </p:nvPr>
        </p:nvSpPr>
        <p:spPr/>
        <p:txBody>
          <a:bodyPr>
            <a:normAutofit/>
          </a:bodyPr>
          <a:lstStyle/>
          <a:p>
            <a:pPr marL="0" indent="0">
              <a:buNone/>
            </a:pPr>
            <a:endParaRPr lang="fa-IR" dirty="0" smtClean="0"/>
          </a:p>
          <a:p>
            <a:pPr marL="0" indent="0">
              <a:buNone/>
            </a:pPr>
            <a:r>
              <a:rPr lang="fa-IR" dirty="0" smtClean="0"/>
              <a:t>هزینه مواد مستقیم : </a:t>
            </a:r>
          </a:p>
          <a:p>
            <a:pPr marL="0" indent="0">
              <a:buNone/>
            </a:pPr>
            <a:r>
              <a:rPr lang="fa-IR" dirty="0" smtClean="0"/>
              <a:t>نرخ جذب سربار برمبنای هزینه مواد مستقیم=</a:t>
            </a:r>
            <a:r>
              <a:rPr lang="fa-IR" u="sng" dirty="0" smtClean="0"/>
              <a:t>هزینه های برآوردی سربار ساخت </a:t>
            </a:r>
            <a:r>
              <a:rPr lang="fa-IR" dirty="0" smtClean="0"/>
              <a:t> * 100</a:t>
            </a:r>
          </a:p>
          <a:p>
            <a:pPr marL="0" indent="0">
              <a:buNone/>
            </a:pPr>
            <a:r>
              <a:rPr lang="fa-IR" dirty="0" smtClean="0"/>
              <a:t>                                                     برآورد هزینه مواد مستقیم مصرفی</a:t>
            </a:r>
          </a:p>
          <a:p>
            <a:pPr marL="0" indent="0">
              <a:buNone/>
            </a:pPr>
            <a:r>
              <a:rPr lang="fa-IR" dirty="0" smtClean="0"/>
              <a:t>از آنجایی که  بین هزینه موادمستقیم مصرفی و وقوع هزینه های سربار رابطه ی منطقی وجود ندارد به</a:t>
            </a:r>
          </a:p>
          <a:p>
            <a:pPr marL="0" indent="0">
              <a:buNone/>
            </a:pPr>
            <a:r>
              <a:rPr lang="fa-IR" dirty="0" smtClean="0"/>
              <a:t> ندرت ازاین مبنا استفاده می شود.</a:t>
            </a:r>
            <a:endParaRPr lang="fa-IR" dirty="0"/>
          </a:p>
        </p:txBody>
      </p:sp>
    </p:spTree>
    <p:extLst>
      <p:ext uri="{BB962C8B-B14F-4D97-AF65-F5344CB8AC3E}">
        <p14:creationId xmlns:p14="http://schemas.microsoft.com/office/powerpoint/2010/main" val="33980464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3200" b="1" kern="0" cap="none" spc="0" dirty="0">
                <a:solidFill>
                  <a:srgbClr val="800000"/>
                </a:solidFill>
                <a:latin typeface="Arial"/>
                <a:cs typeface="B Titr"/>
              </a:rPr>
              <a:t>مبانی جذب هزینه های سربار ساخت</a:t>
            </a:r>
            <a:endParaRPr lang="fa-IR" dirty="0"/>
          </a:p>
        </p:txBody>
      </p:sp>
      <p:sp>
        <p:nvSpPr>
          <p:cNvPr id="3" name="Content Placeholder 2"/>
          <p:cNvSpPr>
            <a:spLocks noGrp="1"/>
          </p:cNvSpPr>
          <p:nvPr>
            <p:ph idx="1"/>
          </p:nvPr>
        </p:nvSpPr>
        <p:spPr/>
        <p:txBody>
          <a:bodyPr/>
          <a:lstStyle/>
          <a:p>
            <a:pPr marL="0" indent="0">
              <a:buNone/>
            </a:pPr>
            <a:endParaRPr lang="fa-IR" dirty="0" smtClean="0"/>
          </a:p>
          <a:p>
            <a:pPr marL="0" indent="0">
              <a:buNone/>
            </a:pPr>
            <a:r>
              <a:rPr lang="fa-IR" dirty="0" smtClean="0"/>
              <a:t>هزینه دستمزد مستقیم :</a:t>
            </a:r>
          </a:p>
          <a:p>
            <a:pPr marL="0" lvl="0" indent="0">
              <a:buClr>
                <a:srgbClr val="1CADE4"/>
              </a:buClr>
              <a:buNone/>
            </a:pPr>
            <a:r>
              <a:rPr lang="fa-IR" dirty="0">
                <a:solidFill>
                  <a:prstClr val="black"/>
                </a:solidFill>
              </a:rPr>
              <a:t>نرخ جذب سربار برمبنای هزینه </a:t>
            </a:r>
            <a:r>
              <a:rPr lang="fa-IR" dirty="0" smtClean="0">
                <a:solidFill>
                  <a:prstClr val="black"/>
                </a:solidFill>
              </a:rPr>
              <a:t>دستمزد </a:t>
            </a:r>
            <a:r>
              <a:rPr lang="fa-IR" dirty="0">
                <a:solidFill>
                  <a:prstClr val="black"/>
                </a:solidFill>
              </a:rPr>
              <a:t>مستقیم=</a:t>
            </a:r>
            <a:r>
              <a:rPr lang="fa-IR" u="sng" dirty="0">
                <a:solidFill>
                  <a:prstClr val="black"/>
                </a:solidFill>
              </a:rPr>
              <a:t>هزینه های برآوردی سربار ساخت </a:t>
            </a:r>
            <a:r>
              <a:rPr lang="fa-IR" dirty="0">
                <a:solidFill>
                  <a:prstClr val="black"/>
                </a:solidFill>
              </a:rPr>
              <a:t> * 100</a:t>
            </a:r>
          </a:p>
          <a:p>
            <a:pPr marL="0" lvl="0" indent="0">
              <a:buClr>
                <a:srgbClr val="1CADE4"/>
              </a:buClr>
              <a:buNone/>
            </a:pPr>
            <a:r>
              <a:rPr lang="fa-IR" dirty="0">
                <a:solidFill>
                  <a:prstClr val="black"/>
                </a:solidFill>
              </a:rPr>
              <a:t>                                                   </a:t>
            </a:r>
            <a:r>
              <a:rPr lang="fa-IR" dirty="0" smtClean="0">
                <a:solidFill>
                  <a:prstClr val="black"/>
                </a:solidFill>
              </a:rPr>
              <a:t>      برآورد </a:t>
            </a:r>
            <a:r>
              <a:rPr lang="fa-IR" dirty="0">
                <a:solidFill>
                  <a:prstClr val="black"/>
                </a:solidFill>
              </a:rPr>
              <a:t>هزینه </a:t>
            </a:r>
            <a:r>
              <a:rPr lang="fa-IR" dirty="0" smtClean="0">
                <a:solidFill>
                  <a:prstClr val="black"/>
                </a:solidFill>
              </a:rPr>
              <a:t>دستمزد مستقیم</a:t>
            </a:r>
            <a:endParaRPr lang="fa-IR" dirty="0">
              <a:solidFill>
                <a:prstClr val="black"/>
              </a:solidFill>
            </a:endParaRPr>
          </a:p>
          <a:p>
            <a:pPr marL="0" indent="0">
              <a:buNone/>
            </a:pPr>
            <a:r>
              <a:rPr lang="fa-IR" dirty="0" smtClean="0"/>
              <a:t>  در مواردی که نرخ های دستمزد کارکنان مستقیم تولید متفاوت است به کارگیری این مبنا برای جذب </a:t>
            </a:r>
          </a:p>
          <a:p>
            <a:pPr marL="0" indent="0">
              <a:buNone/>
            </a:pPr>
            <a:r>
              <a:rPr lang="fa-IR" dirty="0" smtClean="0"/>
              <a:t>هزینه های سربار ساخت به محصولات و سفارشات به نتایج گمراه کننده ای منجر خواهد شد .</a:t>
            </a:r>
          </a:p>
        </p:txBody>
      </p:sp>
    </p:spTree>
    <p:extLst>
      <p:ext uri="{BB962C8B-B14F-4D97-AF65-F5344CB8AC3E}">
        <p14:creationId xmlns:p14="http://schemas.microsoft.com/office/powerpoint/2010/main" val="2508583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3200" b="1" kern="0" cap="none" spc="0" dirty="0">
                <a:solidFill>
                  <a:srgbClr val="800000"/>
                </a:solidFill>
                <a:latin typeface="Arial"/>
                <a:cs typeface="B Titr"/>
              </a:rPr>
              <a:t>مبانی جذب هزینه های سربار ساخت</a:t>
            </a:r>
            <a:endParaRPr lang="fa-IR" dirty="0"/>
          </a:p>
        </p:txBody>
      </p:sp>
      <p:sp>
        <p:nvSpPr>
          <p:cNvPr id="3" name="Content Placeholder 2"/>
          <p:cNvSpPr>
            <a:spLocks noGrp="1"/>
          </p:cNvSpPr>
          <p:nvPr>
            <p:ph idx="1"/>
          </p:nvPr>
        </p:nvSpPr>
        <p:spPr>
          <a:xfrm>
            <a:off x="838200" y="1825624"/>
            <a:ext cx="10515600" cy="4824557"/>
          </a:xfrm>
        </p:spPr>
        <p:txBody>
          <a:bodyPr/>
          <a:lstStyle/>
          <a:p>
            <a:endParaRPr lang="fa-IR" sz="2400" dirty="0" smtClean="0"/>
          </a:p>
          <a:p>
            <a:r>
              <a:rPr lang="fa-IR" sz="2400" dirty="0" smtClean="0"/>
              <a:t>ساعت کار مستقیم :</a:t>
            </a:r>
          </a:p>
          <a:p>
            <a:endParaRPr lang="fa-IR" sz="2400" dirty="0"/>
          </a:p>
          <a:p>
            <a:pPr marL="0" lvl="0" indent="0">
              <a:buClr>
                <a:srgbClr val="1CADE4"/>
              </a:buClr>
              <a:buNone/>
            </a:pPr>
            <a:r>
              <a:rPr lang="fa-IR" dirty="0">
                <a:solidFill>
                  <a:prstClr val="black"/>
                </a:solidFill>
              </a:rPr>
              <a:t>نرخ جذب سربار برمبنای </a:t>
            </a:r>
            <a:r>
              <a:rPr lang="fa-IR" dirty="0" smtClean="0">
                <a:solidFill>
                  <a:prstClr val="black"/>
                </a:solidFill>
              </a:rPr>
              <a:t>ساعت کارمستقیم=</a:t>
            </a:r>
            <a:r>
              <a:rPr lang="fa-IR" u="sng" dirty="0" smtClean="0">
                <a:solidFill>
                  <a:prstClr val="black"/>
                </a:solidFill>
              </a:rPr>
              <a:t>هزینه </a:t>
            </a:r>
            <a:r>
              <a:rPr lang="fa-IR" u="sng" dirty="0">
                <a:solidFill>
                  <a:prstClr val="black"/>
                </a:solidFill>
              </a:rPr>
              <a:t>های برآوردی سربار ساخت </a:t>
            </a:r>
            <a:r>
              <a:rPr lang="fa-IR" dirty="0">
                <a:solidFill>
                  <a:prstClr val="black"/>
                </a:solidFill>
              </a:rPr>
              <a:t> * 100</a:t>
            </a:r>
          </a:p>
          <a:p>
            <a:pPr marL="0" lvl="0" indent="0">
              <a:buClr>
                <a:srgbClr val="1CADE4"/>
              </a:buClr>
              <a:buNone/>
            </a:pPr>
            <a:r>
              <a:rPr lang="fa-IR" dirty="0">
                <a:solidFill>
                  <a:prstClr val="black"/>
                </a:solidFill>
              </a:rPr>
              <a:t>                                                         برآورد </a:t>
            </a:r>
            <a:r>
              <a:rPr lang="fa-IR" dirty="0" smtClean="0">
                <a:solidFill>
                  <a:prstClr val="black"/>
                </a:solidFill>
              </a:rPr>
              <a:t>ساعت کارمستقیم</a:t>
            </a:r>
          </a:p>
          <a:p>
            <a:pPr marL="0" lvl="0" indent="0">
              <a:buClr>
                <a:srgbClr val="1CADE4"/>
              </a:buClr>
              <a:buNone/>
            </a:pPr>
            <a:r>
              <a:rPr lang="fa-IR" dirty="0" smtClean="0">
                <a:solidFill>
                  <a:prstClr val="black"/>
                </a:solidFill>
              </a:rPr>
              <a:t>با توجه به اینکه اکثر هزینه های سربار با گذشت زمان تحقق پیدا می کنند،استفاده از ساعت کار مستقیم به عنوان مبنای جذب سربار باعث تسهیم عادلانه هزینه های سربارساخت بین سفارشات و محصولات می شود.اما استفاده از این مبنا در موسساتی که عملیات تولیدی آن ها با استفاده از ماشین آلات صورت می گیرد،مناسب نبوده و ممکن است به هزینه یابی غیرمنطقی محصولات منجر گردد.</a:t>
            </a:r>
            <a:endParaRPr lang="fa-IR" dirty="0">
              <a:solidFill>
                <a:prstClr val="black"/>
              </a:solidFill>
            </a:endParaRPr>
          </a:p>
          <a:p>
            <a:endParaRPr lang="fa-IR" sz="2400" dirty="0" smtClean="0"/>
          </a:p>
          <a:p>
            <a:endParaRPr lang="fa-IR" sz="2400" dirty="0"/>
          </a:p>
        </p:txBody>
      </p:sp>
    </p:spTree>
    <p:extLst>
      <p:ext uri="{BB962C8B-B14F-4D97-AF65-F5344CB8AC3E}">
        <p14:creationId xmlns:p14="http://schemas.microsoft.com/office/powerpoint/2010/main" val="4109745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3200" b="1" kern="0" cap="none" spc="0" dirty="0">
                <a:solidFill>
                  <a:srgbClr val="800000"/>
                </a:solidFill>
                <a:latin typeface="Arial"/>
                <a:cs typeface="B Titr"/>
              </a:rPr>
              <a:t>مبانی جذب هزینه های سربار ساخت</a:t>
            </a:r>
            <a:endParaRPr lang="fa-IR" dirty="0"/>
          </a:p>
        </p:txBody>
      </p:sp>
      <p:sp>
        <p:nvSpPr>
          <p:cNvPr id="3" name="Content Placeholder 2"/>
          <p:cNvSpPr>
            <a:spLocks noGrp="1"/>
          </p:cNvSpPr>
          <p:nvPr>
            <p:ph idx="1"/>
          </p:nvPr>
        </p:nvSpPr>
        <p:spPr/>
        <p:txBody>
          <a:bodyPr/>
          <a:lstStyle/>
          <a:p>
            <a:pPr marL="0" indent="0">
              <a:buNone/>
            </a:pPr>
            <a:endParaRPr lang="fa-IR" dirty="0" smtClean="0"/>
          </a:p>
          <a:p>
            <a:r>
              <a:rPr lang="fa-IR" dirty="0" smtClean="0"/>
              <a:t>ساعت کار ماشین آلات:</a:t>
            </a:r>
          </a:p>
          <a:p>
            <a:pPr marL="0" lvl="0" indent="0">
              <a:buClr>
                <a:srgbClr val="1CADE4"/>
              </a:buClr>
              <a:buNone/>
            </a:pPr>
            <a:r>
              <a:rPr lang="fa-IR" dirty="0">
                <a:solidFill>
                  <a:prstClr val="black"/>
                </a:solidFill>
              </a:rPr>
              <a:t>نرخ جذب سربار برمبنای ساعت </a:t>
            </a:r>
            <a:r>
              <a:rPr lang="fa-IR" dirty="0" smtClean="0">
                <a:solidFill>
                  <a:prstClr val="black"/>
                </a:solidFill>
              </a:rPr>
              <a:t>کارماشین آلات =</a:t>
            </a:r>
            <a:r>
              <a:rPr lang="fa-IR" u="sng" dirty="0" smtClean="0">
                <a:solidFill>
                  <a:prstClr val="black"/>
                </a:solidFill>
              </a:rPr>
              <a:t>هزینه </a:t>
            </a:r>
            <a:r>
              <a:rPr lang="fa-IR" u="sng" dirty="0">
                <a:solidFill>
                  <a:prstClr val="black"/>
                </a:solidFill>
              </a:rPr>
              <a:t>های برآوردی سربار ساخت </a:t>
            </a:r>
            <a:r>
              <a:rPr lang="fa-IR" dirty="0">
                <a:solidFill>
                  <a:prstClr val="black"/>
                </a:solidFill>
              </a:rPr>
              <a:t> * 100</a:t>
            </a:r>
          </a:p>
          <a:p>
            <a:pPr marL="0" lvl="0" indent="0">
              <a:buClr>
                <a:srgbClr val="1CADE4"/>
              </a:buClr>
              <a:buNone/>
            </a:pPr>
            <a:r>
              <a:rPr lang="fa-IR" dirty="0">
                <a:solidFill>
                  <a:prstClr val="black"/>
                </a:solidFill>
              </a:rPr>
              <a:t>                                                       </a:t>
            </a:r>
            <a:r>
              <a:rPr lang="fa-IR" dirty="0" smtClean="0">
                <a:solidFill>
                  <a:prstClr val="black"/>
                </a:solidFill>
              </a:rPr>
              <a:t>      </a:t>
            </a:r>
            <a:r>
              <a:rPr lang="fa-IR" dirty="0">
                <a:solidFill>
                  <a:prstClr val="black"/>
                </a:solidFill>
              </a:rPr>
              <a:t>برآورد ساعت </a:t>
            </a:r>
            <a:r>
              <a:rPr lang="fa-IR" dirty="0" smtClean="0">
                <a:solidFill>
                  <a:prstClr val="black"/>
                </a:solidFill>
              </a:rPr>
              <a:t>کارماشین آلات</a:t>
            </a:r>
          </a:p>
          <a:p>
            <a:pPr marL="0" lvl="0" indent="0">
              <a:buClr>
                <a:srgbClr val="1CADE4"/>
              </a:buClr>
              <a:buNone/>
            </a:pPr>
            <a:r>
              <a:rPr lang="fa-IR" dirty="0" smtClean="0">
                <a:solidFill>
                  <a:prstClr val="black"/>
                </a:solidFill>
              </a:rPr>
              <a:t>به کارگیری این مبنا زمانی نتیجه بهتری می دهد که هر یک از ماشین آلات در دوایر عملیاتی به عنوان یک مرکز هزینه در نظر گرفته شده و هزینه های تولیدی هر دایره به طور جداگانه به هریک از ماشین آلات تخصیص می یابد و سپس برای هریک از ماشین آلات نرخ های جداگانه محاسبه شود.ممکن است موجب تسهیم ناعادلانه سربار شود زیرابرای تولید محصول خاصی تمامی ماشین الات دایره عملیاتی لازم نباشد .</a:t>
            </a:r>
            <a:endParaRPr lang="fa-IR" dirty="0"/>
          </a:p>
        </p:txBody>
      </p:sp>
    </p:spTree>
    <p:extLst>
      <p:ext uri="{BB962C8B-B14F-4D97-AF65-F5344CB8AC3E}">
        <p14:creationId xmlns:p14="http://schemas.microsoft.com/office/powerpoint/2010/main" val="495964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567</TotalTime>
  <Words>1270</Words>
  <Application>Microsoft Office PowerPoint</Application>
  <PresentationFormat>Widescreen</PresentationFormat>
  <Paragraphs>116</Paragraphs>
  <Slides>24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24</vt:i4>
      </vt:variant>
    </vt:vector>
  </HeadingPairs>
  <TitlesOfParts>
    <vt:vector size="34" baseType="lpstr">
      <vt:lpstr>Arial</vt:lpstr>
      <vt:lpstr>B Badr</vt:lpstr>
      <vt:lpstr>B Nazanin</vt:lpstr>
      <vt:lpstr>B Titr</vt:lpstr>
      <vt:lpstr>IranNastaliq</vt:lpstr>
      <vt:lpstr>Times New Roman</vt:lpstr>
      <vt:lpstr>Tw Cen MT</vt:lpstr>
      <vt:lpstr>Tw Cen MT Condensed</vt:lpstr>
      <vt:lpstr>Wingdings 3</vt:lpstr>
      <vt:lpstr>Integral</vt:lpstr>
      <vt:lpstr>حسابداری صنعتی 1</vt:lpstr>
      <vt:lpstr>فهرست</vt:lpstr>
      <vt:lpstr>فصل سوم</vt:lpstr>
      <vt:lpstr>دلایل عمده استفاده از سربارجذب شده به جای سربار واقعی</vt:lpstr>
      <vt:lpstr>نرخ جذب سربار</vt:lpstr>
      <vt:lpstr>مبانی جذب هزینه های سربار ساخت</vt:lpstr>
      <vt:lpstr>مبانی جذب هزینه های سربار ساخت</vt:lpstr>
      <vt:lpstr>مبانی جذب هزینه های سربار ساخت</vt:lpstr>
      <vt:lpstr>مبانی جذب هزینه های سربار ساخت</vt:lpstr>
      <vt:lpstr>مبانی جذب هزینه های سربار ساخت</vt:lpstr>
      <vt:lpstr>مثال :</vt:lpstr>
      <vt:lpstr>سطوح فعالیت</vt:lpstr>
      <vt:lpstr>سطوح مختلف فعالیت: </vt:lpstr>
      <vt:lpstr>سطوح مختلف فعالیت:</vt:lpstr>
      <vt:lpstr>سطوح مختلف فعالیت:</vt:lpstr>
      <vt:lpstr>سطوح مختلف فعالیت:</vt:lpstr>
      <vt:lpstr>مثال:</vt:lpstr>
      <vt:lpstr>تجزیه و تحلیل اضافه یا کسر جذب سربار</vt:lpstr>
      <vt:lpstr>مثال:</vt:lpstr>
      <vt:lpstr>حل:</vt:lpstr>
      <vt:lpstr>انحراف هزینه سربار و انحراف ظرفیت سربار</vt:lpstr>
      <vt:lpstr>انحراف هزینه سربار و انحراف ظرفیت سربار</vt:lpstr>
      <vt:lpstr>مثال:</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حسابداری صنعتی 1</dc:title>
  <dc:creator>Pc2</dc:creator>
  <cp:lastModifiedBy>Pc2</cp:lastModifiedBy>
  <cp:revision>43</cp:revision>
  <dcterms:created xsi:type="dcterms:W3CDTF">2020-03-10T07:33:04Z</dcterms:created>
  <dcterms:modified xsi:type="dcterms:W3CDTF">2020-03-14T09:44:15Z</dcterms:modified>
</cp:coreProperties>
</file>