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notesMasterIdLst>
    <p:notesMasterId r:id="rId65"/>
  </p:notesMasterIdLst>
  <p:sldIdLst>
    <p:sldId id="256" r:id="rId2"/>
    <p:sldId id="321" r:id="rId3"/>
    <p:sldId id="257" r:id="rId4"/>
    <p:sldId id="337" r:id="rId5"/>
    <p:sldId id="338" r:id="rId6"/>
    <p:sldId id="339" r:id="rId7"/>
    <p:sldId id="322" r:id="rId8"/>
    <p:sldId id="323" r:id="rId9"/>
    <p:sldId id="325" r:id="rId10"/>
    <p:sldId id="343" r:id="rId11"/>
    <p:sldId id="341" r:id="rId12"/>
    <p:sldId id="342" r:id="rId13"/>
    <p:sldId id="327" r:id="rId14"/>
    <p:sldId id="328" r:id="rId15"/>
    <p:sldId id="344" r:id="rId16"/>
    <p:sldId id="345" r:id="rId17"/>
    <p:sldId id="346" r:id="rId18"/>
    <p:sldId id="347" r:id="rId19"/>
    <p:sldId id="312" r:id="rId20"/>
    <p:sldId id="313" r:id="rId21"/>
    <p:sldId id="261" r:id="rId22"/>
    <p:sldId id="264" r:id="rId23"/>
    <p:sldId id="349" r:id="rId24"/>
    <p:sldId id="269" r:id="rId25"/>
    <p:sldId id="280" r:id="rId26"/>
    <p:sldId id="282" r:id="rId27"/>
    <p:sldId id="270" r:id="rId28"/>
    <p:sldId id="271" r:id="rId29"/>
    <p:sldId id="283" r:id="rId30"/>
    <p:sldId id="272" r:id="rId31"/>
    <p:sldId id="284" r:id="rId32"/>
    <p:sldId id="274" r:id="rId33"/>
    <p:sldId id="287" r:id="rId34"/>
    <p:sldId id="275" r:id="rId35"/>
    <p:sldId id="288" r:id="rId36"/>
    <p:sldId id="276" r:id="rId37"/>
    <p:sldId id="289" r:id="rId38"/>
    <p:sldId id="285" r:id="rId39"/>
    <p:sldId id="303" r:id="rId40"/>
    <p:sldId id="298" r:id="rId41"/>
    <p:sldId id="311" r:id="rId42"/>
    <p:sldId id="290" r:id="rId43"/>
    <p:sldId id="291" r:id="rId44"/>
    <p:sldId id="293" r:id="rId45"/>
    <p:sldId id="292" r:id="rId46"/>
    <p:sldId id="306" r:id="rId47"/>
    <p:sldId id="309" r:id="rId48"/>
    <p:sldId id="296" r:id="rId49"/>
    <p:sldId id="281" r:id="rId50"/>
    <p:sldId id="267" r:id="rId51"/>
    <p:sldId id="297" r:id="rId52"/>
    <p:sldId id="302" r:id="rId53"/>
    <p:sldId id="304" r:id="rId54"/>
    <p:sldId id="294" r:id="rId55"/>
    <p:sldId id="265" r:id="rId56"/>
    <p:sldId id="295" r:id="rId57"/>
    <p:sldId id="316" r:id="rId58"/>
    <p:sldId id="314" r:id="rId59"/>
    <p:sldId id="334" r:id="rId60"/>
    <p:sldId id="335" r:id="rId61"/>
    <p:sldId id="336" r:id="rId62"/>
    <p:sldId id="317" r:id="rId63"/>
    <p:sldId id="30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9114" autoAdjust="0"/>
  </p:normalViewPr>
  <p:slideViewPr>
    <p:cSldViewPr>
      <p:cViewPr varScale="1">
        <p:scale>
          <a:sx n="74" d="100"/>
          <a:sy n="74" d="100"/>
        </p:scale>
        <p:origin x="10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ACDC2-3493-4652-B5C2-E42195FBAAEF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77453-E1AA-4B7F-B916-0736DEA6E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53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7453-E1AA-4B7F-B916-0736DEA6E6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68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7453-E1AA-4B7F-B916-0736DEA6E6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9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7453-E1AA-4B7F-B916-0736DEA6E6B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1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7453-E1AA-4B7F-B916-0736DEA6E6B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5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r" rtl="1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r" rtl="1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AE43112B-264E-434F-BEE7-E55C9D637943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1877D8F0-22BC-49A9-B5D0-6AC307E70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68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r" rtl="1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r" rtl="1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AE43112B-264E-434F-BEE7-E55C9D637943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1877D8F0-22BC-49A9-B5D0-6AC307E705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1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1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561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31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8149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57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21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0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990600"/>
          </a:xfrm>
        </p:spPr>
        <p:txBody>
          <a:bodyPr/>
          <a:lstStyle>
            <a:lvl1pPr algn="r" rtl="1">
              <a:defRPr>
                <a:ln>
                  <a:solidFill>
                    <a:schemeClr val="tx2">
                      <a:lumMod val="75000"/>
                    </a:schemeClr>
                  </a:solidFill>
                </a:ln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28800"/>
            <a:ext cx="6347714" cy="4212563"/>
          </a:xfrm>
        </p:spPr>
        <p:txBody>
          <a:bodyPr>
            <a:normAutofit/>
          </a:bodyPr>
          <a:lstStyle>
            <a:lvl1pPr marL="342900" indent="-342900" algn="r" rtl="1">
              <a:buFont typeface="Wingdings" panose="05000000000000000000" pitchFamily="2" charset="2"/>
              <a:buChar char="v"/>
              <a:defRPr sz="2400">
                <a:cs typeface="B Mitra" panose="00000400000000000000" pitchFamily="2" charset="-78"/>
              </a:defRPr>
            </a:lvl1pPr>
            <a:lvl2pPr marL="742950" indent="-285750" algn="r" rtl="1">
              <a:buFont typeface="Wingdings" panose="05000000000000000000" pitchFamily="2" charset="2"/>
              <a:buChar char="v"/>
              <a:defRPr sz="2400">
                <a:cs typeface="B Mitra" panose="00000400000000000000" pitchFamily="2" charset="-78"/>
              </a:defRPr>
            </a:lvl2pPr>
            <a:lvl3pPr marL="1143000" indent="-228600" algn="r" rtl="1">
              <a:buFont typeface="Wingdings" panose="05000000000000000000" pitchFamily="2" charset="2"/>
              <a:buChar char="v"/>
              <a:defRPr sz="2400">
                <a:cs typeface="B Mitra" panose="00000400000000000000" pitchFamily="2" charset="-78"/>
              </a:defRPr>
            </a:lvl3pPr>
            <a:lvl4pPr marL="1600200" indent="-228600" algn="r" rtl="1">
              <a:buFont typeface="Wingdings" panose="05000000000000000000" pitchFamily="2" charset="2"/>
              <a:buChar char="v"/>
              <a:defRPr sz="2400">
                <a:cs typeface="B Mitra" panose="00000400000000000000" pitchFamily="2" charset="-78"/>
              </a:defRPr>
            </a:lvl4pPr>
            <a:lvl5pPr marL="2057400" indent="-228600" algn="r" rtl="1">
              <a:buFont typeface="Wingdings" panose="05000000000000000000" pitchFamily="2" charset="2"/>
              <a:buChar char="v"/>
              <a:defRPr sz="2400">
                <a:cs typeface="B Mitra" panose="00000400000000000000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5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r" rtl="1">
              <a:defRPr sz="4000" b="0" cap="none">
                <a:cs typeface="B Titr" panose="000007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r" rtl="1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cs typeface="B Mitra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41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200"/>
            </a:lvl4pPr>
            <a:lvl5pPr algn="r" rtl="1"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200"/>
            </a:lvl4pPr>
            <a:lvl5pPr algn="r" rtl="1"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36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AE43112B-264E-434F-BEE7-E55C9D637943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1877D8F0-22BC-49A9-B5D0-6AC307E70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38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>
            <a:lvl1pPr algn="r" rtl="1">
              <a:defRPr>
                <a:cs typeface="B Titr" panose="000007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AE43112B-264E-434F-BEE7-E55C9D637943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1877D8F0-22BC-49A9-B5D0-6AC307E70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1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30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 algn="r" rtl="1"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 algn="r" rtl="1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AE43112B-264E-434F-BEE7-E55C9D637943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1877D8F0-22BC-49A9-B5D0-6AC307E70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7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r" rtl="1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 rtl="1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 algn="r" rtl="1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AE43112B-264E-434F-BEE7-E55C9D637943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1">
              <a:defRPr/>
            </a:lvl1pPr>
          </a:lstStyle>
          <a:p>
            <a:fld id="{1877D8F0-22BC-49A9-B5D0-6AC307E70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74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112B-264E-434F-BEE7-E55C9D637943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77D8F0-22BC-49A9-B5D0-6AC307E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8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B Titr" panose="00000700000000000000" pitchFamily="2" charset="-78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447800"/>
            <a:ext cx="5826719" cy="164630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48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درس زبان آموزی</a:t>
            </a:r>
            <a:br>
              <a:rPr lang="fa-IR" sz="48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</a:br>
            <a:r>
              <a:rPr lang="fa-IR" sz="48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موضوع :</a:t>
            </a:r>
            <a:r>
              <a:rPr lang="fa-IR" sz="48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/>
            </a:r>
            <a:br>
              <a:rPr lang="fa-IR" sz="48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</a:br>
            <a:r>
              <a:rPr lang="fa-IR" sz="48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قصه گویی </a:t>
            </a:r>
            <a:endParaRPr lang="en-US" sz="4800" dirty="0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657600"/>
            <a:ext cx="4495800" cy="1371600"/>
          </a:xfrm>
        </p:spPr>
        <p:txBody>
          <a:bodyPr>
            <a:normAutofit fontScale="47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600" smtClean="0">
                <a:solidFill>
                  <a:srgbClr val="002060"/>
                </a:solidFill>
                <a:cs typeface="B Titr" panose="00000700000000000000" pitchFamily="2" charset="-78"/>
              </a:rPr>
              <a:t>نام </a:t>
            </a:r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استاد:</a:t>
            </a:r>
          </a:p>
          <a:p>
            <a:pPr algn="ctr"/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بهاره رشیدی هنر</a:t>
            </a:r>
            <a:endParaRPr lang="fa-IR" sz="3600" dirty="0" smtClean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algn="ctr"/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رشته تربیت مربی کودک </a:t>
            </a:r>
          </a:p>
          <a:p>
            <a:pPr algn="ctr"/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ترم 2</a:t>
            </a:r>
            <a:endParaRPr lang="en-US" sz="36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قصه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قصه گو باید قصه را دوست داشته باشد.</a:t>
            </a:r>
          </a:p>
          <a:p>
            <a:r>
              <a:rPr lang="fa-IR" dirty="0" smtClean="0"/>
              <a:t>مخاطب را بشناسد.</a:t>
            </a:r>
          </a:p>
          <a:p>
            <a:r>
              <a:rPr lang="fa-IR" dirty="0" smtClean="0"/>
              <a:t>با نیاز های جامعه و کودک هماهنگ باشد.</a:t>
            </a:r>
          </a:p>
          <a:p>
            <a:r>
              <a:rPr lang="fa-IR" dirty="0" smtClean="0"/>
              <a:t>پند اموز نباشد.</a:t>
            </a:r>
          </a:p>
          <a:p>
            <a:r>
              <a:rPr lang="fa-IR" dirty="0" smtClean="0"/>
              <a:t>پرهیز ز خشونت رعایت شود.</a:t>
            </a:r>
          </a:p>
          <a:p>
            <a:r>
              <a:rPr lang="fa-IR" dirty="0" smtClean="0"/>
              <a:t>تبعیض نداشته باشد.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33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قصه های اساطیر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سپندار مز</a:t>
            </a:r>
          </a:p>
          <a:p>
            <a:r>
              <a:rPr lang="fa-IR" dirty="0" smtClean="0"/>
              <a:t>رپیثون</a:t>
            </a:r>
          </a:p>
          <a:p>
            <a:r>
              <a:rPr lang="fa-IR" dirty="0" smtClean="0"/>
              <a:t>گیلگمش</a:t>
            </a:r>
          </a:p>
          <a:p>
            <a:r>
              <a:rPr lang="fa-IR" dirty="0" smtClean="0"/>
              <a:t>بوشاسب دیو</a:t>
            </a:r>
          </a:p>
          <a:p>
            <a:r>
              <a:rPr lang="fa-IR" dirty="0" smtClean="0"/>
              <a:t>اناهیتا</a:t>
            </a:r>
          </a:p>
          <a:p>
            <a:r>
              <a:rPr lang="fa-IR" dirty="0" smtClean="0"/>
              <a:t>ارش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38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افسانه های بومی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شاماران</a:t>
            </a:r>
          </a:p>
          <a:p>
            <a:r>
              <a:rPr lang="fa-IR" dirty="0" smtClean="0"/>
              <a:t>آق پامیغ</a:t>
            </a:r>
          </a:p>
          <a:p>
            <a:r>
              <a:rPr lang="fa-IR" dirty="0" smtClean="0"/>
              <a:t>دختر دال</a:t>
            </a:r>
          </a:p>
          <a:p>
            <a:r>
              <a:rPr lang="fa-IR" dirty="0" smtClean="0"/>
              <a:t>هزار هزار دانه انار</a:t>
            </a:r>
          </a:p>
          <a:p>
            <a:r>
              <a:rPr lang="fa-IR" dirty="0" smtClean="0"/>
              <a:t>ساری گلین</a:t>
            </a:r>
          </a:p>
          <a:p>
            <a:r>
              <a:rPr lang="fa-IR" dirty="0" smtClean="0"/>
              <a:t>خاتون چارشنبه</a:t>
            </a:r>
          </a:p>
          <a:p>
            <a:r>
              <a:rPr lang="fa-IR" dirty="0" smtClean="0"/>
              <a:t>موم ننه </a:t>
            </a:r>
          </a:p>
          <a:p>
            <a:r>
              <a:rPr lang="fa-IR" dirty="0" smtClean="0"/>
              <a:t>سنگ صبور </a:t>
            </a:r>
          </a:p>
          <a:p>
            <a:r>
              <a:rPr lang="fa-IR" smtClean="0"/>
              <a:t>زوخالو</a:t>
            </a:r>
            <a:endParaRPr lang="fa-IR" dirty="0" smtClean="0"/>
          </a:p>
          <a:p>
            <a:endParaRPr lang="fa-I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38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05000"/>
            <a:ext cx="6347713" cy="2286000"/>
          </a:xfrm>
        </p:spPr>
        <p:txBody>
          <a:bodyPr/>
          <a:lstStyle/>
          <a:p>
            <a:pPr algn="ctr"/>
            <a:r>
              <a:rPr lang="fa-IR" dirty="0" smtClean="0"/>
              <a:t>افسانه های مربوط به جادو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افسانه های مناسبتی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ننه سرما و عمو نوروز</a:t>
            </a:r>
          </a:p>
          <a:p>
            <a:r>
              <a:rPr lang="fa-IR" dirty="0" smtClean="0"/>
              <a:t>شب چله </a:t>
            </a:r>
          </a:p>
          <a:p>
            <a:r>
              <a:rPr lang="fa-IR" dirty="0" smtClean="0"/>
              <a:t>عید غدیر</a:t>
            </a:r>
          </a:p>
          <a:p>
            <a:r>
              <a:rPr lang="fa-IR" dirty="0" smtClean="0"/>
              <a:t>عاشورا</a:t>
            </a:r>
          </a:p>
          <a:p>
            <a:r>
              <a:rPr lang="fa-IR" dirty="0" smtClean="0"/>
              <a:t>چهارشنبه سوری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3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مخاطب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dirty="0" smtClean="0"/>
              <a:t>کودک با قصه خود را می شناسد. </a:t>
            </a:r>
          </a:p>
          <a:p>
            <a:r>
              <a:rPr lang="fa-IR" dirty="0" smtClean="0"/>
              <a:t>کودک 4 – 6 سال ذهنش پر از چرا است. چگونگی برایش معنایی ندارد. </a:t>
            </a:r>
          </a:p>
          <a:p>
            <a:pPr marL="0" indent="0">
              <a:buNone/>
            </a:pPr>
            <a:r>
              <a:rPr lang="fa-IR" dirty="0" smtClean="0"/>
              <a:t>کودک </a:t>
            </a:r>
            <a:r>
              <a:rPr lang="fa-IR" dirty="0"/>
              <a:t>با قصه نیازش به ایجاد نقشه هایی برای تحلیل داده های حسی خود بر طرف می شود.</a:t>
            </a:r>
            <a:endParaRPr lang="en-US" dirty="0"/>
          </a:p>
          <a:p>
            <a:pPr marL="0" indent="0">
              <a:buNone/>
            </a:pPr>
            <a:r>
              <a:rPr lang="fa-IR" dirty="0"/>
              <a:t>مرحله ی طولانی چرا ها.</a:t>
            </a:r>
            <a:endParaRPr lang="en-US" dirty="0"/>
          </a:p>
          <a:p>
            <a:pPr marL="0" indent="0">
              <a:buNone/>
            </a:pPr>
            <a:r>
              <a:rPr lang="fa-IR" dirty="0"/>
              <a:t>چرا آتش می سوزد؟ چون گرم است.</a:t>
            </a:r>
            <a:endParaRPr lang="en-US" dirty="0"/>
          </a:p>
          <a:p>
            <a:pPr marL="0" indent="0">
              <a:buNone/>
            </a:pPr>
            <a:r>
              <a:rPr lang="fa-IR" dirty="0"/>
              <a:t>چرا گرم است؟ چون چوب انرژی تولید می کند.</a:t>
            </a:r>
            <a:endParaRPr lang="en-US" dirty="0"/>
          </a:p>
          <a:p>
            <a:pPr marL="0" indent="0">
              <a:buNone/>
            </a:pPr>
            <a:r>
              <a:rPr lang="fa-IR" dirty="0"/>
              <a:t>چرا انرزی تولید می کند؟ </a:t>
            </a:r>
            <a:endParaRPr lang="en-US" dirty="0"/>
          </a:p>
          <a:p>
            <a:pPr marL="0" indent="0">
              <a:buNone/>
            </a:pPr>
            <a:r>
              <a:rPr lang="fa-IR" dirty="0"/>
              <a:t>افسانه ها از چراها سخن می گویند برای همین به دل کودکان می نشینند.</a:t>
            </a:r>
            <a:endParaRPr lang="en-US" dirty="0"/>
          </a:p>
          <a:p>
            <a:pPr marL="0" indent="0">
              <a:buNone/>
            </a:pPr>
            <a:r>
              <a:rPr lang="fa-IR" dirty="0"/>
              <a:t>شاهزاده به زیر آب می رود تا انگشتر گمشده را پیدا </a:t>
            </a:r>
            <a:r>
              <a:rPr lang="fa-IR" dirty="0" smtClean="0"/>
              <a:t>کند.نیازی به کپسول ندارد.</a:t>
            </a:r>
            <a:endParaRPr lang="en-US" dirty="0"/>
          </a:p>
          <a:p>
            <a:pPr marL="0" indent="0">
              <a:buNone/>
            </a:pPr>
            <a:endParaRPr lang="fa-IR" dirty="0" smtClean="0"/>
          </a:p>
        </p:txBody>
      </p:sp>
    </p:spTree>
    <p:extLst>
      <p:ext uri="{BB962C8B-B14F-4D97-AF65-F5344CB8AC3E}">
        <p14:creationId xmlns:p14="http://schemas.microsoft.com/office/powerpoint/2010/main" val="3041560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گره داستان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قصه باعث ایجاد گره و در ادامه باز گشایی گره می گردد.</a:t>
            </a:r>
          </a:p>
          <a:p>
            <a:r>
              <a:rPr lang="fa-IR" dirty="0" smtClean="0"/>
              <a:t>شخصیت ها ی خوب و بد هر دو در قصه ها زندگی می کنند . درست مثل والدین و یا مربیان کودک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57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صدای مادر یا مربی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dirty="0" smtClean="0"/>
              <a:t>کودکان </a:t>
            </a:r>
            <a:r>
              <a:rPr lang="fa-IR" dirty="0"/>
              <a:t>اغلب غیبت فیزیکی و یا ذهنی والدین در زندگی بچه رخ می دهد. قصه گویی فرصتی است </a:t>
            </a:r>
            <a:r>
              <a:rPr lang="fa-IR" dirty="0" smtClean="0"/>
              <a:t>برای  </a:t>
            </a:r>
            <a:r>
              <a:rPr lang="fa-IR" dirty="0"/>
              <a:t>حضور صد در صد مادر </a:t>
            </a:r>
            <a:r>
              <a:rPr lang="fa-IR" dirty="0" smtClean="0"/>
              <a:t> و یا مربی و </a:t>
            </a:r>
            <a:r>
              <a:rPr lang="fa-IR" dirty="0"/>
              <a:t>تحت نظر داشتن تمام حرکات </a:t>
            </a:r>
            <a:r>
              <a:rPr lang="fa-IR" dirty="0" smtClean="0"/>
              <a:t>قصه گو  </a:t>
            </a:r>
            <a:r>
              <a:rPr lang="fa-IR" dirty="0"/>
              <a:t>توسط کودک  رخ دهد.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53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انواع قصه گویی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قصه گویی با ابزار( لباس، پرده، عروسک و دیگر اشیا)</a:t>
            </a:r>
          </a:p>
          <a:p>
            <a:r>
              <a:rPr lang="fa-IR" dirty="0" smtClean="0"/>
              <a:t>قصه گویی ساده </a:t>
            </a:r>
          </a:p>
          <a:p>
            <a:r>
              <a:rPr lang="fa-IR" dirty="0" smtClean="0"/>
              <a:t>قصه گویی تعاملی </a:t>
            </a:r>
          </a:p>
          <a:p>
            <a:r>
              <a:rPr lang="fa-IR" dirty="0" smtClean="0"/>
              <a:t>قصه گویی خلاق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36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هفت موزه هفت قصه</a:t>
            </a:r>
            <a:endParaRPr lang="en-US" dirty="0"/>
          </a:p>
        </p:txBody>
      </p:sp>
      <p:pic>
        <p:nvPicPr>
          <p:cNvPr id="4" name="Picture 2" descr="E:\کودک پژوهشگاه\هفت موزه هفت قصه\هفت موزه، هفت قصه\ax\موزه گلستان\DSC_2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5" y="1828800"/>
            <a:ext cx="6296602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0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تاریخچه قصه گویی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قصه برای سرگرمی درباریان (هزار و یک شب</a:t>
            </a:r>
            <a:r>
              <a:rPr lang="fa-IR" dirty="0"/>
              <a:t> </a:t>
            </a:r>
            <a:r>
              <a:rPr lang="fa-IR" dirty="0" smtClean="0"/>
              <a:t>و گوسان ها)</a:t>
            </a:r>
          </a:p>
          <a:p>
            <a:r>
              <a:rPr lang="fa-IR" dirty="0" smtClean="0"/>
              <a:t>قصه برای مکانهای عمومی( نقالی)</a:t>
            </a:r>
          </a:p>
          <a:p>
            <a:r>
              <a:rPr lang="fa-IR" dirty="0" smtClean="0"/>
              <a:t>خرد نامه ها( کلیله و دمنه)</a:t>
            </a:r>
          </a:p>
          <a:p>
            <a:r>
              <a:rPr lang="fa-IR" dirty="0" smtClean="0"/>
              <a:t>قصه هایی برای درمان بیماری( تقویم الصحه) </a:t>
            </a:r>
          </a:p>
          <a:p>
            <a:r>
              <a:rPr lang="fa-IR" dirty="0" smtClean="0"/>
              <a:t>قصه هایی برای آموزش کودکان( افسانه آسوریک)</a:t>
            </a:r>
          </a:p>
          <a:p>
            <a:r>
              <a:rPr lang="fa-IR" dirty="0" smtClean="0"/>
              <a:t>قصه در کتاب های درسی مکتب خانه ها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یکی بود یکی نبود</a:t>
            </a:r>
            <a:endParaRPr lang="en-US" dirty="0"/>
          </a:p>
        </p:txBody>
      </p:sp>
      <p:pic>
        <p:nvPicPr>
          <p:cNvPr id="4" name="Picture 2" descr="E:\کودک پژوهشگاه\یکی بود یکی نبود\pic\موسیقی\IMG_20150206_001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53488"/>
            <a:ext cx="6348413" cy="356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602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81000"/>
            <a:ext cx="6347713" cy="1219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نمایشگاه نشستن و قصه ملک جمشید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04" y="2209800"/>
            <a:ext cx="5617633" cy="421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عرصه ای برای کشف و جستجو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4487"/>
            <a:ext cx="6297251" cy="4193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347713" cy="990600"/>
          </a:xfrm>
        </p:spPr>
        <p:txBody>
          <a:bodyPr>
            <a:normAutofit/>
          </a:bodyPr>
          <a:lstStyle/>
          <a:p>
            <a:r>
              <a:rPr lang="fa-IR" dirty="0" smtClean="0"/>
              <a:t>قصه های اساطیر( نگهبان زمین)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685800"/>
            <a:ext cx="6347714" cy="5355563"/>
          </a:xfrm>
        </p:spPr>
        <p:txBody>
          <a:bodyPr>
            <a:normAutofit/>
          </a:bodyPr>
          <a:lstStyle/>
          <a:p>
            <a:pPr lvl="8"/>
            <a:endParaRPr lang="en-US" sz="2400" dirty="0"/>
          </a:p>
        </p:txBody>
      </p:sp>
      <p:pic>
        <p:nvPicPr>
          <p:cNvPr id="8194" name="Picture 2" descr="E:\کودک پژوهشگاه\موسسات خارج از پژوهشگاه\جام میراث\عکس میراث جام\photo_2016-03-09_16-59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2"/>
          <a:stretch/>
        </p:blipFill>
        <p:spPr bwMode="auto">
          <a:xfrm>
            <a:off x="1447800" y="1295400"/>
            <a:ext cx="444618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114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گردش در موزه با گل بی 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0"/>
            <a:ext cx="6347714" cy="4876800"/>
          </a:xfrm>
        </p:spPr>
        <p:txBody>
          <a:bodyPr>
            <a:normAutofit/>
          </a:bodyPr>
          <a:lstStyle/>
          <a:p>
            <a:pPr algn="r"/>
            <a:r>
              <a:rPr lang="fa-IR" sz="3200" dirty="0" smtClean="0"/>
              <a:t>موزه: مجموعه فرهنگی کاخ موزه سعدآباد</a:t>
            </a:r>
          </a:p>
          <a:p>
            <a:pPr algn="r"/>
            <a:r>
              <a:rPr lang="fa-IR" sz="3200" dirty="0" smtClean="0"/>
              <a:t>هدف: آشنایی با آثار ملموس و غیرملموس</a:t>
            </a:r>
          </a:p>
          <a:p>
            <a:pPr algn="r"/>
            <a:r>
              <a:rPr lang="fa-IR" sz="3200" dirty="0" smtClean="0"/>
              <a:t>اشیا: عروسک خراسان جنوبی</a:t>
            </a:r>
          </a:p>
          <a:p>
            <a:pPr algn="r"/>
            <a:r>
              <a:rPr lang="fa-IR" sz="3200" dirty="0" smtClean="0"/>
              <a:t>زمان: هفته کودک</a:t>
            </a:r>
          </a:p>
          <a:p>
            <a:pPr algn="r"/>
            <a:r>
              <a:rPr lang="fa-IR" sz="3200" dirty="0" smtClean="0"/>
              <a:t>مکان: فضای درونی و بیرونی کاخ موزه</a:t>
            </a:r>
          </a:p>
          <a:p>
            <a:pPr algn="r"/>
            <a:r>
              <a:rPr lang="fa-IR" sz="3200" dirty="0" smtClean="0"/>
              <a:t>بازدید کننده: مخاطب آزاد</a:t>
            </a:r>
          </a:p>
          <a:p>
            <a:pPr algn="r"/>
            <a:r>
              <a:rPr lang="fa-IR" sz="3200" dirty="0" smtClean="0"/>
              <a:t>روش قصه گویی: قصه گویی فانتزی</a:t>
            </a:r>
            <a:endParaRPr lang="fa-IR" sz="3200" dirty="0"/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endParaRPr lang="fa-IR" sz="2800" dirty="0" smtClean="0"/>
          </a:p>
          <a:p>
            <a:pPr algn="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94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501" y="783336"/>
            <a:ext cx="6347713" cy="99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03" y="3520440"/>
            <a:ext cx="4201297" cy="279806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02" y="478536"/>
            <a:ext cx="4201298" cy="279806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1" y="451294"/>
            <a:ext cx="4201298" cy="279806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2" y="3526536"/>
            <a:ext cx="4201298" cy="279806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152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50336"/>
            <a:ext cx="4201297" cy="279806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35096"/>
            <a:ext cx="4201297" cy="279806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98" y="402336"/>
            <a:ext cx="4193819" cy="279806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2336"/>
            <a:ext cx="4201297" cy="279806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024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4325"/>
            <a:ext cx="6347713" cy="990600"/>
          </a:xfrm>
        </p:spPr>
        <p:txBody>
          <a:bodyPr>
            <a:normAutofit/>
          </a:bodyPr>
          <a:lstStyle/>
          <a:p>
            <a:r>
              <a:rPr lang="fa-IR" dirty="0" smtClean="0"/>
              <a:t>شبیه سازی فضای کتاب در محیط قصه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76350"/>
            <a:ext cx="3810000" cy="5232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905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گل های ختمی بر روی دیوار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0"/>
            <a:ext cx="6347714" cy="4441163"/>
          </a:xfrm>
        </p:spPr>
        <p:txBody>
          <a:bodyPr>
            <a:normAutofit/>
          </a:bodyPr>
          <a:lstStyle/>
          <a:p>
            <a:pPr algn="r"/>
            <a:r>
              <a:rPr lang="fa-IR" sz="2800" dirty="0" smtClean="0"/>
              <a:t>موزه: باغ گیاه شناسی ملی ایران</a:t>
            </a:r>
          </a:p>
          <a:p>
            <a:pPr algn="r"/>
            <a:r>
              <a:rPr lang="fa-IR" sz="2800" dirty="0"/>
              <a:t>هدف</a:t>
            </a:r>
            <a:r>
              <a:rPr lang="fa-IR" sz="2800" dirty="0" smtClean="0"/>
              <a:t>: معرفی </a:t>
            </a:r>
            <a:r>
              <a:rPr lang="fa-IR" sz="2800" dirty="0"/>
              <a:t>باغ </a:t>
            </a:r>
          </a:p>
          <a:p>
            <a:pPr algn="r"/>
            <a:r>
              <a:rPr lang="fa-IR" sz="2800" dirty="0" smtClean="0"/>
              <a:t>اشیاء: گیاهان </a:t>
            </a:r>
            <a:r>
              <a:rPr lang="fa-IR" sz="2800" dirty="0"/>
              <a:t>و جانوران</a:t>
            </a:r>
          </a:p>
          <a:p>
            <a:pPr algn="r"/>
            <a:r>
              <a:rPr lang="fa-IR" sz="2800" dirty="0" smtClean="0"/>
              <a:t>زمان:آبان ماه-2 ساعت</a:t>
            </a:r>
            <a:endParaRPr lang="fa-IR" sz="2800" dirty="0"/>
          </a:p>
          <a:p>
            <a:pPr algn="r"/>
            <a:r>
              <a:rPr lang="fa-IR" sz="2800" dirty="0"/>
              <a:t>مکان</a:t>
            </a:r>
            <a:r>
              <a:rPr lang="fa-IR" sz="2800" dirty="0" smtClean="0"/>
              <a:t>: فضای بیرونی </a:t>
            </a:r>
            <a:r>
              <a:rPr lang="fa-IR" sz="2800" dirty="0"/>
              <a:t>باغ گیاه شناسی ملی ایران</a:t>
            </a:r>
          </a:p>
          <a:p>
            <a:pPr algn="r"/>
            <a:r>
              <a:rPr lang="fa-IR" sz="2800" dirty="0"/>
              <a:t>بازدید کننده:مهدکودک</a:t>
            </a:r>
          </a:p>
          <a:p>
            <a:pPr algn="r"/>
            <a:r>
              <a:rPr lang="fa-IR" sz="2800" dirty="0"/>
              <a:t>روش قصه گویی:کتاب خوانی</a:t>
            </a:r>
          </a:p>
          <a:p>
            <a:pPr marL="0" indent="0" algn="r">
              <a:buNone/>
            </a:pPr>
            <a:endParaRPr lang="fa-IR" sz="2800" dirty="0"/>
          </a:p>
          <a:p>
            <a:pPr marL="0" indent="0" algn="r">
              <a:buNone/>
            </a:pPr>
            <a:endParaRPr lang="fa-IR" sz="2800" dirty="0" smtClean="0"/>
          </a:p>
          <a:p>
            <a:pPr marL="0" indent="0" algn="r">
              <a:buNone/>
            </a:pPr>
            <a:endParaRPr lang="fa-IR" sz="2800" dirty="0"/>
          </a:p>
          <a:p>
            <a:pPr marL="0" indent="0" algn="r">
              <a:buNone/>
            </a:pPr>
            <a:endParaRPr lang="fa-IR" sz="2800" dirty="0" smtClean="0"/>
          </a:p>
          <a:p>
            <a:pPr marL="0" indent="0" algn="r">
              <a:buNone/>
            </a:pPr>
            <a:endParaRPr lang="fa-IR" sz="2800" dirty="0"/>
          </a:p>
          <a:p>
            <a:pPr marL="0" indent="0" algn="r">
              <a:buNone/>
            </a:pPr>
            <a:endParaRPr lang="fa-IR" sz="2800" dirty="0" smtClean="0"/>
          </a:p>
          <a:p>
            <a:pPr marL="0" indent="0" algn="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0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1"/>
          <a:stretch/>
        </p:blipFill>
        <p:spPr>
          <a:xfrm>
            <a:off x="4343400" y="105890"/>
            <a:ext cx="4530104" cy="3110347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b="10208"/>
          <a:stretch/>
        </p:blipFill>
        <p:spPr>
          <a:xfrm>
            <a:off x="1981200" y="3581400"/>
            <a:ext cx="5181600" cy="28956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8" t="6008" b="9511"/>
          <a:stretch/>
        </p:blipFill>
        <p:spPr>
          <a:xfrm>
            <a:off x="228600" y="105890"/>
            <a:ext cx="3849306" cy="312240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2143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838200"/>
            <a:ext cx="6347713" cy="990600"/>
          </a:xfrm>
        </p:spPr>
        <p:txBody>
          <a:bodyPr/>
          <a:lstStyle/>
          <a:p>
            <a:r>
              <a:rPr lang="fa-IR" sz="4000" dirty="0" smtClean="0"/>
              <a:t>ارکان اصلی قصه </a:t>
            </a:r>
            <a:r>
              <a:rPr lang="fa-IR" dirty="0" smtClean="0"/>
              <a:t>گویی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12037"/>
            <a:ext cx="6347714" cy="42125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3200" dirty="0" smtClean="0"/>
              <a:t>قصه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3200" dirty="0" smtClean="0"/>
              <a:t>قصه گو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3200" dirty="0" smtClean="0"/>
              <a:t>مخاطب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باغ قصه ها – راز قصه ها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" y="1600200"/>
            <a:ext cx="6680504" cy="4441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94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30525"/>
            <a:ext cx="6347713" cy="990600"/>
          </a:xfrm>
        </p:spPr>
        <p:txBody>
          <a:bodyPr>
            <a:normAutofit/>
          </a:bodyPr>
          <a:lstStyle/>
          <a:p>
            <a:r>
              <a:rPr lang="fa-IR" dirty="0"/>
              <a:t>شرح فعالیت باغ قصه ها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816055"/>
            <a:ext cx="4495801" cy="2989229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21125"/>
            <a:ext cx="4662488" cy="3100059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4432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طومارخواب آلود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54837"/>
            <a:ext cx="6347714" cy="512696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3200" dirty="0" smtClean="0"/>
              <a:t>موزه: ملک</a:t>
            </a:r>
          </a:p>
          <a:p>
            <a:pPr marL="0" indent="0" algn="r">
              <a:buNone/>
            </a:pPr>
            <a:r>
              <a:rPr lang="fa-IR" sz="3200" dirty="0" smtClean="0"/>
              <a:t>هدف: آشنایی با تاریخچه خط و طومار</a:t>
            </a:r>
          </a:p>
          <a:p>
            <a:pPr marL="0" indent="0" algn="r">
              <a:buNone/>
            </a:pPr>
            <a:r>
              <a:rPr lang="fa-IR" sz="3200" dirty="0" smtClean="0"/>
              <a:t>اشیاء موزه: نسخه های خطی،طومار</a:t>
            </a:r>
          </a:p>
          <a:p>
            <a:pPr marL="0" indent="0" algn="r">
              <a:buNone/>
            </a:pPr>
            <a:r>
              <a:rPr lang="fa-IR" sz="3200" dirty="0" smtClean="0"/>
              <a:t>زمان: دوشنبه ها 9تا11</a:t>
            </a:r>
          </a:p>
          <a:p>
            <a:pPr marL="0" indent="0" algn="r">
              <a:buNone/>
            </a:pPr>
            <a:r>
              <a:rPr lang="fa-IR" sz="3200" dirty="0" smtClean="0"/>
              <a:t>مکان: فضای بیرونی و درونی موزه </a:t>
            </a:r>
          </a:p>
          <a:p>
            <a:pPr marL="0" indent="0" algn="r">
              <a:buNone/>
            </a:pPr>
            <a:r>
              <a:rPr lang="fa-IR" sz="3200" dirty="0" smtClean="0"/>
              <a:t>بازدیدکننده:کودکان مقطع  دبستان و پیش دبستان</a:t>
            </a:r>
          </a:p>
          <a:p>
            <a:pPr marL="0" indent="0" algn="r">
              <a:buNone/>
            </a:pPr>
            <a:r>
              <a:rPr lang="fa-IR" sz="3200" dirty="0" smtClean="0"/>
              <a:t>روش قصه گویی: قصه فانتزی</a:t>
            </a:r>
          </a:p>
          <a:p>
            <a:pPr marL="0" indent="0" algn="r">
              <a:buNone/>
            </a:pPr>
            <a:endParaRPr lang="fa-IR" sz="3200" dirty="0"/>
          </a:p>
          <a:p>
            <a:pPr marL="0" indent="0" algn="r">
              <a:buNone/>
            </a:pPr>
            <a:endParaRPr lang="fa-IR" sz="3200" dirty="0" smtClean="0"/>
          </a:p>
          <a:p>
            <a:pPr marL="0" indent="0" algn="r">
              <a:buNone/>
            </a:pPr>
            <a:endParaRPr lang="fa-IR" sz="3200" dirty="0"/>
          </a:p>
          <a:p>
            <a:pPr marL="0" indent="0" algn="r">
              <a:buNone/>
            </a:pPr>
            <a:endParaRPr lang="fa-IR" sz="3200" dirty="0" smtClean="0"/>
          </a:p>
          <a:p>
            <a:pPr marL="0" indent="0" algn="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675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:\باغ قصه ها (موزه ملک\ax\IMG_049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281940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E:\باغ قصه ها (موزه ملک\ax\IMG_04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152400"/>
            <a:ext cx="281940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886200"/>
            <a:ext cx="4366512" cy="2903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27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شجره نامه خانوادگی من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0"/>
            <a:ext cx="6347714" cy="4876800"/>
          </a:xfrm>
        </p:spPr>
        <p:txBody>
          <a:bodyPr>
            <a:noAutofit/>
          </a:bodyPr>
          <a:lstStyle/>
          <a:p>
            <a:r>
              <a:rPr lang="fa-IR" sz="3200" dirty="0" smtClean="0"/>
              <a:t>موزه :ملک</a:t>
            </a:r>
          </a:p>
          <a:p>
            <a:r>
              <a:rPr lang="fa-IR" sz="3200" dirty="0" smtClean="0"/>
              <a:t>هدف:آشنایی با شجره نامه خانوادگی</a:t>
            </a:r>
          </a:p>
          <a:p>
            <a:r>
              <a:rPr lang="fa-IR" sz="3200" dirty="0" smtClean="0"/>
              <a:t>اشیاء:شجرنامه کمال الملک</a:t>
            </a:r>
          </a:p>
          <a:p>
            <a:pPr marL="0" indent="0">
              <a:buNone/>
            </a:pPr>
            <a:r>
              <a:rPr lang="fa-IR" sz="3200" dirty="0" smtClean="0"/>
              <a:t>زمان:دوشنبه ها 9-11</a:t>
            </a:r>
          </a:p>
          <a:p>
            <a:pPr marL="0" indent="0">
              <a:buNone/>
            </a:pPr>
            <a:r>
              <a:rPr lang="fa-IR" sz="3200" dirty="0" smtClean="0"/>
              <a:t>مکان:سالن کمال الملک</a:t>
            </a:r>
          </a:p>
          <a:p>
            <a:pPr marL="0" indent="0">
              <a:buNone/>
            </a:pPr>
            <a:r>
              <a:rPr lang="fa-IR" sz="3200" dirty="0" smtClean="0"/>
              <a:t>بازدید کننده:کودکان مقطع دبستان و پیش دبستان</a:t>
            </a:r>
          </a:p>
          <a:p>
            <a:pPr marL="0" indent="0">
              <a:buNone/>
            </a:pPr>
            <a:r>
              <a:rPr lang="fa-IR" sz="3200" dirty="0" smtClean="0"/>
              <a:t>روش قصه گویی:قصه فانتزی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989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:\کودک پژوهشگاه\موسسات خارج از پژوهشگاه\ملک\الهه\گزیده تصاویر کارگاه‌های دانش‌آموزی\_DSC125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1975"/>
            <a:ext cx="4191000" cy="27432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E:\کودک پژوهشگاه\موسسات خارج از پژوهشگاه\ملک\الهه\گزیده تصاویر کارگاه‌های دانش‌آموزی\_DSC12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3962400" cy="2771775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E:\کودک پژوهشگاه\موسسات خارج از پژوهشگاه\ملک\الهه\گزیده تصاویر کارگاه‌های دانش‌آموزی\_DSC00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57575"/>
            <a:ext cx="4191000" cy="31242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Content Placeholder 3" descr="G:\گزیده تصاویر کارگاه‌های دانش‌آموزی\_DSC0023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495848"/>
            <a:ext cx="3933825" cy="3085927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871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قصه و نمایش (وراق)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79" y="1692275"/>
            <a:ext cx="6074833" cy="455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29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5468112" cy="3319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G:\13940131 تور دانش‌آموزی راز قصه‌ها\DSC_08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4"/>
          <a:stretch/>
        </p:blipFill>
        <p:spPr bwMode="auto">
          <a:xfrm>
            <a:off x="2743200" y="3657600"/>
            <a:ext cx="58674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047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338" y="152400"/>
            <a:ext cx="6347713" cy="990600"/>
          </a:xfrm>
        </p:spPr>
        <p:txBody>
          <a:bodyPr/>
          <a:lstStyle/>
          <a:p>
            <a:r>
              <a:rPr lang="fa-IR" dirty="0" smtClean="0"/>
              <a:t>طوطی و بازرگان</a:t>
            </a:r>
            <a:endParaRPr lang="en-US" dirty="0"/>
          </a:p>
        </p:txBody>
      </p:sp>
      <p:pic>
        <p:nvPicPr>
          <p:cNvPr id="4" name="Content Placeholder 3" descr="E:\کودک پژوهشگاه\موسسات خارج از پژوهشگاه\ملک\الهه\گزیده تصاویر کارگاه‌های دانش‌آموزی\_DSC083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1382"/>
            <a:ext cx="4038600" cy="25908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Content Placeholder 3" descr="E:\کودک پژوهشگاه\موسسات خارج از پژوهشگاه\ملک\الهه\گزیده تصاویر کارگاه‌های دانش‌آموزی\_DSC0743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990600"/>
            <a:ext cx="3986165" cy="25908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 descr="E:\کودک پژوهشگاه\موسسات خارج از پژوهشگاه\ملک\باغ قصه ها پاییز 94\طوطی خوراکی\IMG_2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52850"/>
            <a:ext cx="4038600" cy="302895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کودک پژوهشگاه\موسسات خارج از پژوهشگاه\ملک\باغ قصه ها پاییز 94\تیاتر کاغذی ج 3\IMG_2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737986"/>
            <a:ext cx="3986164" cy="298962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4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"/>
            <a:ext cx="3657600" cy="32705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429000"/>
            <a:ext cx="36576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2" y="0"/>
            <a:ext cx="4931719" cy="3261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2" y="3429000"/>
            <a:ext cx="4931719" cy="34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6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71800"/>
            <a:ext cx="6347713" cy="990600"/>
          </a:xfrm>
        </p:spPr>
        <p:txBody>
          <a:bodyPr/>
          <a:lstStyle/>
          <a:p>
            <a:pPr algn="ctr"/>
            <a:r>
              <a:rPr lang="fa-IR" dirty="0" smtClean="0"/>
              <a:t>ایران مهد قصه های کهن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46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2" cy="914400"/>
          </a:xfrm>
        </p:spPr>
        <p:txBody>
          <a:bodyPr/>
          <a:lstStyle/>
          <a:p>
            <a:r>
              <a:rPr lang="fa-IR" dirty="0" smtClean="0"/>
              <a:t>قصه و زبان بدن(نشستن)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47186"/>
            <a:ext cx="5322978" cy="3539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76400"/>
            <a:ext cx="3255169" cy="434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90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4873" y="1237581"/>
            <a:ext cx="3389559" cy="320039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3"/>
          <a:stretch/>
        </p:blipFill>
        <p:spPr>
          <a:xfrm>
            <a:off x="0" y="3763108"/>
            <a:ext cx="4546419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1143000"/>
            <a:ext cx="4560274" cy="313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قصه گویی با فعالیت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/>
          <a:stretch/>
        </p:blipFill>
        <p:spPr>
          <a:xfrm>
            <a:off x="576261" y="1600200"/>
            <a:ext cx="6783288" cy="4828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67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مورچه و بلبل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28800"/>
            <a:ext cx="6347713" cy="4572000"/>
          </a:xfrm>
        </p:spPr>
        <p:txBody>
          <a:bodyPr>
            <a:normAutofit/>
          </a:bodyPr>
          <a:lstStyle/>
          <a:p>
            <a:r>
              <a:rPr lang="fa-IR" sz="3200" dirty="0" smtClean="0"/>
              <a:t>موزه: پول ایران</a:t>
            </a:r>
          </a:p>
          <a:p>
            <a:r>
              <a:rPr lang="fa-IR" sz="3200" dirty="0" smtClean="0"/>
              <a:t>هدف: پس انداز</a:t>
            </a:r>
          </a:p>
          <a:p>
            <a:r>
              <a:rPr lang="fa-IR" sz="3200" dirty="0" smtClean="0"/>
              <a:t>اشیاءموزه: سکه </a:t>
            </a:r>
          </a:p>
          <a:p>
            <a:r>
              <a:rPr lang="fa-IR" sz="3200" dirty="0" smtClean="0"/>
              <a:t>زمان: هفته کودک15مهرماه-2ساعت</a:t>
            </a:r>
          </a:p>
          <a:p>
            <a:r>
              <a:rPr lang="fa-IR" sz="3200" dirty="0" smtClean="0"/>
              <a:t>مکان: فضای بیرونی موزه صلح</a:t>
            </a:r>
          </a:p>
          <a:p>
            <a:r>
              <a:rPr lang="fa-IR" sz="3200" dirty="0" smtClean="0"/>
              <a:t>بازدید کننده: مخطب آزاد</a:t>
            </a:r>
          </a:p>
          <a:p>
            <a:r>
              <a:rPr lang="fa-IR" sz="3200" dirty="0" smtClean="0"/>
              <a:t>روش قصه گویی: قصه گویی بدون ابزار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910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599987"/>
            <a:ext cx="4843760" cy="2724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00686" y="1747151"/>
            <a:ext cx="5859136" cy="3295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9"/>
          <a:stretch/>
        </p:blipFill>
        <p:spPr>
          <a:xfrm>
            <a:off x="3962400" y="465465"/>
            <a:ext cx="4850554" cy="2829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66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4038600" cy="2691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124200"/>
            <a:ext cx="3429000" cy="3534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3"/>
          <a:stretch/>
        </p:blipFill>
        <p:spPr>
          <a:xfrm>
            <a:off x="819150" y="3055839"/>
            <a:ext cx="3314700" cy="3534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90" y="152400"/>
            <a:ext cx="3967212" cy="2742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83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قصه و بازی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7200" dirty="0" smtClean="0"/>
              <a:t>طرح پنج گنج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306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قالیچه پرنده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موزه: فرش</a:t>
            </a:r>
          </a:p>
          <a:p>
            <a:r>
              <a:rPr lang="fa-IR" dirty="0" smtClean="0"/>
              <a:t>هدف: آشنایی با نقوش فرش</a:t>
            </a:r>
          </a:p>
          <a:p>
            <a:r>
              <a:rPr lang="fa-IR" dirty="0" smtClean="0"/>
              <a:t>اشیاء موزه: فرش</a:t>
            </a:r>
          </a:p>
          <a:p>
            <a:r>
              <a:rPr lang="fa-IR" dirty="0" smtClean="0"/>
              <a:t>زمان : 19 مهرماه هفته کودک –2ساعت</a:t>
            </a:r>
          </a:p>
          <a:p>
            <a:r>
              <a:rPr lang="fa-IR" dirty="0" smtClean="0"/>
              <a:t>مکان: فضای بیرونی و درونی موزه</a:t>
            </a:r>
          </a:p>
          <a:p>
            <a:r>
              <a:rPr lang="fa-IR" dirty="0" smtClean="0"/>
              <a:t>بازدیدکننده: پیش دبستان</a:t>
            </a:r>
          </a:p>
          <a:p>
            <a:r>
              <a:rPr lang="fa-IR" dirty="0" smtClean="0"/>
              <a:t>روش قصه گویی: قصه وبازی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687"/>
            <a:ext cx="3551801" cy="6314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/>
          <a:stretch/>
        </p:blipFill>
        <p:spPr>
          <a:xfrm>
            <a:off x="3962400" y="357187"/>
            <a:ext cx="4812824" cy="2919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1" b="10866"/>
          <a:stretch/>
        </p:blipFill>
        <p:spPr>
          <a:xfrm>
            <a:off x="3962400" y="3514343"/>
            <a:ext cx="4812824" cy="3080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161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25152"/>
            <a:ext cx="4800600" cy="319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"/>
            <a:ext cx="4800600" cy="319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69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قصه گو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چگونه قصه گو شویم؟</a:t>
            </a:r>
          </a:p>
          <a:p>
            <a:r>
              <a:rPr lang="fa-IR" dirty="0" smtClean="0"/>
              <a:t>قصه گویی احساس کردنی است. یاد گرفتنی نیست!</a:t>
            </a:r>
          </a:p>
          <a:p>
            <a:r>
              <a:rPr lang="fa-IR" dirty="0" smtClean="0"/>
              <a:t>زیاد قصه بخوانید و گوش کنید .</a:t>
            </a:r>
          </a:p>
          <a:p>
            <a:r>
              <a:rPr lang="fa-IR" dirty="0" smtClean="0"/>
              <a:t>قصه گویی یک هنر فردی است.</a:t>
            </a:r>
          </a:p>
          <a:p>
            <a:r>
              <a:rPr lang="fa-IR" dirty="0" smtClean="0"/>
              <a:t>در روز تمرین با آینه و با کودکان داشته باشید</a:t>
            </a:r>
          </a:p>
          <a:p>
            <a:r>
              <a:rPr lang="fa-IR" dirty="0" smtClean="0"/>
              <a:t>نوع قصه گویی خود را شناسایی کنید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859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بهرام و آزاده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752600"/>
            <a:ext cx="6347714" cy="4288763"/>
          </a:xfrm>
        </p:spPr>
        <p:txBody>
          <a:bodyPr>
            <a:normAutofit/>
          </a:bodyPr>
          <a:lstStyle/>
          <a:p>
            <a:r>
              <a:rPr lang="fa-IR" sz="2800" dirty="0" smtClean="0">
                <a:cs typeface="B Mitra" panose="00000400000000000000" pitchFamily="2" charset="-78"/>
              </a:rPr>
              <a:t>موزه: رضا عباسی</a:t>
            </a:r>
          </a:p>
          <a:p>
            <a:r>
              <a:rPr lang="fa-IR" sz="2800" dirty="0" smtClean="0">
                <a:cs typeface="B Mitra" panose="00000400000000000000" pitchFamily="2" charset="-78"/>
              </a:rPr>
              <a:t>هدف: آشنایی با نقوش روی آثار</a:t>
            </a:r>
          </a:p>
          <a:p>
            <a:r>
              <a:rPr lang="fa-IR" sz="2800" dirty="0" smtClean="0">
                <a:cs typeface="B Mitra" panose="00000400000000000000" pitchFamily="2" charset="-78"/>
              </a:rPr>
              <a:t>اشیاء موزه:ظروف</a:t>
            </a:r>
          </a:p>
          <a:p>
            <a:r>
              <a:rPr lang="fa-IR" sz="2800" dirty="0" smtClean="0"/>
              <a:t>زمان: 21مهرماه هفته کودک-2ساعت</a:t>
            </a:r>
            <a:endParaRPr lang="fa-IR" sz="2800" dirty="0" smtClean="0">
              <a:cs typeface="B Mitra" panose="00000400000000000000" pitchFamily="2" charset="-78"/>
            </a:endParaRPr>
          </a:p>
          <a:p>
            <a:r>
              <a:rPr lang="fa-IR" sz="2800" dirty="0" smtClean="0">
                <a:cs typeface="B Mitra" panose="00000400000000000000" pitchFamily="2" charset="-78"/>
              </a:rPr>
              <a:t>مکان: فضای درونی موزه</a:t>
            </a:r>
          </a:p>
          <a:p>
            <a:r>
              <a:rPr lang="fa-IR" sz="2800" dirty="0" smtClean="0"/>
              <a:t>بازدیدکننده: مهدکودک</a:t>
            </a:r>
          </a:p>
          <a:p>
            <a:r>
              <a:rPr lang="fa-IR" sz="2800" dirty="0" smtClean="0">
                <a:cs typeface="B Mitra" panose="00000400000000000000" pitchFamily="2" charset="-78"/>
              </a:rPr>
              <a:t>روش قصه گویی: قصه و بازی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822960"/>
            <a:ext cx="6347713" cy="990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6" y="3566160"/>
            <a:ext cx="4242574" cy="283464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14" y="3566160"/>
            <a:ext cx="4253160" cy="283464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18160"/>
            <a:ext cx="4253160" cy="283464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4" y="502920"/>
            <a:ext cx="4253160" cy="283464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69702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تلفیق قصه ها با بن مایه های مشترک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3429000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00200"/>
            <a:ext cx="299491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8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شازده کوچولو-حضرت یونس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a-IR" sz="3200" dirty="0" smtClean="0"/>
              <a:t>موزه : صلح</a:t>
            </a:r>
          </a:p>
          <a:p>
            <a:r>
              <a:rPr lang="fa-IR" sz="3200" dirty="0" smtClean="0"/>
              <a:t>هدف: آشنایی با پنج مفهوم دوستی،همدلی،مشارکت،خودشناسی،احترام</a:t>
            </a:r>
          </a:p>
          <a:p>
            <a:r>
              <a:rPr lang="fa-IR" sz="3200" dirty="0" smtClean="0"/>
              <a:t>زمان: 18 مهر به مناسبت هفته کودک-2ساعت</a:t>
            </a:r>
          </a:p>
          <a:p>
            <a:r>
              <a:rPr lang="fa-IR" sz="3200" dirty="0" smtClean="0"/>
              <a:t>مکان: فضای بیرونی موزه صلح</a:t>
            </a:r>
          </a:p>
          <a:p>
            <a:r>
              <a:rPr lang="fa-IR" sz="3200" dirty="0" smtClean="0"/>
              <a:t>بازدیدکننده: مخاطب آزاد</a:t>
            </a:r>
          </a:p>
          <a:p>
            <a:r>
              <a:rPr lang="fa-IR" sz="3200" dirty="0" smtClean="0"/>
              <a:t>روش قصه گویی:تلفیق قصه ها با بن مایه های مشترک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7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قصه مشارکتی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828800"/>
            <a:ext cx="6532033" cy="41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39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نمونه:گیلگمش و نقوش روی اشیا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629400" cy="42672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3200" dirty="0" smtClean="0"/>
              <a:t>موزه: آبگینه</a:t>
            </a:r>
          </a:p>
          <a:p>
            <a:pPr algn="r">
              <a:buNone/>
            </a:pPr>
            <a:r>
              <a:rPr lang="fa-IR" sz="3200" dirty="0" smtClean="0"/>
              <a:t>هدف: آشنایی با نقوش روی اشیا</a:t>
            </a:r>
          </a:p>
          <a:p>
            <a:pPr algn="r">
              <a:buNone/>
            </a:pPr>
            <a:r>
              <a:rPr lang="fa-IR" sz="3200" dirty="0" smtClean="0"/>
              <a:t>اشیاء موزه : اشکدان -شیرمک </a:t>
            </a:r>
          </a:p>
          <a:p>
            <a:pPr algn="r">
              <a:buNone/>
            </a:pPr>
            <a:r>
              <a:rPr lang="fa-IR" sz="3200" dirty="0" smtClean="0"/>
              <a:t>زمان : هفته کودک / 2 ساعت</a:t>
            </a:r>
          </a:p>
          <a:p>
            <a:pPr algn="r">
              <a:buNone/>
            </a:pPr>
            <a:r>
              <a:rPr lang="fa-IR" sz="3200" dirty="0" smtClean="0"/>
              <a:t>محیط و مکان : فضای درونی و بیرونی موزه آبگینه</a:t>
            </a:r>
          </a:p>
          <a:p>
            <a:pPr algn="r">
              <a:buNone/>
            </a:pPr>
            <a:r>
              <a:rPr lang="fa-IR" sz="3200" dirty="0" smtClean="0"/>
              <a:t>شنونده / بازدیدکننده : کودکان پسر مقطع دبستان</a:t>
            </a:r>
          </a:p>
          <a:p>
            <a:pPr algn="r">
              <a:buNone/>
            </a:pPr>
            <a:r>
              <a:rPr lang="fa-IR" sz="3200" dirty="0" smtClean="0"/>
              <a:t>روش قصه گویی :قصه مشارکتی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152399"/>
            <a:ext cx="4495801" cy="3311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12" y="3581400"/>
            <a:ext cx="5257800" cy="3154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152399"/>
            <a:ext cx="4167187" cy="3311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72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نمونه:سه قصه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629400" cy="42672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3200" dirty="0" smtClean="0"/>
              <a:t>موزه: علوم و فناوری</a:t>
            </a:r>
          </a:p>
          <a:p>
            <a:pPr algn="r">
              <a:buNone/>
            </a:pPr>
            <a:r>
              <a:rPr lang="fa-IR" sz="3200" dirty="0" smtClean="0"/>
              <a:t>هدف: استفاده صلح آمیز از انرژی هسته ای</a:t>
            </a:r>
          </a:p>
          <a:p>
            <a:pPr algn="r">
              <a:buNone/>
            </a:pPr>
            <a:r>
              <a:rPr lang="fa-IR" sz="3200" dirty="0" smtClean="0"/>
              <a:t>اشیاء موزه : ژیروسکوپ،اسطرلاب،پیل اشکانی</a:t>
            </a:r>
          </a:p>
          <a:p>
            <a:pPr algn="r">
              <a:buNone/>
            </a:pPr>
            <a:r>
              <a:rPr lang="fa-IR" sz="3200" dirty="0" smtClean="0"/>
              <a:t>زمان : هفته کودک / 2 ساعت</a:t>
            </a:r>
          </a:p>
          <a:p>
            <a:pPr algn="r">
              <a:buNone/>
            </a:pPr>
            <a:r>
              <a:rPr lang="fa-IR" sz="3200" dirty="0" smtClean="0"/>
              <a:t>محیط و مکان : فضای درونی موزه علوم</a:t>
            </a:r>
          </a:p>
          <a:p>
            <a:pPr algn="r">
              <a:buNone/>
            </a:pPr>
            <a:r>
              <a:rPr lang="fa-IR" sz="3200" dirty="0" smtClean="0"/>
              <a:t>شنونده / بازدیدکننده : کودکان پسر مقطع دبیرستان</a:t>
            </a:r>
          </a:p>
          <a:p>
            <a:pPr algn="r">
              <a:buNone/>
            </a:pPr>
            <a:r>
              <a:rPr lang="fa-IR" sz="3200" dirty="0" smtClean="0"/>
              <a:t>روش قصه گویی :قصه ساده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30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کودک پژوهشگاه\هفته کودک 94\پنج گنج\علوم\موزه علوم\DSC_8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1" y="1828800"/>
            <a:ext cx="6292170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439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قصه های خوراکی</a:t>
            </a:r>
            <a:endParaRPr lang="en-US" dirty="0"/>
          </a:p>
        </p:txBody>
      </p:sp>
      <p:pic>
        <p:nvPicPr>
          <p:cNvPr id="1026" name="Picture 2" descr="E:\کودک پژوهشگاه\موسسات خارج از پژوهشگاه\کتاب های خوراکی خانه\کتاب های خوراکی\IMG_1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6" y="1295400"/>
            <a:ext cx="3855803" cy="257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کودک پژوهشگاه\موسسات خارج از پژوهشگاه\کتاب های خوراکی خانه\کتاب های خوراکی\IMG_25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27040" r="14016" b="12781"/>
          <a:stretch/>
        </p:blipFill>
        <p:spPr bwMode="auto">
          <a:xfrm>
            <a:off x="3266525" y="3867944"/>
            <a:ext cx="4704591" cy="279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515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اشیا راویان قصه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586" y="1524000"/>
            <a:ext cx="6347714" cy="4212563"/>
          </a:xfrm>
        </p:spPr>
        <p:txBody>
          <a:bodyPr>
            <a:normAutofit/>
          </a:bodyPr>
          <a:lstStyle/>
          <a:p>
            <a:pPr algn="r"/>
            <a:r>
              <a:rPr lang="fa-IR" sz="2800" dirty="0" smtClean="0"/>
              <a:t>طومار خواب آلود</a:t>
            </a:r>
          </a:p>
          <a:p>
            <a:pPr algn="r"/>
            <a:r>
              <a:rPr lang="fa-IR" sz="2800" dirty="0" smtClean="0"/>
              <a:t>شجره نامه خانوادگی من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3887"/>
            <a:ext cx="3203844" cy="5705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30" y="3441868"/>
            <a:ext cx="4342791" cy="2887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00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آرزو هایی که خورده شدند!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E:\کودک پژوهشگاه\موسسات خارج از پژوهشگاه\ملک\باغ قصه ها پاییز 94\طوطی خوراکی\IMG_2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2" y="13716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کودک پژوهشگاه\موسسات خارج از پژوهشگاه\ملک\باغ قصه ها پاییز 94\طوطی خوراکی\IMG_25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2948"/>
          <a:stretch/>
        </p:blipFill>
        <p:spPr bwMode="auto">
          <a:xfrm>
            <a:off x="3533320" y="3276600"/>
            <a:ext cx="406127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1232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کودک پژوهشگاه\موسسات خارج از پژوهشگاه\ملک\باغ قصه ها پاییز 94\طوطی خوراکی\IMG_2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4990" y="1828800"/>
            <a:ext cx="5617633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637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موزه عروسک های ملل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قصه بزی که پیام آور بهار بود .</a:t>
            </a:r>
            <a:endParaRPr lang="en-US" dirty="0"/>
          </a:p>
        </p:txBody>
      </p:sp>
      <p:pic>
        <p:nvPicPr>
          <p:cNvPr id="7170" name="Picture 2" descr="E:\کودک پژوهشگاه\موسسات خارج از پژوهشگاه\جام میراث\عکس میراث جام\photo_2016-03-09_16-59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13633"/>
            <a:ext cx="6172200" cy="41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82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4648200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400" dirty="0"/>
              <a:t/>
            </a:r>
            <a:br>
              <a:rPr lang="fa-IR" sz="4400" dirty="0"/>
            </a:br>
            <a:r>
              <a:rPr lang="fa-IR" sz="4400" dirty="0" smtClean="0"/>
              <a:t/>
            </a:r>
            <a:br>
              <a:rPr lang="fa-IR" sz="4400" dirty="0" smtClean="0"/>
            </a:br>
            <a:r>
              <a:rPr lang="fa-IR" sz="4400" dirty="0"/>
              <a:t/>
            </a:r>
            <a:br>
              <a:rPr lang="fa-IR" sz="4400" dirty="0"/>
            </a:br>
            <a:r>
              <a:rPr lang="fa-IR" sz="2700" dirty="0" smtClean="0"/>
              <a:t/>
            </a:r>
            <a:br>
              <a:rPr lang="fa-IR" sz="2700" dirty="0" smtClean="0"/>
            </a:br>
            <a:r>
              <a:rPr lang="fa-IR" sz="4400" dirty="0"/>
              <a:t/>
            </a:r>
            <a:br>
              <a:rPr lang="fa-IR" sz="4400" dirty="0"/>
            </a:br>
            <a:r>
              <a:rPr lang="fa-IR" sz="4400" dirty="0" smtClean="0"/>
              <a:t>از توجه شما سپاسگزارم...</a:t>
            </a:r>
            <a:br>
              <a:rPr lang="fa-IR" sz="4400" dirty="0" smtClean="0"/>
            </a:br>
            <a:r>
              <a:rPr lang="fa-IR" sz="4400" dirty="0"/>
              <a:t/>
            </a:r>
            <a:br>
              <a:rPr lang="fa-IR" sz="4400" dirty="0"/>
            </a:br>
            <a:endParaRPr lang="fa-IR" sz="4400" dirty="0" smtClean="0"/>
          </a:p>
        </p:txBody>
      </p:sp>
    </p:spTree>
    <p:extLst>
      <p:ext uri="{BB962C8B-B14F-4D97-AF65-F5344CB8AC3E}">
        <p14:creationId xmlns:p14="http://schemas.microsoft.com/office/powerpoint/2010/main" val="318391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Cockroach </a:t>
            </a:r>
            <a:r>
              <a:rPr lang="en-US" sz="2400" b="1" dirty="0"/>
              <a:t>Tour of the Science Museum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2050" name="Picture 2" descr="E:\کودک پژوهشگاه\موسسات خارج از پژوهشگاه\جام میراث\عکس میراث جام\large_d101844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" y="1909762"/>
            <a:ext cx="60960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5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کودک پژوهشگاه\موسسات خارج از پژوهشگاه\جام میراث\عکس میراث جام\large_d101851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60003"/>
            <a:ext cx="3657600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0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قصه گویی در موزه کودکان آلمان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088778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61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2139</TotalTime>
  <Words>986</Words>
  <Application>Microsoft Office PowerPoint</Application>
  <PresentationFormat>On-screen Show (4:3)</PresentationFormat>
  <Paragraphs>212</Paragraphs>
  <Slides>63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B Mitra</vt:lpstr>
      <vt:lpstr>B Titr</vt:lpstr>
      <vt:lpstr>Calibri</vt:lpstr>
      <vt:lpstr>Trebuchet MS</vt:lpstr>
      <vt:lpstr>Wingdings</vt:lpstr>
      <vt:lpstr>Wingdings 3</vt:lpstr>
      <vt:lpstr>Facet</vt:lpstr>
      <vt:lpstr>درس زبان آموزی موضوع : قصه گویی </vt:lpstr>
      <vt:lpstr>تاریخچه قصه گویی</vt:lpstr>
      <vt:lpstr>ارکان اصلی قصه گویی</vt:lpstr>
      <vt:lpstr>ایران مهد قصه های کهن</vt:lpstr>
      <vt:lpstr>قصه گو</vt:lpstr>
      <vt:lpstr>اشیا راویان قصه</vt:lpstr>
      <vt:lpstr>Cockroach Tour of the Science Museum </vt:lpstr>
      <vt:lpstr>PowerPoint Presentation</vt:lpstr>
      <vt:lpstr>قصه گویی در موزه کودکان آلمان</vt:lpstr>
      <vt:lpstr>قصه</vt:lpstr>
      <vt:lpstr>قصه های اساطیر</vt:lpstr>
      <vt:lpstr>افسانه های بومی </vt:lpstr>
      <vt:lpstr>افسانه های مربوط به جادو</vt:lpstr>
      <vt:lpstr>افسانه های مناسبتی</vt:lpstr>
      <vt:lpstr>مخاطب</vt:lpstr>
      <vt:lpstr>گره داستان</vt:lpstr>
      <vt:lpstr>صدای مادر یا مربی </vt:lpstr>
      <vt:lpstr>انواع قصه گویی </vt:lpstr>
      <vt:lpstr>هفت موزه هفت قصه</vt:lpstr>
      <vt:lpstr>یکی بود یکی نبود</vt:lpstr>
      <vt:lpstr>نمایشگاه نشستن و قصه ملک جمشید</vt:lpstr>
      <vt:lpstr>عرصه ای برای کشف و جستجو</vt:lpstr>
      <vt:lpstr>قصه های اساطیر( نگهبان زمین) </vt:lpstr>
      <vt:lpstr>گردش در موزه با گل بی بی</vt:lpstr>
      <vt:lpstr>PowerPoint Presentation</vt:lpstr>
      <vt:lpstr>PowerPoint Presentation</vt:lpstr>
      <vt:lpstr>شبیه سازی فضای کتاب در محیط قصه</vt:lpstr>
      <vt:lpstr>گل های ختمی بر روی دیوار</vt:lpstr>
      <vt:lpstr>PowerPoint Presentation</vt:lpstr>
      <vt:lpstr>باغ قصه ها – راز قصه ها</vt:lpstr>
      <vt:lpstr>شرح فعالیت باغ قصه ها</vt:lpstr>
      <vt:lpstr>طومارخواب آلود</vt:lpstr>
      <vt:lpstr>PowerPoint Presentation</vt:lpstr>
      <vt:lpstr>شجره نامه خانوادگی من</vt:lpstr>
      <vt:lpstr>PowerPoint Presentation</vt:lpstr>
      <vt:lpstr>قصه و نمایش (وراق)</vt:lpstr>
      <vt:lpstr>PowerPoint Presentation</vt:lpstr>
      <vt:lpstr>طوطی و بازرگان</vt:lpstr>
      <vt:lpstr>PowerPoint Presentation</vt:lpstr>
      <vt:lpstr>قصه و زبان بدن(نشستن)</vt:lpstr>
      <vt:lpstr>PowerPoint Presentation</vt:lpstr>
      <vt:lpstr>قصه گویی با فعالیت</vt:lpstr>
      <vt:lpstr>مورچه و بلبل</vt:lpstr>
      <vt:lpstr>PowerPoint Presentation</vt:lpstr>
      <vt:lpstr>PowerPoint Presentation</vt:lpstr>
      <vt:lpstr>قصه و بازی</vt:lpstr>
      <vt:lpstr>قالیچه پرنده</vt:lpstr>
      <vt:lpstr>PowerPoint Presentation</vt:lpstr>
      <vt:lpstr>PowerPoint Presentation</vt:lpstr>
      <vt:lpstr>بهرام و آزاده</vt:lpstr>
      <vt:lpstr>PowerPoint Presentation</vt:lpstr>
      <vt:lpstr>تلفیق قصه ها با بن مایه های مشترک</vt:lpstr>
      <vt:lpstr>شازده کوچولو-حضرت یونس</vt:lpstr>
      <vt:lpstr>قصه مشارکتی</vt:lpstr>
      <vt:lpstr>نمونه:گیلگمش و نقوش روی اشیا</vt:lpstr>
      <vt:lpstr>PowerPoint Presentation</vt:lpstr>
      <vt:lpstr>نمونه:سه قصه</vt:lpstr>
      <vt:lpstr>PowerPoint Presentation</vt:lpstr>
      <vt:lpstr>قصه های خوراکی</vt:lpstr>
      <vt:lpstr>آرزو هایی که خورده شدند!</vt:lpstr>
      <vt:lpstr>PowerPoint Presentation</vt:lpstr>
      <vt:lpstr>موزه عروسک های ملل</vt:lpstr>
      <vt:lpstr>     از توجه شما سپاسگزارم...  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قصه گویی در موزه ها</dc:title>
  <dc:creator>admin</dc:creator>
  <cp:lastModifiedBy>r</cp:lastModifiedBy>
  <cp:revision>146</cp:revision>
  <dcterms:created xsi:type="dcterms:W3CDTF">2016-02-10T13:25:21Z</dcterms:created>
  <dcterms:modified xsi:type="dcterms:W3CDTF">2020-03-14T08:25:21Z</dcterms:modified>
</cp:coreProperties>
</file>