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4" r:id="rId3"/>
    <p:sldId id="281" r:id="rId4"/>
    <p:sldId id="262" r:id="rId5"/>
    <p:sldId id="267" r:id="rId6"/>
    <p:sldId id="268" r:id="rId7"/>
    <p:sldId id="271" r:id="rId8"/>
    <p:sldId id="283" r:id="rId9"/>
    <p:sldId id="263" r:id="rId10"/>
    <p:sldId id="284" r:id="rId11"/>
    <p:sldId id="264" r:id="rId12"/>
    <p:sldId id="285" r:id="rId13"/>
    <p:sldId id="286" r:id="rId14"/>
    <p:sldId id="275" r:id="rId15"/>
    <p:sldId id="279" r:id="rId16"/>
    <p:sldId id="280" r:id="rId17"/>
    <p:sldId id="265" r:id="rId18"/>
    <p:sldId id="276" r:id="rId19"/>
    <p:sldId id="277" r:id="rId20"/>
    <p:sldId id="288" r:id="rId21"/>
    <p:sldId id="287" r:id="rId22"/>
    <p:sldId id="290" r:id="rId23"/>
    <p:sldId id="28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p:cViewPr varScale="1">
        <p:scale>
          <a:sx n="74" d="100"/>
          <a:sy n="74" d="100"/>
        </p:scale>
        <p:origin x="127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50" name="Picture 2" descr="D:\WORK\WORK BAHMAN\Eghtedare\power\xsth.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1447800"/>
            <a:ext cx="9153526" cy="3962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403648" y="2708920"/>
            <a:ext cx="6408712" cy="1296144"/>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FD7FB860-20DF-42B4-8C00-92396BB37093}"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52BBA-273C-4F25-AF04-B8868094BC91}" type="slidenum">
              <a:rPr lang="en-US" smtClean="0"/>
              <a:t>‹#›</a:t>
            </a:fld>
            <a:endParaRPr lang="en-US"/>
          </a:p>
        </p:txBody>
      </p:sp>
      <p:pic>
        <p:nvPicPr>
          <p:cNvPr id="7" name="Picture 6" descr="C:\Users\Acer\Desktop\Noorang 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16416" y="6021288"/>
            <a:ext cx="751926" cy="195501"/>
          </a:xfrm>
          <a:prstGeom prst="rect">
            <a:avLst/>
          </a:prstGeom>
          <a:noFill/>
          <a:effectLst>
            <a:glow rad="127000">
              <a:schemeClr val="bg1">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76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074" name="Picture 2" descr="D:\WORK\WORK BAHMAN\Eghtedare\power\zdr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0"/>
            <a:ext cx="915352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43608" y="1052736"/>
            <a:ext cx="6984776" cy="1368152"/>
          </a:xfrm>
        </p:spPr>
        <p:txBody>
          <a:bodyPr/>
          <a:lstStyle/>
          <a:p>
            <a:r>
              <a:rPr lang="en-US"/>
              <a:t>Click to edit Master title style</a:t>
            </a:r>
            <a:endParaRPr lang="en-US" dirty="0"/>
          </a:p>
        </p:txBody>
      </p:sp>
      <p:sp>
        <p:nvSpPr>
          <p:cNvPr id="3" name="Content Placeholder 2"/>
          <p:cNvSpPr>
            <a:spLocks noGrp="1"/>
          </p:cNvSpPr>
          <p:nvPr>
            <p:ph idx="1"/>
          </p:nvPr>
        </p:nvSpPr>
        <p:spPr>
          <a:xfrm>
            <a:off x="1043608" y="2492896"/>
            <a:ext cx="6984776" cy="338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7FB860-20DF-42B4-8C00-92396BB37093}"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52BBA-273C-4F25-AF04-B8868094BC91}" type="slidenum">
              <a:rPr lang="en-US" smtClean="0"/>
              <a:t>‹#›</a:t>
            </a:fld>
            <a:endParaRPr lang="en-US"/>
          </a:p>
        </p:txBody>
      </p:sp>
    </p:spTree>
    <p:extLst>
      <p:ext uri="{BB962C8B-B14F-4D97-AF65-F5344CB8AC3E}">
        <p14:creationId xmlns:p14="http://schemas.microsoft.com/office/powerpoint/2010/main" val="4079044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098" name="Picture 2" descr="D:\WORK\WORK BAHMAN\Eghtedare\power\fyui.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0"/>
            <a:ext cx="915352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3429000"/>
            <a:ext cx="7772400" cy="9779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7FB860-20DF-42B4-8C00-92396BB37093}"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52BBA-273C-4F25-AF04-B8868094BC91}" type="slidenum">
              <a:rPr lang="en-US" smtClean="0"/>
              <a:t>‹#›</a:t>
            </a:fld>
            <a:endParaRPr lang="en-US"/>
          </a:p>
        </p:txBody>
      </p:sp>
    </p:spTree>
    <p:extLst>
      <p:ext uri="{BB962C8B-B14F-4D97-AF65-F5344CB8AC3E}">
        <p14:creationId xmlns:p14="http://schemas.microsoft.com/office/powerpoint/2010/main" val="1423162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123" name="Picture 3" descr="D:\WORK\WORK BAHMAN\Eghtedare\power\cghk.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8545"/>
            <a:ext cx="9153526" cy="20193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D:\WORK\WORK BAHMAN\Eghtedare\power\dtuui.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512" y="1628800"/>
            <a:ext cx="5004048" cy="52280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WORK\WORK BAHMAN\Eghtedare\power\dtuui.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83968" y="1628800"/>
            <a:ext cx="5004048" cy="52280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835696" y="404664"/>
            <a:ext cx="5472608" cy="115212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852936"/>
            <a:ext cx="3826768" cy="400388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88024" y="2852936"/>
            <a:ext cx="3816424" cy="400388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7FB860-20DF-42B4-8C00-92396BB37093}" type="datetimeFigureOut">
              <a:rPr lang="en-US" smtClean="0"/>
              <a:t>4/5/2020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852BBA-273C-4F25-AF04-B8868094BC91}" type="slidenum">
              <a:rPr lang="en-US" smtClean="0"/>
              <a:t>‹#›</a:t>
            </a:fld>
            <a:endParaRPr lang="en-US"/>
          </a:p>
        </p:txBody>
      </p:sp>
    </p:spTree>
    <p:extLst>
      <p:ext uri="{BB962C8B-B14F-4D97-AF65-F5344CB8AC3E}">
        <p14:creationId xmlns:p14="http://schemas.microsoft.com/office/powerpoint/2010/main" val="1982326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146" name="Picture 2" descr="D:\WORK\WORK BAHMAN\Eghtedare\power\xfuxjy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0"/>
            <a:ext cx="915352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764704"/>
            <a:ext cx="8229600" cy="652934"/>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7FB860-20DF-42B4-8C00-92396BB37093}" type="datetimeFigureOut">
              <a:rPr lang="en-US" smtClean="0"/>
              <a:t>4/5/2020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852BBA-273C-4F25-AF04-B8868094BC91}" type="slidenum">
              <a:rPr lang="en-US" smtClean="0"/>
              <a:t>‹#›</a:t>
            </a:fld>
            <a:endParaRPr lang="en-US"/>
          </a:p>
        </p:txBody>
      </p:sp>
    </p:spTree>
    <p:extLst>
      <p:ext uri="{BB962C8B-B14F-4D97-AF65-F5344CB8AC3E}">
        <p14:creationId xmlns:p14="http://schemas.microsoft.com/office/powerpoint/2010/main" val="622603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7FB860-20DF-42B4-8C00-92396BB37093}" type="datetimeFigureOut">
              <a:rPr lang="en-US" smtClean="0"/>
              <a:t>4/5/2020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852BBA-273C-4F25-AF04-B8868094BC91}" type="slidenum">
              <a:rPr lang="en-US" smtClean="0"/>
              <a:t>‹#›</a:t>
            </a:fld>
            <a:endParaRPr lang="en-US"/>
          </a:p>
        </p:txBody>
      </p:sp>
    </p:spTree>
    <p:extLst>
      <p:ext uri="{BB962C8B-B14F-4D97-AF65-F5344CB8AC3E}">
        <p14:creationId xmlns:p14="http://schemas.microsoft.com/office/powerpoint/2010/main" val="2150699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F5125CC-4F26-4726-8F7F-80135F695171}"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9C80D-718F-4AA8-B54A-66C825FA71BC}"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3659931" y="128182"/>
            <a:ext cx="1968156" cy="1897173"/>
          </a:xfrm>
          <a:prstGeom prst="rect">
            <a:avLst/>
          </a:prstGeom>
        </p:spPr>
      </p:pic>
      <p:sp>
        <p:nvSpPr>
          <p:cNvPr id="8" name="Rounded Rectangle 7"/>
          <p:cNvSpPr/>
          <p:nvPr userDrawn="1"/>
        </p:nvSpPr>
        <p:spPr>
          <a:xfrm>
            <a:off x="827584" y="2060848"/>
            <a:ext cx="7632848" cy="2736304"/>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userDrawn="1"/>
        </p:nvSpPr>
        <p:spPr>
          <a:xfrm>
            <a:off x="971600" y="2213248"/>
            <a:ext cx="7344816" cy="2463007"/>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C:\Users\Acer\Desktop\Noorang 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16416" y="6024552"/>
            <a:ext cx="751926" cy="195501"/>
          </a:xfrm>
          <a:prstGeom prst="rect">
            <a:avLst/>
          </a:prstGeom>
          <a:noFill/>
          <a:effectLst>
            <a:glow rad="127000">
              <a:schemeClr val="bg1">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542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pic>
        <p:nvPicPr>
          <p:cNvPr id="9" name="Content Placeholder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5091" y="123715"/>
            <a:ext cx="3251356" cy="6580125"/>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711932" y="850762"/>
            <a:ext cx="6809254" cy="5314542"/>
          </a:xfrm>
          <a:prstGeom prst="rect">
            <a:avLst/>
          </a:prstGeom>
        </p:spPr>
      </p:pic>
      <p:sp>
        <p:nvSpPr>
          <p:cNvPr id="3" name="Content Placeholder 2"/>
          <p:cNvSpPr>
            <a:spLocks noGrp="1"/>
          </p:cNvSpPr>
          <p:nvPr>
            <p:ph idx="1"/>
          </p:nvPr>
        </p:nvSpPr>
        <p:spPr>
          <a:xfrm>
            <a:off x="3575050" y="980729"/>
            <a:ext cx="4813374" cy="504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5125CC-4F26-4726-8F7F-80135F695171}" type="datetimeFigureOut">
              <a:rPr lang="en-US" smtClean="0"/>
              <a:t>4/5/2020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9C80D-718F-4AA8-B54A-66C825FA71BC}" type="slidenum">
              <a:rPr lang="en-US" smtClean="0"/>
              <a:t>‹#›</a:t>
            </a:fld>
            <a:endParaRPr lang="en-US"/>
          </a:p>
        </p:txBody>
      </p:sp>
    </p:spTree>
    <p:extLst>
      <p:ext uri="{BB962C8B-B14F-4D97-AF65-F5344CB8AC3E}">
        <p14:creationId xmlns:p14="http://schemas.microsoft.com/office/powerpoint/2010/main" val="3027024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0"/>
            <a:ext cx="91535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7FB860-20DF-42B4-8C00-92396BB37093}" type="datetimeFigureOut">
              <a:rPr lang="en-US" smtClean="0"/>
              <a:t>4/5/2020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852BBA-273C-4F25-AF04-B8868094BC91}" type="slidenum">
              <a:rPr lang="en-US" smtClean="0"/>
              <a:t>‹#›</a:t>
            </a:fld>
            <a:endParaRPr lang="en-US"/>
          </a:p>
        </p:txBody>
      </p:sp>
    </p:spTree>
    <p:extLst>
      <p:ext uri="{BB962C8B-B14F-4D97-AF65-F5344CB8AC3E}">
        <p14:creationId xmlns:p14="http://schemas.microsoft.com/office/powerpoint/2010/main" val="811122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F8ACB5-75CB-4EB9-820D-EBDF222525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286000"/>
            <a:ext cx="6675685" cy="2231427"/>
          </a:xfrm>
          <a:prstGeom prst="rect">
            <a:avLst/>
          </a:prstGeom>
        </p:spPr>
      </p:pic>
    </p:spTree>
    <p:extLst>
      <p:ext uri="{BB962C8B-B14F-4D97-AF65-F5344CB8AC3E}">
        <p14:creationId xmlns:p14="http://schemas.microsoft.com/office/powerpoint/2010/main" val="41831615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DAC0F1-F26E-40C7-A222-ECE46E6C51B2}"/>
              </a:ext>
            </a:extLst>
          </p:cNvPr>
          <p:cNvPicPr>
            <a:picLocks noChangeAspect="1"/>
          </p:cNvPicPr>
          <p:nvPr/>
        </p:nvPicPr>
        <p:blipFill rotWithShape="1">
          <a:blip r:embed="rId2">
            <a:extLst>
              <a:ext uri="{28A0092B-C50C-407E-A947-70E740481C1C}">
                <a14:useLocalDpi xmlns:a14="http://schemas.microsoft.com/office/drawing/2010/main" val="0"/>
              </a:ext>
            </a:extLst>
          </a:blip>
          <a:srcRect l="12001" r="14716"/>
          <a:stretch/>
        </p:blipFill>
        <p:spPr>
          <a:xfrm>
            <a:off x="5007335" y="473299"/>
            <a:ext cx="2343152" cy="56843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a:extLst>
              <a:ext uri="{FF2B5EF4-FFF2-40B4-BE49-F238E27FC236}">
                <a16:creationId xmlns:a16="http://schemas.microsoft.com/office/drawing/2014/main" id="{BBA4531B-BE8B-41FF-BA34-9BAE781C7C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473299"/>
            <a:ext cx="3171825" cy="5638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4644228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D7EFA0-F2B9-456E-893E-CF102D08E2B5}"/>
              </a:ext>
            </a:extLst>
          </p:cNvPr>
          <p:cNvSpPr/>
          <p:nvPr/>
        </p:nvSpPr>
        <p:spPr>
          <a:xfrm>
            <a:off x="3581400" y="990600"/>
            <a:ext cx="4572000" cy="4611904"/>
          </a:xfrm>
          <a:prstGeom prst="rect">
            <a:avLst/>
          </a:prstGeom>
        </p:spPr>
        <p:txBody>
          <a:bodyPr>
            <a:spAutoFit/>
          </a:bodyPr>
          <a:lstStyle/>
          <a:p>
            <a:pPr algn="ctr" rtl="1">
              <a:lnSpc>
                <a:spcPct val="107000"/>
              </a:lnSpc>
              <a:spcAft>
                <a:spcPts val="800"/>
              </a:spcAft>
            </a:pPr>
            <a:r>
              <a:rPr lang="fa-IR" sz="3200" dirty="0">
                <a:latin typeface="Calibri" panose="020F0502020204030204" pitchFamily="34" charset="0"/>
                <a:ea typeface="Calibri" panose="020F0502020204030204" pitchFamily="34" charset="0"/>
                <a:cs typeface="Titr" panose="00000700000000000000" pitchFamily="2" charset="-78"/>
              </a:rPr>
              <a:t>وینتاژ چیست ؟</a:t>
            </a:r>
          </a:p>
          <a:p>
            <a:pPr algn="ctr" rtl="1">
              <a:lnSpc>
                <a:spcPct val="107000"/>
              </a:lnSpc>
              <a:spcAft>
                <a:spcPts val="800"/>
              </a:spcAft>
            </a:pPr>
            <a:endParaRPr lang="en-US" sz="3200" dirty="0">
              <a:latin typeface="Calibri" panose="020F0502020204030204" pitchFamily="34" charset="0"/>
              <a:ea typeface="Calibri" panose="020F0502020204030204" pitchFamily="34" charset="0"/>
              <a:cs typeface="Titr" panose="00000700000000000000" pitchFamily="2" charset="-78"/>
            </a:endParaRPr>
          </a:p>
          <a:p>
            <a:pPr algn="justLow" rtl="1">
              <a:lnSpc>
                <a:spcPct val="107000"/>
              </a:lnSpc>
              <a:spcAft>
                <a:spcPts val="800"/>
              </a:spcAft>
            </a:pPr>
            <a:r>
              <a:rPr lang="fa-IR" sz="2200" dirty="0">
                <a:latin typeface="Calibri" panose="020F0502020204030204" pitchFamily="34" charset="0"/>
                <a:ea typeface="Calibri" panose="020F0502020204030204" pitchFamily="34" charset="0"/>
                <a:cs typeface="Titr" panose="00000700000000000000" pitchFamily="2" charset="-78"/>
              </a:rPr>
              <a:t>یک متدد بسیار ساده و جذاب  برای خلق مدلهای جدید لباس می باشد . با روش کار روی مانکن بسیار  سریعتر می توان مدل مورد نظر را طراحی و برش زد .  از برش های جناق و اریب زیاد استفاده می شود ،طرحها به صورت قرینه یا غیر قرینه هستن  و معمولا از دو یا چند رنگ استفاده می کنند تا  طرح جلوه بیشتری داشته باشد پنسها در پاترون  بسته می شود و در لباس اصلی پنس نداریم .</a:t>
            </a:r>
            <a:endParaRPr lang="en-US" sz="2200" dirty="0">
              <a:latin typeface="Calibri" panose="020F0502020204030204" pitchFamily="34" charset="0"/>
              <a:ea typeface="Calibri" panose="020F0502020204030204" pitchFamily="34" charset="0"/>
              <a:cs typeface="Titr" panose="00000700000000000000" pitchFamily="2" charset="-78"/>
            </a:endParaRPr>
          </a:p>
        </p:txBody>
      </p:sp>
    </p:spTree>
    <p:extLst>
      <p:ext uri="{BB962C8B-B14F-4D97-AF65-F5344CB8AC3E}">
        <p14:creationId xmlns:p14="http://schemas.microsoft.com/office/powerpoint/2010/main" val="194110518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2DF9487-52D6-42E2-A2E5-E775640AF1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873259"/>
            <a:ext cx="2857500" cy="508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a:extLst>
              <a:ext uri="{FF2B5EF4-FFF2-40B4-BE49-F238E27FC236}">
                <a16:creationId xmlns:a16="http://schemas.microsoft.com/office/drawing/2014/main" id="{6E528BE1-2428-4AFA-B941-8B1FE9AB68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889000"/>
            <a:ext cx="2857500" cy="508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33542447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CB2620-D7BC-4103-9C33-60739AD1BF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823409"/>
            <a:ext cx="2349103" cy="521118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Picture 2">
            <a:extLst>
              <a:ext uri="{FF2B5EF4-FFF2-40B4-BE49-F238E27FC236}">
                <a16:creationId xmlns:a16="http://schemas.microsoft.com/office/drawing/2014/main" id="{B2D0D9DE-7EC7-478F-90F9-A9406CC6D4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823409"/>
            <a:ext cx="2349103" cy="51664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88587750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9C5C5C-07C5-4D33-B12A-0F391DE607F8}"/>
              </a:ext>
            </a:extLst>
          </p:cNvPr>
          <p:cNvSpPr/>
          <p:nvPr/>
        </p:nvSpPr>
        <p:spPr>
          <a:xfrm>
            <a:off x="3352800" y="925354"/>
            <a:ext cx="5029200" cy="5170646"/>
          </a:xfrm>
          <a:prstGeom prst="rect">
            <a:avLst/>
          </a:prstGeom>
        </p:spPr>
        <p:txBody>
          <a:bodyPr wrap="square">
            <a:spAutoFit/>
          </a:bodyPr>
          <a:lstStyle/>
          <a:p>
            <a:pPr algn="ctr" rtl="1" fontAlgn="base"/>
            <a:r>
              <a:rPr lang="ar-BH" sz="2400" dirty="0">
                <a:latin typeface="IRANSans"/>
                <a:cs typeface="Titr" panose="00000700000000000000" pitchFamily="2" charset="-78"/>
              </a:rPr>
              <a:t>اوریگامی در طراحی پوشاک</a:t>
            </a:r>
          </a:p>
          <a:p>
            <a:pPr algn="justLow" rtl="1" fontAlgn="base"/>
            <a:r>
              <a:rPr lang="ar-BH" dirty="0">
                <a:latin typeface="IRANSans"/>
                <a:cs typeface="Titr" panose="00000700000000000000" pitchFamily="2" charset="-78"/>
              </a:rPr>
              <a:t>پوشاکی که با الهام از اوریگامی طراحی می شوند، معمولا دارای اشکال هندسی و پیلی های متعدد هستند. اوریگامی را می توان در اندازه های کوچک از پارچه ساخت و برای تزیین لباس نیز به کار برد.</a:t>
            </a:r>
            <a:r>
              <a:rPr lang="ar-BH" dirty="0">
                <a:cs typeface="Titr" panose="00000700000000000000" pitchFamily="2" charset="-78"/>
              </a:rPr>
              <a:t>در این تکنیک برای طراحی لباس از روش اصلی و اولیه طراحی لباس اوریگامی یعنی تا کردن کاغذ الهام گرفته می شود. این روش ارتباط مستقیمی با هندسه و حجم سازی دارد. در اوریگامی با وجود خشک بودن جنس کاغذ، وقتی آن را چند مرحله تا می کنیم، کاملا فرم گرفته و به حالت اولیه باز نمی گردد.تا زدن پارچه تجربه ای کاملا متفاوت از تا زدن کاغذ است. انواع متفاوت پارچه ها واکنش متفاوتی نسبت به تا زدن از خود بروز می دهند. از این رو کسانی که علاقمند به الهام گرفتن از این تکنیک در طراحی های خود هستند، نیاز دارند تا پارچه ی مناسب را با دقت انتخاب کنند.در اوریگامی، خطوط تا، به صورت کاملا شکسته و با لبه های تیز است. اما اوریگامی هایی که با پارچه ساخته می شوند، گوشه هایی گردتر و ظاهری نرم تر از شیوه کاغذی دارند.</a:t>
            </a:r>
            <a:endParaRPr lang="ar-BH" b="0" i="0" dirty="0">
              <a:effectLst/>
              <a:latin typeface="IRANSans"/>
              <a:cs typeface="Titr" panose="00000700000000000000" pitchFamily="2" charset="-78"/>
            </a:endParaRPr>
          </a:p>
        </p:txBody>
      </p:sp>
    </p:spTree>
    <p:extLst>
      <p:ext uri="{BB962C8B-B14F-4D97-AF65-F5344CB8AC3E}">
        <p14:creationId xmlns:p14="http://schemas.microsoft.com/office/powerpoint/2010/main" val="85118117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8CD784-EABE-4BEC-B812-DB9C10F9B81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666" b="6666"/>
          <a:stretch/>
        </p:blipFill>
        <p:spPr>
          <a:xfrm>
            <a:off x="3671299" y="474372"/>
            <a:ext cx="2708975" cy="41738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a:extLst>
              <a:ext uri="{FF2B5EF4-FFF2-40B4-BE49-F238E27FC236}">
                <a16:creationId xmlns:a16="http://schemas.microsoft.com/office/drawing/2014/main" id="{A72914B7-9A48-4E0E-A87B-9568B18614C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857" b="20476"/>
          <a:stretch/>
        </p:blipFill>
        <p:spPr>
          <a:xfrm>
            <a:off x="304800" y="2895600"/>
            <a:ext cx="3021805" cy="3581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a:extLst>
              <a:ext uri="{FF2B5EF4-FFF2-40B4-BE49-F238E27FC236}">
                <a16:creationId xmlns:a16="http://schemas.microsoft.com/office/drawing/2014/main" id="{456DF262-FDEE-4075-A840-ACBE3B1592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964" y="2590799"/>
            <a:ext cx="2209636" cy="392824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9805262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D9D27E-6CBC-4BD6-8A79-CB122B22B7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762000"/>
            <a:ext cx="6038850" cy="48196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414350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32C0F0-437E-4BC6-AECB-C62272C828DF}"/>
              </a:ext>
            </a:extLst>
          </p:cNvPr>
          <p:cNvSpPr/>
          <p:nvPr/>
        </p:nvSpPr>
        <p:spPr>
          <a:xfrm>
            <a:off x="914400" y="3447245"/>
            <a:ext cx="7315200" cy="2800510"/>
          </a:xfrm>
          <a:prstGeom prst="rect">
            <a:avLst/>
          </a:prstGeom>
        </p:spPr>
        <p:txBody>
          <a:bodyPr wrap="square">
            <a:spAutoFit/>
          </a:bodyPr>
          <a:lstStyle/>
          <a:p>
            <a:pPr algn="ctr" rtl="1">
              <a:lnSpc>
                <a:spcPct val="107000"/>
              </a:lnSpc>
              <a:spcAft>
                <a:spcPts val="800"/>
              </a:spcAft>
            </a:pPr>
            <a:r>
              <a:rPr lang="fa-IR" sz="3200" dirty="0">
                <a:latin typeface="Calibri" panose="020F0502020204030204" pitchFamily="34" charset="0"/>
                <a:ea typeface="Calibri" panose="020F0502020204030204" pitchFamily="34" charset="0"/>
                <a:cs typeface="Titr" panose="00000700000000000000" pitchFamily="2" charset="-78"/>
              </a:rPr>
              <a:t>پترن استار چیست؟</a:t>
            </a:r>
          </a:p>
          <a:p>
            <a:pPr algn="ctr" rtl="1">
              <a:lnSpc>
                <a:spcPct val="107000"/>
              </a:lnSpc>
              <a:spcAft>
                <a:spcPts val="800"/>
              </a:spcAft>
            </a:pPr>
            <a:endParaRPr lang="en-US" sz="3200" dirty="0">
              <a:latin typeface="Calibri" panose="020F0502020204030204" pitchFamily="34" charset="0"/>
              <a:ea typeface="Calibri" panose="020F0502020204030204" pitchFamily="34" charset="0"/>
              <a:cs typeface="Titr" panose="00000700000000000000" pitchFamily="2" charset="-78"/>
            </a:endParaRPr>
          </a:p>
          <a:p>
            <a:pPr algn="justLow" rtl="1">
              <a:lnSpc>
                <a:spcPct val="107000"/>
              </a:lnSpc>
              <a:spcAft>
                <a:spcPts val="800"/>
              </a:spcAft>
            </a:pPr>
            <a:r>
              <a:rPr lang="fa-IR" sz="2200" dirty="0">
                <a:latin typeface="Calibri" panose="020F0502020204030204" pitchFamily="34" charset="0"/>
                <a:ea typeface="Calibri" panose="020F0502020204030204" pitchFamily="34" charset="0"/>
                <a:cs typeface="Titr" panose="00000700000000000000" pitchFamily="2" charset="-78"/>
              </a:rPr>
              <a:t>یعنی الگو ستاره دار ،در طراحی لباس پترن استار برعکس مونتاژ است ،در مونتاژ بیننده فکر میکند لباس برش ندارد در صورتی که لباس برش های متعدد دارد  ولی در پترن بیننده فکر می کند در بعضی قسمتها که مدل سازی شده است  لباس برش دارد در صورتی که برشها حذف شده است .</a:t>
            </a:r>
            <a:endParaRPr lang="en-US" sz="2200" dirty="0">
              <a:latin typeface="Calibri" panose="020F0502020204030204" pitchFamily="34" charset="0"/>
              <a:ea typeface="Calibri" panose="020F0502020204030204" pitchFamily="34" charset="0"/>
              <a:cs typeface="Titr" panose="00000700000000000000" pitchFamily="2" charset="-78"/>
            </a:endParaRPr>
          </a:p>
        </p:txBody>
      </p:sp>
    </p:spTree>
    <p:extLst>
      <p:ext uri="{BB962C8B-B14F-4D97-AF65-F5344CB8AC3E}">
        <p14:creationId xmlns:p14="http://schemas.microsoft.com/office/powerpoint/2010/main" val="282359422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9B0665-179F-4193-83AA-C8420A12AE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1018088"/>
            <a:ext cx="3269337" cy="444923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a:extLst>
              <a:ext uri="{FF2B5EF4-FFF2-40B4-BE49-F238E27FC236}">
                <a16:creationId xmlns:a16="http://schemas.microsoft.com/office/drawing/2014/main" id="{EDA0F35F-2E63-429E-B6CD-B91040058C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1028820"/>
            <a:ext cx="2502694" cy="444923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52375549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B714D9-D98E-4F55-88FE-980667AA35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1213834"/>
            <a:ext cx="3200400" cy="4267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Picture 2">
            <a:extLst>
              <a:ext uri="{FF2B5EF4-FFF2-40B4-BE49-F238E27FC236}">
                <a16:creationId xmlns:a16="http://schemas.microsoft.com/office/drawing/2014/main" id="{821B53CA-CA8D-4A32-88F5-A0323013C4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1213834"/>
            <a:ext cx="2314575" cy="4267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44824190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A06D20-EFA5-4599-A8F9-FBFE24378AAA}"/>
              </a:ext>
            </a:extLst>
          </p:cNvPr>
          <p:cNvSpPr/>
          <p:nvPr/>
        </p:nvSpPr>
        <p:spPr>
          <a:xfrm>
            <a:off x="838200" y="2209800"/>
            <a:ext cx="7620000" cy="2478564"/>
          </a:xfrm>
          <a:prstGeom prst="rect">
            <a:avLst/>
          </a:prstGeom>
        </p:spPr>
        <p:txBody>
          <a:bodyPr wrap="square">
            <a:spAutoFit/>
          </a:bodyPr>
          <a:lstStyle/>
          <a:p>
            <a:pPr algn="ctr" rtl="1">
              <a:lnSpc>
                <a:spcPct val="107000"/>
              </a:lnSpc>
              <a:spcAft>
                <a:spcPts val="800"/>
              </a:spcAft>
            </a:pPr>
            <a:r>
              <a:rPr lang="ar-SA" sz="2400" dirty="0">
                <a:latin typeface="Calibri" panose="020F0502020204030204" pitchFamily="34" charset="0"/>
                <a:ea typeface="Calibri" panose="020F0502020204030204" pitchFamily="34" charset="0"/>
                <a:cs typeface="Titr" panose="00000700000000000000" pitchFamily="2" charset="-78"/>
              </a:rPr>
              <a:t>دانشگاه زینب کبری (س)</a:t>
            </a:r>
            <a:endParaRPr lang="fa-IR" sz="2400" dirty="0">
              <a:latin typeface="Calibri" panose="020F0502020204030204" pitchFamily="34" charset="0"/>
              <a:ea typeface="Calibri" panose="020F0502020204030204" pitchFamily="34" charset="0"/>
              <a:cs typeface="Titr" panose="00000700000000000000" pitchFamily="2" charset="-78"/>
            </a:endParaRPr>
          </a:p>
          <a:p>
            <a:pPr algn="ctr" rtl="1">
              <a:lnSpc>
                <a:spcPct val="107000"/>
              </a:lnSpc>
              <a:spcAft>
                <a:spcPts val="800"/>
              </a:spcAft>
            </a:pPr>
            <a:r>
              <a:rPr lang="ar-SA" sz="2400" dirty="0">
                <a:latin typeface="Calibri" panose="020F0502020204030204" pitchFamily="34" charset="0"/>
                <a:ea typeface="Calibri" panose="020F0502020204030204" pitchFamily="34" charset="0"/>
                <a:cs typeface="Titr" panose="00000700000000000000" pitchFamily="2" charset="-78"/>
              </a:rPr>
              <a:t>مقطع</a:t>
            </a:r>
            <a:r>
              <a:rPr lang="fa-IR" sz="2400" dirty="0">
                <a:latin typeface="Calibri" panose="020F0502020204030204" pitchFamily="34" charset="0"/>
                <a:ea typeface="Calibri" panose="020F0502020204030204" pitchFamily="34" charset="0"/>
                <a:cs typeface="Titr" panose="00000700000000000000" pitchFamily="2" charset="-78"/>
              </a:rPr>
              <a:t>:</a:t>
            </a:r>
            <a:r>
              <a:rPr lang="ar-SA" sz="2400" dirty="0">
                <a:latin typeface="Calibri" panose="020F0502020204030204" pitchFamily="34" charset="0"/>
                <a:ea typeface="Calibri" panose="020F0502020204030204" pitchFamily="34" charset="0"/>
                <a:cs typeface="Titr" panose="00000700000000000000" pitchFamily="2" charset="-78"/>
              </a:rPr>
              <a:t> کارشناسی</a:t>
            </a:r>
            <a:endParaRPr lang="fa-IR" sz="2400" dirty="0">
              <a:latin typeface="Calibri" panose="020F0502020204030204" pitchFamily="34" charset="0"/>
              <a:ea typeface="Calibri" panose="020F0502020204030204" pitchFamily="34" charset="0"/>
              <a:cs typeface="Titr" panose="00000700000000000000" pitchFamily="2" charset="-78"/>
            </a:endParaRPr>
          </a:p>
          <a:p>
            <a:pPr algn="ctr" rtl="1">
              <a:lnSpc>
                <a:spcPct val="107000"/>
              </a:lnSpc>
              <a:spcAft>
                <a:spcPts val="800"/>
              </a:spcAft>
            </a:pPr>
            <a:r>
              <a:rPr lang="ar-SA" sz="2400" dirty="0">
                <a:latin typeface="Calibri" panose="020F0502020204030204" pitchFamily="34" charset="0"/>
                <a:ea typeface="Calibri" panose="020F0502020204030204" pitchFamily="34" charset="0"/>
                <a:cs typeface="Titr" panose="00000700000000000000" pitchFamily="2" charset="-78"/>
              </a:rPr>
              <a:t>رشته</a:t>
            </a:r>
            <a:r>
              <a:rPr lang="fa-IR" sz="2400" dirty="0">
                <a:latin typeface="Calibri" panose="020F0502020204030204" pitchFamily="34" charset="0"/>
                <a:ea typeface="Calibri" panose="020F0502020204030204" pitchFamily="34" charset="0"/>
                <a:cs typeface="Titr" panose="00000700000000000000" pitchFamily="2" charset="-78"/>
              </a:rPr>
              <a:t>:</a:t>
            </a:r>
            <a:r>
              <a:rPr lang="ar-SA" sz="2400" dirty="0">
                <a:latin typeface="Calibri" panose="020F0502020204030204" pitchFamily="34" charset="0"/>
                <a:ea typeface="Calibri" panose="020F0502020204030204" pitchFamily="34" charset="0"/>
                <a:cs typeface="Titr" panose="00000700000000000000" pitchFamily="2" charset="-78"/>
              </a:rPr>
              <a:t> طراحی و دوخت</a:t>
            </a:r>
            <a:endParaRPr lang="fa-IR" sz="2400" dirty="0">
              <a:latin typeface="Calibri" panose="020F0502020204030204" pitchFamily="34" charset="0"/>
              <a:ea typeface="Calibri" panose="020F0502020204030204" pitchFamily="34" charset="0"/>
              <a:cs typeface="Titr" panose="00000700000000000000" pitchFamily="2" charset="-78"/>
            </a:endParaRPr>
          </a:p>
          <a:p>
            <a:pPr algn="ctr" rtl="1">
              <a:lnSpc>
                <a:spcPct val="107000"/>
              </a:lnSpc>
              <a:spcAft>
                <a:spcPts val="800"/>
              </a:spcAft>
            </a:pPr>
            <a:r>
              <a:rPr lang="ar-SA" sz="2400" dirty="0">
                <a:latin typeface="Calibri" panose="020F0502020204030204" pitchFamily="34" charset="0"/>
                <a:ea typeface="Calibri" panose="020F0502020204030204" pitchFamily="34" charset="0"/>
                <a:cs typeface="Titr" panose="00000700000000000000" pitchFamily="2" charset="-78"/>
              </a:rPr>
              <a:t>درس</a:t>
            </a:r>
            <a:r>
              <a:rPr lang="fa-IR" sz="2400" dirty="0">
                <a:latin typeface="Calibri" panose="020F0502020204030204" pitchFamily="34" charset="0"/>
                <a:ea typeface="Calibri" panose="020F0502020204030204" pitchFamily="34" charset="0"/>
                <a:cs typeface="Titr" panose="00000700000000000000" pitchFamily="2" charset="-78"/>
              </a:rPr>
              <a:t>:</a:t>
            </a:r>
            <a:r>
              <a:rPr lang="ar-SA" sz="2400" dirty="0">
                <a:latin typeface="Calibri" panose="020F0502020204030204" pitchFamily="34" charset="0"/>
                <a:ea typeface="Calibri" panose="020F0502020204030204" pitchFamily="34" charset="0"/>
                <a:cs typeface="Titr" panose="00000700000000000000" pitchFamily="2" charset="-78"/>
              </a:rPr>
              <a:t> مولاژ</a:t>
            </a:r>
            <a:endParaRPr lang="fa-IR" sz="2400" dirty="0">
              <a:latin typeface="Calibri" panose="020F0502020204030204" pitchFamily="34" charset="0"/>
              <a:ea typeface="Calibri" panose="020F0502020204030204" pitchFamily="34" charset="0"/>
              <a:cs typeface="Titr" panose="00000700000000000000" pitchFamily="2" charset="-78"/>
            </a:endParaRPr>
          </a:p>
          <a:p>
            <a:pPr algn="ctr" rtl="1">
              <a:lnSpc>
                <a:spcPct val="107000"/>
              </a:lnSpc>
              <a:spcAft>
                <a:spcPts val="800"/>
              </a:spcAft>
            </a:pPr>
            <a:r>
              <a:rPr lang="ar-SA" sz="2400" dirty="0">
                <a:latin typeface="Calibri" panose="020F0502020204030204" pitchFamily="34" charset="0"/>
                <a:ea typeface="Calibri" panose="020F0502020204030204" pitchFamily="34" charset="0"/>
                <a:cs typeface="Titr" panose="00000700000000000000" pitchFamily="2" charset="-78"/>
              </a:rPr>
              <a:t>مدرس</a:t>
            </a:r>
            <a:r>
              <a:rPr lang="fa-IR" sz="2400" dirty="0">
                <a:latin typeface="Calibri" panose="020F0502020204030204" pitchFamily="34" charset="0"/>
                <a:ea typeface="Calibri" panose="020F0502020204030204" pitchFamily="34" charset="0"/>
                <a:cs typeface="Titr" panose="00000700000000000000" pitchFamily="2" charset="-78"/>
              </a:rPr>
              <a:t>:</a:t>
            </a:r>
            <a:r>
              <a:rPr lang="ar-SA" sz="2400" dirty="0">
                <a:latin typeface="Calibri" panose="020F0502020204030204" pitchFamily="34" charset="0"/>
                <a:ea typeface="Calibri" panose="020F0502020204030204" pitchFamily="34" charset="0"/>
                <a:cs typeface="Titr" panose="00000700000000000000" pitchFamily="2" charset="-78"/>
              </a:rPr>
              <a:t>  زهرا مطلبی</a:t>
            </a:r>
            <a:endParaRPr lang="en-US" sz="2400" dirty="0">
              <a:latin typeface="Calibri" panose="020F0502020204030204" pitchFamily="34" charset="0"/>
              <a:ea typeface="Calibri" panose="020F0502020204030204" pitchFamily="34" charset="0"/>
              <a:cs typeface="Titr" panose="00000700000000000000" pitchFamily="2" charset="-78"/>
            </a:endParaRPr>
          </a:p>
        </p:txBody>
      </p:sp>
      <p:pic>
        <p:nvPicPr>
          <p:cNvPr id="5" name="Picture 4">
            <a:extLst>
              <a:ext uri="{FF2B5EF4-FFF2-40B4-BE49-F238E27FC236}">
                <a16:creationId xmlns:a16="http://schemas.microsoft.com/office/drawing/2014/main" id="{57BA7213-5CB0-4E61-8B94-05E1A1CB8D8C}"/>
              </a:ext>
            </a:extLst>
          </p:cNvPr>
          <p:cNvPicPr>
            <a:picLocks noChangeAspect="1"/>
          </p:cNvPicPr>
          <p:nvPr/>
        </p:nvPicPr>
        <p:blipFill>
          <a:blip r:embed="rId2"/>
          <a:stretch>
            <a:fillRect/>
          </a:stretch>
        </p:blipFill>
        <p:spPr>
          <a:xfrm>
            <a:off x="47625" y="158082"/>
            <a:ext cx="1171575" cy="11373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7534678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A5C7BEC-6264-47D7-8FBF-CC256E32869B}"/>
              </a:ext>
            </a:extLst>
          </p:cNvPr>
          <p:cNvSpPr/>
          <p:nvPr/>
        </p:nvSpPr>
        <p:spPr>
          <a:xfrm>
            <a:off x="381000" y="3429000"/>
            <a:ext cx="8382000" cy="2923877"/>
          </a:xfrm>
          <a:prstGeom prst="rect">
            <a:avLst/>
          </a:prstGeom>
        </p:spPr>
        <p:txBody>
          <a:bodyPr wrap="square">
            <a:spAutoFit/>
          </a:bodyPr>
          <a:lstStyle/>
          <a:p>
            <a:pPr algn="ctr" rtl="1"/>
            <a:r>
              <a:rPr lang="ar-BH" sz="3200" b="1" dirty="0">
                <a:solidFill>
                  <a:srgbClr val="292736"/>
                </a:solidFill>
                <a:latin typeface="iransans"/>
                <a:cs typeface="Titr" panose="00000700000000000000" pitchFamily="2" charset="-78"/>
              </a:rPr>
              <a:t>دراپینگ لباس</a:t>
            </a:r>
            <a:endParaRPr lang="en-US" sz="3200" b="1" dirty="0">
              <a:solidFill>
                <a:srgbClr val="292736"/>
              </a:solidFill>
              <a:latin typeface="iransans"/>
              <a:cs typeface="Titr" panose="00000700000000000000" pitchFamily="2" charset="-78"/>
            </a:endParaRPr>
          </a:p>
          <a:p>
            <a:pPr algn="just" rtl="1"/>
            <a:endParaRPr lang="en-US" sz="3200" b="1" dirty="0">
              <a:solidFill>
                <a:srgbClr val="292736"/>
              </a:solidFill>
              <a:latin typeface="iransans"/>
              <a:cs typeface="Titr" panose="00000700000000000000" pitchFamily="2" charset="-78"/>
            </a:endParaRPr>
          </a:p>
          <a:p>
            <a:pPr algn="justLow" rtl="1"/>
            <a:r>
              <a:rPr lang="ar-BH" sz="2000" b="1" dirty="0">
                <a:latin typeface="iransans"/>
                <a:cs typeface="Titr" panose="00000700000000000000" pitchFamily="2" charset="-78"/>
              </a:rPr>
              <a:t>دراپینگ لباس</a:t>
            </a:r>
            <a:r>
              <a:rPr lang="ar-BH" sz="2000" dirty="0">
                <a:latin typeface="iransans"/>
                <a:cs typeface="Titr" panose="00000700000000000000" pitchFamily="2" charset="-78"/>
              </a:rPr>
              <a:t> بخش مهمی از طراحی لباس است. فرآیند جایگذاری و سنجاق زدن پارچه به صورت یک طرح سه بعدی بر روی مانکن خیاطی، دراپینگ گفته می شود.</a:t>
            </a:r>
          </a:p>
          <a:p>
            <a:pPr algn="justLow" rtl="1"/>
            <a:r>
              <a:rPr lang="ar-BH" sz="2000" b="1" dirty="0">
                <a:latin typeface="iransans"/>
                <a:cs typeface="Titr" panose="00000700000000000000" pitchFamily="2" charset="-78"/>
              </a:rPr>
              <a:t>در دراپینگ یک لباس</a:t>
            </a:r>
            <a:r>
              <a:rPr lang="ar-BH" sz="2000" dirty="0">
                <a:latin typeface="iransans"/>
                <a:cs typeface="Titr" panose="00000700000000000000" pitchFamily="2" charset="-78"/>
              </a:rPr>
              <a:t> می توان از نقشه طراحی به عنوان مبنا استفاده کرد، یا اینکه طراح لباس می تواند از طریق بازی با پارچه و سنجاق زدن پارچه به روش های خلاقانه و گوناگون فرآیند طراحی لباس را آغاز کند. پس از اتمام کار، پارچه از روی مانکن خیاطی جدا شده و برای تهیه الگوی دوخت لباس مورد استفاده قرار می گیرد.</a:t>
            </a:r>
            <a:endParaRPr lang="ar-BH" sz="2000" b="0" i="0" dirty="0">
              <a:effectLst/>
              <a:latin typeface="iransans"/>
              <a:cs typeface="Titr" panose="00000700000000000000" pitchFamily="2" charset="-78"/>
            </a:endParaRPr>
          </a:p>
        </p:txBody>
      </p:sp>
    </p:spTree>
    <p:extLst>
      <p:ext uri="{BB962C8B-B14F-4D97-AF65-F5344CB8AC3E}">
        <p14:creationId xmlns:p14="http://schemas.microsoft.com/office/powerpoint/2010/main" val="236097842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B9C26B-4F38-4DAA-B56B-659B0D6BF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 y="762000"/>
            <a:ext cx="7543800" cy="49893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1559966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CB0020-4930-4F9A-AEE1-32A706022D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 y="761929"/>
            <a:ext cx="7848600" cy="533414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9015939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7CF7F9-721C-48DF-B1FB-69C0B84FD6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620346"/>
            <a:ext cx="4107657" cy="56173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67207130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A06D20-EFA5-4599-A8F9-FBFE24378AAA}"/>
              </a:ext>
            </a:extLst>
          </p:cNvPr>
          <p:cNvSpPr/>
          <p:nvPr/>
        </p:nvSpPr>
        <p:spPr>
          <a:xfrm>
            <a:off x="928687" y="2541128"/>
            <a:ext cx="7286625" cy="1775743"/>
          </a:xfrm>
          <a:prstGeom prst="rect">
            <a:avLst/>
          </a:prstGeom>
        </p:spPr>
        <p:txBody>
          <a:bodyPr wrap="square">
            <a:spAutoFit/>
          </a:bodyPr>
          <a:lstStyle/>
          <a:p>
            <a:pPr algn="ctr" rtl="1">
              <a:lnSpc>
                <a:spcPct val="107000"/>
              </a:lnSpc>
              <a:spcAft>
                <a:spcPts val="800"/>
              </a:spcAft>
            </a:pPr>
            <a:r>
              <a:rPr lang="fa-IR" sz="3200" dirty="0">
                <a:latin typeface="Calibri" panose="020F0502020204030204" pitchFamily="34" charset="0"/>
                <a:ea typeface="Calibri" panose="020F0502020204030204" pitchFamily="34" charset="0"/>
                <a:cs typeface="Titr" panose="00000700000000000000" pitchFamily="2" charset="-78"/>
              </a:rPr>
              <a:t>جلسه دوم:</a:t>
            </a:r>
            <a:r>
              <a:rPr lang="ar-SA" sz="3200" dirty="0">
                <a:latin typeface="Calibri" panose="020F0502020204030204" pitchFamily="34" charset="0"/>
                <a:ea typeface="Calibri" panose="020F0502020204030204" pitchFamily="34" charset="0"/>
                <a:cs typeface="Titr" panose="00000700000000000000" pitchFamily="2" charset="-78"/>
              </a:rPr>
              <a:t> </a:t>
            </a:r>
            <a:endParaRPr lang="fa-IR" sz="3200" dirty="0">
              <a:latin typeface="Calibri" panose="020F0502020204030204" pitchFamily="34" charset="0"/>
              <a:ea typeface="Calibri" panose="020F0502020204030204" pitchFamily="34" charset="0"/>
              <a:cs typeface="Titr" panose="00000700000000000000" pitchFamily="2" charset="-78"/>
            </a:endParaRPr>
          </a:p>
          <a:p>
            <a:pPr algn="ctr" rtl="1">
              <a:lnSpc>
                <a:spcPct val="107000"/>
              </a:lnSpc>
              <a:spcAft>
                <a:spcPts val="800"/>
              </a:spcAft>
            </a:pPr>
            <a:r>
              <a:rPr lang="fa-IR" sz="3200" dirty="0">
                <a:latin typeface="Calibri" panose="020F0502020204030204" pitchFamily="34" charset="0"/>
                <a:ea typeface="Calibri" panose="020F0502020204030204" pitchFamily="34" charset="0"/>
                <a:cs typeface="Titr" panose="00000700000000000000" pitchFamily="2" charset="-78"/>
              </a:rPr>
              <a:t>آ</a:t>
            </a:r>
            <a:r>
              <a:rPr lang="ar-SA" sz="3200" dirty="0">
                <a:latin typeface="Calibri" panose="020F0502020204030204" pitchFamily="34" charset="0"/>
                <a:ea typeface="Calibri" panose="020F0502020204030204" pitchFamily="34" charset="0"/>
                <a:cs typeface="Titr" panose="00000700000000000000" pitchFamily="2" charset="-78"/>
              </a:rPr>
              <a:t>شنایی با اصطلاحاتی که در مولاژ با </a:t>
            </a:r>
            <a:r>
              <a:rPr lang="fa-IR" sz="3200" dirty="0">
                <a:latin typeface="Calibri" panose="020F0502020204030204" pitchFamily="34" charset="0"/>
                <a:ea typeface="Calibri" panose="020F0502020204030204" pitchFamily="34" charset="0"/>
                <a:cs typeface="Titr" panose="00000700000000000000" pitchFamily="2" charset="-78"/>
              </a:rPr>
              <a:t>آ</a:t>
            </a:r>
            <a:r>
              <a:rPr lang="ar-SA" sz="3200" dirty="0">
                <a:latin typeface="Calibri" panose="020F0502020204030204" pitchFamily="34" charset="0"/>
                <a:ea typeface="Calibri" panose="020F0502020204030204" pitchFamily="34" charset="0"/>
                <a:cs typeface="Titr" panose="00000700000000000000" pitchFamily="2" charset="-78"/>
              </a:rPr>
              <a:t>ن مواجه می شویم</a:t>
            </a:r>
            <a:endParaRPr lang="fa-IR" sz="3200" dirty="0">
              <a:latin typeface="Calibri" panose="020F0502020204030204" pitchFamily="34" charset="0"/>
              <a:ea typeface="Calibri" panose="020F0502020204030204" pitchFamily="34" charset="0"/>
              <a:cs typeface="Titr" panose="00000700000000000000" pitchFamily="2" charset="-78"/>
            </a:endParaRPr>
          </a:p>
        </p:txBody>
      </p:sp>
    </p:spTree>
    <p:extLst>
      <p:ext uri="{BB962C8B-B14F-4D97-AF65-F5344CB8AC3E}">
        <p14:creationId xmlns:p14="http://schemas.microsoft.com/office/powerpoint/2010/main" val="315338321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1EEFF5-9996-4ED4-A3C3-3657F526339E}"/>
              </a:ext>
            </a:extLst>
          </p:cNvPr>
          <p:cNvSpPr/>
          <p:nvPr/>
        </p:nvSpPr>
        <p:spPr>
          <a:xfrm>
            <a:off x="2498355" y="1143000"/>
            <a:ext cx="4147290" cy="619272"/>
          </a:xfrm>
          <a:prstGeom prst="rect">
            <a:avLst/>
          </a:prstGeom>
        </p:spPr>
        <p:txBody>
          <a:bodyPr wrap="none">
            <a:spAutoFit/>
          </a:bodyPr>
          <a:lstStyle/>
          <a:p>
            <a:pPr algn="r" rtl="1">
              <a:lnSpc>
                <a:spcPct val="107000"/>
              </a:lnSpc>
              <a:spcAft>
                <a:spcPts val="800"/>
              </a:spcAft>
            </a:pPr>
            <a:r>
              <a:rPr lang="ar-SA" sz="3200" dirty="0">
                <a:latin typeface="Calibri" panose="020F0502020204030204" pitchFamily="34" charset="0"/>
                <a:ea typeface="Calibri" panose="020F0502020204030204" pitchFamily="34" charset="0"/>
                <a:cs typeface="Titr" panose="00000700000000000000" pitchFamily="2" charset="-78"/>
              </a:rPr>
              <a:t>سابتراکشن کاتینگ چیست ؟</a:t>
            </a:r>
            <a:endParaRPr lang="en-US" sz="3200" dirty="0">
              <a:latin typeface="Calibri" panose="020F0502020204030204" pitchFamily="34" charset="0"/>
              <a:ea typeface="Calibri" panose="020F0502020204030204" pitchFamily="34" charset="0"/>
              <a:cs typeface="Titr" panose="00000700000000000000" pitchFamily="2" charset="-78"/>
            </a:endParaRPr>
          </a:p>
        </p:txBody>
      </p:sp>
      <p:sp>
        <p:nvSpPr>
          <p:cNvPr id="3" name="Rectangle 2">
            <a:extLst>
              <a:ext uri="{FF2B5EF4-FFF2-40B4-BE49-F238E27FC236}">
                <a16:creationId xmlns:a16="http://schemas.microsoft.com/office/drawing/2014/main" id="{44691EAB-80ED-4742-A435-035EAF74BE5E}"/>
              </a:ext>
            </a:extLst>
          </p:cNvPr>
          <p:cNvSpPr/>
          <p:nvPr/>
        </p:nvSpPr>
        <p:spPr>
          <a:xfrm>
            <a:off x="435345" y="2028616"/>
            <a:ext cx="8001000" cy="2800767"/>
          </a:xfrm>
          <a:prstGeom prst="rect">
            <a:avLst/>
          </a:prstGeom>
        </p:spPr>
        <p:txBody>
          <a:bodyPr wrap="square">
            <a:spAutoFit/>
          </a:bodyPr>
          <a:lstStyle/>
          <a:p>
            <a:pPr algn="justLow" rtl="1"/>
            <a:r>
              <a:rPr lang="ar-BH" sz="2200" dirty="0">
                <a:latin typeface="IRANSans"/>
                <a:cs typeface="Titr" panose="00000700000000000000" pitchFamily="2" charset="-78"/>
              </a:rPr>
              <a:t>سابترکشن کاتینگ(</a:t>
            </a:r>
            <a:r>
              <a:rPr lang="en-US" sz="2200" dirty="0">
                <a:latin typeface="IRANSans"/>
                <a:cs typeface="Titr" panose="00000700000000000000" pitchFamily="2" charset="-78"/>
              </a:rPr>
              <a:t>Subtraction Cutting) </a:t>
            </a:r>
            <a:r>
              <a:rPr lang="ar-BH" sz="2200" dirty="0">
                <a:latin typeface="IRANSans"/>
                <a:cs typeface="Titr" panose="00000700000000000000" pitchFamily="2" charset="-78"/>
              </a:rPr>
              <a:t>نامی است که توسط طراح مد جولیان رابرتز در سال 1998 برای روش و تکنیکی  که در خلق غیر معمول ایجاد کرده بود گذاشت . در این تکنیک با برش و حذف پارچه بجای اضافه کردن پارچه ، لباس زنانه ، مردانه یا کیف می توان ایجاد کرد ، این تکنیک و روش غیر معمول از سال 2001 تا حال در بیش از 30 کشور از جمله انگلیس، کانادا، مکزیک، استرالیا، ایالات متحده آمریکا، روسیه، چین، ژاپن، برزیل، نیوزیلند، اسپانیا، پرتغال، ایتالیا، دانمارک، سوئد، نیجریه، هنگ کنگ، مالزی، شیلی، کلمبیا، آرژانتین، لهستان، اسلوونی، ویتنام، گرجستان، لبنان ، فرانسه و ایران آموزش داده شده .</a:t>
            </a:r>
            <a:endParaRPr lang="ar-BH" sz="2200" dirty="0">
              <a:cs typeface="Titr" panose="00000700000000000000" pitchFamily="2" charset="-78"/>
            </a:endParaRPr>
          </a:p>
        </p:txBody>
      </p:sp>
    </p:spTree>
    <p:extLst>
      <p:ext uri="{BB962C8B-B14F-4D97-AF65-F5344CB8AC3E}">
        <p14:creationId xmlns:p14="http://schemas.microsoft.com/office/powerpoint/2010/main" val="127087075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E36EF8-2185-4856-9317-624E8C0FB9B1}"/>
              </a:ext>
            </a:extLst>
          </p:cNvPr>
          <p:cNvPicPr>
            <a:picLocks noChangeAspect="1"/>
          </p:cNvPicPr>
          <p:nvPr/>
        </p:nvPicPr>
        <p:blipFill rotWithShape="1">
          <a:blip r:embed="rId2">
            <a:extLst>
              <a:ext uri="{28A0092B-C50C-407E-A947-70E740481C1C}">
                <a14:useLocalDpi xmlns:a14="http://schemas.microsoft.com/office/drawing/2010/main" val="0"/>
              </a:ext>
            </a:extLst>
          </a:blip>
          <a:srcRect r="19635"/>
          <a:stretch/>
        </p:blipFill>
        <p:spPr>
          <a:xfrm>
            <a:off x="4953000" y="647700"/>
            <a:ext cx="2514600" cy="5562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Picture 2">
            <a:extLst>
              <a:ext uri="{FF2B5EF4-FFF2-40B4-BE49-F238E27FC236}">
                <a16:creationId xmlns:a16="http://schemas.microsoft.com/office/drawing/2014/main" id="{70E0DF50-EBD4-4830-8BC8-8AF9B6568931}"/>
              </a:ext>
            </a:extLst>
          </p:cNvPr>
          <p:cNvPicPr>
            <a:picLocks noChangeAspect="1"/>
          </p:cNvPicPr>
          <p:nvPr/>
        </p:nvPicPr>
        <p:blipFill rotWithShape="1">
          <a:blip r:embed="rId3">
            <a:extLst>
              <a:ext uri="{28A0092B-C50C-407E-A947-70E740481C1C}">
                <a14:useLocalDpi xmlns:a14="http://schemas.microsoft.com/office/drawing/2010/main" val="0"/>
              </a:ext>
            </a:extLst>
          </a:blip>
          <a:srcRect l="11631"/>
          <a:stretch/>
        </p:blipFill>
        <p:spPr>
          <a:xfrm>
            <a:off x="1676400" y="647700"/>
            <a:ext cx="2315707" cy="5562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43494223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504331-BBC1-4D7E-90D4-1850FFFCB9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600" y="990600"/>
            <a:ext cx="3767971" cy="5029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1484617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E74BF0-1CC5-4253-BE67-6F841153EB10}"/>
              </a:ext>
            </a:extLst>
          </p:cNvPr>
          <p:cNvPicPr>
            <a:picLocks noChangeAspect="1"/>
          </p:cNvPicPr>
          <p:nvPr/>
        </p:nvPicPr>
        <p:blipFill rotWithShape="1">
          <a:blip r:embed="rId2">
            <a:extLst>
              <a:ext uri="{28A0092B-C50C-407E-A947-70E740481C1C}">
                <a14:useLocalDpi xmlns:a14="http://schemas.microsoft.com/office/drawing/2010/main" val="0"/>
              </a:ext>
            </a:extLst>
          </a:blip>
          <a:srcRect t="4165" b="2892"/>
          <a:stretch/>
        </p:blipFill>
        <p:spPr>
          <a:xfrm>
            <a:off x="1981200" y="647700"/>
            <a:ext cx="5562600" cy="5562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58037562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9145AB-83BF-4588-84BD-9950F07DDE55}"/>
              </a:ext>
            </a:extLst>
          </p:cNvPr>
          <p:cNvSpPr/>
          <p:nvPr/>
        </p:nvSpPr>
        <p:spPr>
          <a:xfrm>
            <a:off x="1905000" y="3429000"/>
            <a:ext cx="5334000" cy="2533258"/>
          </a:xfrm>
          <a:prstGeom prst="rect">
            <a:avLst/>
          </a:prstGeom>
        </p:spPr>
        <p:txBody>
          <a:bodyPr wrap="square">
            <a:spAutoFit/>
          </a:bodyPr>
          <a:lstStyle/>
          <a:p>
            <a:pPr algn="ctr" rtl="1">
              <a:lnSpc>
                <a:spcPct val="107000"/>
              </a:lnSpc>
              <a:spcAft>
                <a:spcPts val="800"/>
              </a:spcAft>
            </a:pPr>
            <a:r>
              <a:rPr lang="fa-IR" sz="3200" dirty="0">
                <a:latin typeface="Calibri" panose="020F0502020204030204" pitchFamily="34" charset="0"/>
                <a:ea typeface="Calibri" panose="020F0502020204030204" pitchFamily="34" charset="0"/>
                <a:cs typeface="Titr" panose="00000700000000000000" pitchFamily="2" charset="-78"/>
              </a:rPr>
              <a:t>مونتاژ چیست ؟</a:t>
            </a:r>
            <a:endParaRPr lang="en-US" sz="3200" dirty="0">
              <a:latin typeface="Calibri" panose="020F0502020204030204" pitchFamily="34" charset="0"/>
              <a:ea typeface="Calibri" panose="020F0502020204030204" pitchFamily="34" charset="0"/>
              <a:cs typeface="Titr" panose="00000700000000000000" pitchFamily="2" charset="-78"/>
            </a:endParaRPr>
          </a:p>
          <a:p>
            <a:pPr algn="justLow" rtl="1">
              <a:lnSpc>
                <a:spcPct val="107000"/>
              </a:lnSpc>
              <a:spcAft>
                <a:spcPts val="800"/>
              </a:spcAft>
            </a:pPr>
            <a:r>
              <a:rPr lang="fa-IR" sz="2200" dirty="0">
                <a:latin typeface="Calibri" panose="020F0502020204030204" pitchFamily="34" charset="0"/>
                <a:ea typeface="Calibri" panose="020F0502020204030204" pitchFamily="34" charset="0"/>
                <a:cs typeface="Titr" panose="00000700000000000000" pitchFamily="2" charset="-78"/>
              </a:rPr>
              <a:t>مونتاژ یک واژه فرانسوی است به معنای سر هم کردن.در طراحی لباس یعنی خورد کردن طرح پارچه با هدف ایجاد طرحی جدید و چیدمان ان طرح روی مانکن به گونه ای  که به بیننده القا شود  لباس برش ندارد .</a:t>
            </a:r>
            <a:endParaRPr lang="en-US" sz="2200" dirty="0">
              <a:latin typeface="Calibri" panose="020F0502020204030204" pitchFamily="34" charset="0"/>
              <a:ea typeface="Calibri" panose="020F0502020204030204" pitchFamily="34" charset="0"/>
              <a:cs typeface="Titr" panose="00000700000000000000" pitchFamily="2" charset="-78"/>
            </a:endParaRPr>
          </a:p>
        </p:txBody>
      </p:sp>
    </p:spTree>
    <p:extLst>
      <p:ext uri="{BB962C8B-B14F-4D97-AF65-F5344CB8AC3E}">
        <p14:creationId xmlns:p14="http://schemas.microsoft.com/office/powerpoint/2010/main" val="57622335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7F7476-C277-4DD6-AA70-F9D04DEF4893}"/>
              </a:ext>
            </a:extLst>
          </p:cNvPr>
          <p:cNvPicPr>
            <a:picLocks noChangeAspect="1"/>
          </p:cNvPicPr>
          <p:nvPr/>
        </p:nvPicPr>
        <p:blipFill rotWithShape="1">
          <a:blip r:embed="rId2">
            <a:extLst>
              <a:ext uri="{28A0092B-C50C-407E-A947-70E740481C1C}">
                <a14:useLocalDpi xmlns:a14="http://schemas.microsoft.com/office/drawing/2010/main" val="0"/>
              </a:ext>
            </a:extLst>
          </a:blip>
          <a:srcRect b="2308"/>
          <a:stretch/>
        </p:blipFill>
        <p:spPr>
          <a:xfrm>
            <a:off x="4419600" y="613891"/>
            <a:ext cx="3200400" cy="555830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Picture 2">
            <a:extLst>
              <a:ext uri="{FF2B5EF4-FFF2-40B4-BE49-F238E27FC236}">
                <a16:creationId xmlns:a16="http://schemas.microsoft.com/office/drawing/2014/main" id="{7390ADCA-2DA1-44F2-97EF-08C1E0AB999C}"/>
              </a:ext>
            </a:extLst>
          </p:cNvPr>
          <p:cNvPicPr>
            <a:picLocks noChangeAspect="1"/>
          </p:cNvPicPr>
          <p:nvPr/>
        </p:nvPicPr>
        <p:blipFill rotWithShape="1">
          <a:blip r:embed="rId3">
            <a:extLst>
              <a:ext uri="{28A0092B-C50C-407E-A947-70E740481C1C}">
                <a14:useLocalDpi xmlns:a14="http://schemas.microsoft.com/office/drawing/2010/main" val="0"/>
              </a:ext>
            </a:extLst>
          </a:blip>
          <a:srcRect l="13827" r="13086"/>
          <a:stretch/>
        </p:blipFill>
        <p:spPr>
          <a:xfrm>
            <a:off x="1066800" y="570424"/>
            <a:ext cx="2320821" cy="56452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8571145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37</Template>
  <TotalTime>7</TotalTime>
  <Words>669</Words>
  <Application>Microsoft Office PowerPoint</Application>
  <PresentationFormat>On-screen Show (4:3)</PresentationFormat>
  <Paragraphs>23</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IRANSans</vt:lpstr>
      <vt:lpstr>IRANSans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soshiant phon</dc:creator>
  <cp:lastModifiedBy>soshiant phon</cp:lastModifiedBy>
  <cp:revision>4</cp:revision>
  <dcterms:created xsi:type="dcterms:W3CDTF">2020-04-05T05:53:05Z</dcterms:created>
  <dcterms:modified xsi:type="dcterms:W3CDTF">2020-04-05T06:01:03Z</dcterms:modified>
</cp:coreProperties>
</file>