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75" r:id="rId2"/>
    <p:sldId id="256" r:id="rId3"/>
    <p:sldId id="257" r:id="rId4"/>
    <p:sldId id="258" r:id="rId5"/>
    <p:sldId id="265" r:id="rId6"/>
    <p:sldId id="266" r:id="rId7"/>
    <p:sldId id="267" r:id="rId8"/>
    <p:sldId id="268" r:id="rId9"/>
    <p:sldId id="269" r:id="rId10"/>
    <p:sldId id="270" r:id="rId11"/>
    <p:sldId id="271" r:id="rId12"/>
    <p:sldId id="272" r:id="rId13"/>
    <p:sldId id="273"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523751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4FC3984-E79D-42AA-BC50-77812C03A850}" type="datetimeFigureOut">
              <a:rPr lang="fa-IR" smtClean="0"/>
              <a:t>19/08/1441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946152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15859207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563898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3725033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4"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500283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4"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41598117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14076556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1936856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346459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3351477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FC3984-E79D-42AA-BC50-77812C03A850}" type="datetimeFigureOut">
              <a:rPr lang="fa-IR" smtClean="0"/>
              <a:t>19/08/1441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129200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FC3984-E79D-42AA-BC50-77812C03A850}" type="datetimeFigureOut">
              <a:rPr lang="fa-IR" smtClean="0"/>
              <a:t>19/08/1441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2633805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3"/>
          <p:cNvSpPr>
            <a:spLocks noGrp="1"/>
          </p:cNvSpPr>
          <p:nvPr>
            <p:ph type="ftr" sz="quarter" idx="11"/>
          </p:nvPr>
        </p:nvSpPr>
        <p:spPr/>
        <p:txBody>
          <a:bodyPr/>
          <a:lstStyle/>
          <a:p>
            <a:endParaRPr lang="fa-IR"/>
          </a:p>
        </p:txBody>
      </p:sp>
      <p:sp>
        <p:nvSpPr>
          <p:cNvPr id="6" name="Slide Number Placeholder 4"/>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955793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2"/>
          <p:cNvSpPr>
            <a:spLocks noGrp="1"/>
          </p:cNvSpPr>
          <p:nvPr>
            <p:ph type="ftr" sz="quarter" idx="11"/>
          </p:nvPr>
        </p:nvSpPr>
        <p:spPr/>
        <p:txBody>
          <a:bodyPr/>
          <a:lstStyle/>
          <a:p>
            <a:endParaRPr lang="fa-IR"/>
          </a:p>
        </p:txBody>
      </p:sp>
      <p:sp>
        <p:nvSpPr>
          <p:cNvPr id="6" name="Slide Number Placeholder 3"/>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723012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94FC3984-E79D-42AA-BC50-77812C03A850}" type="datetimeFigureOut">
              <a:rPr lang="fa-IR" smtClean="0"/>
              <a:t>19/08/1441</a:t>
            </a:fld>
            <a:endParaRPr lang="fa-IR"/>
          </a:p>
        </p:txBody>
      </p:sp>
      <p:sp>
        <p:nvSpPr>
          <p:cNvPr id="5" name="Footer Placeholder 5"/>
          <p:cNvSpPr>
            <a:spLocks noGrp="1"/>
          </p:cNvSpPr>
          <p:nvPr>
            <p:ph type="ftr" sz="quarter" idx="11"/>
          </p:nvPr>
        </p:nvSpPr>
        <p:spPr/>
        <p:txBody>
          <a:bodyPr/>
          <a:lstStyle/>
          <a:p>
            <a:endParaRPr lang="fa-IR"/>
          </a:p>
        </p:txBody>
      </p:sp>
      <p:sp>
        <p:nvSpPr>
          <p:cNvPr id="6" name="Slide Number Placeholder 6"/>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2831967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4FC3984-E79D-42AA-BC50-77812C03A850}" type="datetimeFigureOut">
              <a:rPr lang="fa-IR" smtClean="0"/>
              <a:t>19/08/1441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71C5A3B-5E7B-4E21-8927-7E3B86663E77}" type="slidenum">
              <a:rPr lang="fa-IR" smtClean="0"/>
              <a:t>‹#›</a:t>
            </a:fld>
            <a:endParaRPr lang="fa-IR"/>
          </a:p>
        </p:txBody>
      </p:sp>
    </p:spTree>
    <p:extLst>
      <p:ext uri="{BB962C8B-B14F-4D97-AF65-F5344CB8AC3E}">
        <p14:creationId xmlns:p14="http://schemas.microsoft.com/office/powerpoint/2010/main" val="858484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4FC3984-E79D-42AA-BC50-77812C03A850}" type="datetimeFigureOut">
              <a:rPr lang="fa-IR" smtClean="0"/>
              <a:t>19/08/1441</a:t>
            </a:fld>
            <a:endParaRPr lang="fa-I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a-I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71C5A3B-5E7B-4E21-8927-7E3B86663E77}" type="slidenum">
              <a:rPr lang="fa-IR" smtClean="0"/>
              <a:t>‹#›</a:t>
            </a:fld>
            <a:endParaRPr lang="fa-IR"/>
          </a:p>
        </p:txBody>
      </p:sp>
    </p:spTree>
    <p:extLst>
      <p:ext uri="{BB962C8B-B14F-4D97-AF65-F5344CB8AC3E}">
        <p14:creationId xmlns:p14="http://schemas.microsoft.com/office/powerpoint/2010/main" val="200425055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t>دانشگاه زینب کبری(س)</a:t>
            </a:r>
          </a:p>
          <a:p>
            <a:r>
              <a:rPr lang="fa-IR" dirty="0" smtClean="0"/>
              <a:t>رشته معماری </a:t>
            </a:r>
          </a:p>
          <a:p>
            <a:r>
              <a:rPr lang="fa-IR" dirty="0" smtClean="0"/>
              <a:t>مقطع کارشناسی</a:t>
            </a:r>
          </a:p>
          <a:p>
            <a:r>
              <a:rPr lang="fa-IR" dirty="0" smtClean="0"/>
              <a:t>جلسه دوم</a:t>
            </a:r>
          </a:p>
          <a:p>
            <a:r>
              <a:rPr lang="fa-IR" dirty="0" smtClean="0"/>
              <a:t>مدرس:شیوا پاک طینت</a:t>
            </a:r>
            <a:endParaRPr lang="fa-I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399" y="452718"/>
            <a:ext cx="2404533" cy="1803400"/>
          </a:xfrm>
          <a:prstGeom prst="rect">
            <a:avLst/>
          </a:prstGeom>
        </p:spPr>
      </p:pic>
    </p:spTree>
    <p:extLst>
      <p:ext uri="{BB962C8B-B14F-4D97-AF65-F5344CB8AC3E}">
        <p14:creationId xmlns:p14="http://schemas.microsoft.com/office/powerpoint/2010/main" val="1204646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p:txBody>
          <a:bodyPr>
            <a:normAutofit/>
          </a:bodyPr>
          <a:lstStyle/>
          <a:p>
            <a:r>
              <a:rPr lang="fa-IR" sz="4000" dirty="0" smtClean="0"/>
              <a:t>پله</a:t>
            </a:r>
          </a:p>
          <a:p>
            <a:pPr marL="0" indent="0">
              <a:buNone/>
            </a:pPr>
            <a:r>
              <a:rPr lang="fa-IR" sz="1800" dirty="0" smtClean="0"/>
              <a:t>به راحتی قابل اجرا بوده و به سهولت به سیستم سازه اصلی نصب می شود</a:t>
            </a:r>
            <a:endParaRPr lang="fa-IR" sz="1800" dirty="0"/>
          </a:p>
        </p:txBody>
      </p:sp>
    </p:spTree>
    <p:extLst>
      <p:ext uri="{BB962C8B-B14F-4D97-AF65-F5344CB8AC3E}">
        <p14:creationId xmlns:p14="http://schemas.microsoft.com/office/powerpoint/2010/main" val="2181880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p:txBody>
          <a:bodyPr>
            <a:normAutofit/>
          </a:bodyPr>
          <a:lstStyle/>
          <a:p>
            <a:r>
              <a:rPr lang="fa-IR" sz="3600" dirty="0" smtClean="0"/>
              <a:t>نازک کاری و نما</a:t>
            </a:r>
          </a:p>
          <a:p>
            <a:r>
              <a:rPr lang="fa-IR" sz="3200" dirty="0" smtClean="0"/>
              <a:t>سیستم سازه فولادی سبک نورد سرد قابل تطبیق با انواع نماهای رایج چوبی، سیمانی ، گچی و حتی نماهای سنگی و آجری قابل اجرا می شود.</a:t>
            </a:r>
            <a:endParaRPr lang="fa-IR" sz="3200" dirty="0"/>
          </a:p>
        </p:txBody>
      </p:sp>
    </p:spTree>
    <p:extLst>
      <p:ext uri="{BB962C8B-B14F-4D97-AF65-F5344CB8AC3E}">
        <p14:creationId xmlns:p14="http://schemas.microsoft.com/office/powerpoint/2010/main" val="36362680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p:txBody>
          <a:bodyPr/>
          <a:lstStyle/>
          <a:p>
            <a:r>
              <a:rPr lang="fa-IR" dirty="0" smtClean="0"/>
              <a:t>سبک سازی واجرای سریع و ساده یکی از مهم ترین اهداف در اجرای ساختمان ها  می باشد.</a:t>
            </a:r>
          </a:p>
          <a:p>
            <a:r>
              <a:rPr lang="fa-IR" dirty="0" smtClean="0"/>
              <a:t>استفاده از قاب فولادی سبک نورد سرد به عنوان تکیه گاهی برای نمای ساختمانها  می تواند اجرای نمای ساختمان را سهولت و سرعت ببخشد</a:t>
            </a:r>
          </a:p>
          <a:p>
            <a:r>
              <a:rPr lang="fa-IR" dirty="0" smtClean="0"/>
              <a:t>علاوه بر دیوارهای خارجی می توان دیوارها داخلی هم با استفاده از این روش با حداقل وزن و به سهولت اجرا کرد.</a:t>
            </a:r>
          </a:p>
          <a:p>
            <a:r>
              <a:rPr lang="fa-IR" dirty="0"/>
              <a:t> </a:t>
            </a:r>
            <a:r>
              <a:rPr lang="fa-IR" dirty="0" smtClean="0"/>
              <a:t>این سیستم قابلیت بالایی برای نصب عایق حرارتی می باشد</a:t>
            </a:r>
          </a:p>
          <a:p>
            <a:r>
              <a:rPr lang="fa-IR" dirty="0" smtClean="0"/>
              <a:t>عایق صوتی با استفاده از تخته های گچی یا سیمانی در دو طرف عایق حرارتی تأمین می شود.</a:t>
            </a:r>
            <a:endParaRPr lang="fa-IR" dirty="0"/>
          </a:p>
        </p:txBody>
      </p:sp>
    </p:spTree>
    <p:extLst>
      <p:ext uri="{BB962C8B-B14F-4D97-AF65-F5344CB8AC3E}">
        <p14:creationId xmlns:p14="http://schemas.microsoft.com/office/powerpoint/2010/main" val="37067862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p:txBody>
          <a:bodyPr/>
          <a:lstStyle/>
          <a:p>
            <a:r>
              <a:rPr lang="fa-IR" dirty="0" smtClean="0"/>
              <a:t>روش های ساخت</a:t>
            </a:r>
          </a:p>
          <a:p>
            <a:r>
              <a:rPr lang="fa-IR" dirty="0" smtClean="0"/>
              <a:t>1- مونتاژدر محل اجرا</a:t>
            </a:r>
          </a:p>
          <a:p>
            <a:r>
              <a:rPr lang="fa-IR" dirty="0" smtClean="0"/>
              <a:t>2-سیستم برافراشتن</a:t>
            </a:r>
          </a:p>
          <a:p>
            <a:r>
              <a:rPr lang="fa-IR" dirty="0" smtClean="0"/>
              <a:t>3- سیستم جعبه ای</a:t>
            </a:r>
            <a:endParaRPr lang="fa-IR" dirty="0"/>
          </a:p>
        </p:txBody>
      </p:sp>
    </p:spTree>
    <p:extLst>
      <p:ext uri="{BB962C8B-B14F-4D97-AF65-F5344CB8AC3E}">
        <p14:creationId xmlns:p14="http://schemas.microsoft.com/office/powerpoint/2010/main" val="6030577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فصل دوم:سیستم قاب های بتنی پیوسته(روش قالب تونلی)</a:t>
            </a:r>
            <a:endParaRPr lang="fa-IR" dirty="0"/>
          </a:p>
        </p:txBody>
      </p:sp>
      <p:sp>
        <p:nvSpPr>
          <p:cNvPr id="3" name="Content Placeholder 2"/>
          <p:cNvSpPr>
            <a:spLocks noGrp="1"/>
          </p:cNvSpPr>
          <p:nvPr>
            <p:ph idx="1"/>
          </p:nvPr>
        </p:nvSpPr>
        <p:spPr/>
        <p:txBody>
          <a:bodyPr/>
          <a:lstStyle/>
          <a:p>
            <a:r>
              <a:rPr lang="fa-IR" dirty="0" smtClean="0"/>
              <a:t>این روش حدود 40سال پیش متداول شده است</a:t>
            </a:r>
          </a:p>
          <a:p>
            <a:r>
              <a:rPr lang="fa-IR" dirty="0" smtClean="0"/>
              <a:t>نام این سیستم به دلیل نحوه اجرای آن و شکل قالب های فزی آن  و اجرای همزمان دیوارها  وسقف هایش به  آن اطلاق می شود</a:t>
            </a:r>
          </a:p>
          <a:p>
            <a:r>
              <a:rPr lang="fa-IR" dirty="0" smtClean="0"/>
              <a:t>نام های دیگر این سیستم : </a:t>
            </a:r>
          </a:p>
          <a:p>
            <a:r>
              <a:rPr lang="fa-IR" dirty="0" smtClean="0"/>
              <a:t>1-سازه بتن آرمه با قاب پیوسته</a:t>
            </a:r>
          </a:p>
          <a:p>
            <a:r>
              <a:rPr lang="fa-IR" dirty="0" smtClean="0"/>
              <a:t>2-سازه بتن مسلح یکپارچه </a:t>
            </a:r>
            <a:endParaRPr lang="fa-IR" dirty="0"/>
          </a:p>
        </p:txBody>
      </p:sp>
    </p:spTree>
    <p:extLst>
      <p:ext uri="{BB962C8B-B14F-4D97-AF65-F5344CB8AC3E}">
        <p14:creationId xmlns:p14="http://schemas.microsoft.com/office/powerpoint/2010/main" val="17081440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فصل دوم:سیستم قاب های بتنی پیوسته(روش قالب تونلی)</a:t>
            </a:r>
          </a:p>
        </p:txBody>
      </p:sp>
      <p:sp>
        <p:nvSpPr>
          <p:cNvPr id="3" name="Content Placeholder 2"/>
          <p:cNvSpPr>
            <a:spLocks noGrp="1"/>
          </p:cNvSpPr>
          <p:nvPr>
            <p:ph idx="1"/>
          </p:nvPr>
        </p:nvSpPr>
        <p:spPr/>
        <p:txBody>
          <a:bodyPr/>
          <a:lstStyle/>
          <a:p>
            <a:r>
              <a:rPr lang="fa-IR" dirty="0" smtClean="0"/>
              <a:t>مورد استفاده برای بلند مرتبه سازی</a:t>
            </a:r>
          </a:p>
          <a:p>
            <a:r>
              <a:rPr lang="fa-IR" dirty="0"/>
              <a:t> </a:t>
            </a:r>
            <a:r>
              <a:rPr lang="fa-IR" dirty="0" smtClean="0"/>
              <a:t>چهار مزین این روش</a:t>
            </a:r>
          </a:p>
          <a:p>
            <a:r>
              <a:rPr lang="fa-IR" dirty="0" smtClean="0"/>
              <a:t>1-کاهش زمان</a:t>
            </a:r>
          </a:p>
          <a:p>
            <a:r>
              <a:rPr lang="fa-IR" dirty="0" smtClean="0"/>
              <a:t>2-کاهش هزینه</a:t>
            </a:r>
          </a:p>
          <a:p>
            <a:r>
              <a:rPr lang="fa-IR" dirty="0" smtClean="0"/>
              <a:t>3-ارتقای کیفیت</a:t>
            </a:r>
          </a:p>
          <a:p>
            <a:r>
              <a:rPr lang="fa-IR" dirty="0" smtClean="0"/>
              <a:t>4-افزایش ایمنی کارکنان</a:t>
            </a:r>
            <a:endParaRPr lang="fa-IR" dirty="0"/>
          </a:p>
        </p:txBody>
      </p:sp>
    </p:spTree>
    <p:extLst>
      <p:ext uri="{BB962C8B-B14F-4D97-AF65-F5344CB8AC3E}">
        <p14:creationId xmlns:p14="http://schemas.microsoft.com/office/powerpoint/2010/main" val="40605098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فصل دوم:سیستم قاب های بتنی پیوسته(روش قالب تونلی)</a:t>
            </a:r>
          </a:p>
        </p:txBody>
      </p:sp>
      <p:sp>
        <p:nvSpPr>
          <p:cNvPr id="3" name="Content Placeholder 2"/>
          <p:cNvSpPr>
            <a:spLocks noGrp="1"/>
          </p:cNvSpPr>
          <p:nvPr>
            <p:ph idx="1"/>
          </p:nvPr>
        </p:nvSpPr>
        <p:spPr/>
        <p:txBody>
          <a:bodyPr/>
          <a:lstStyle/>
          <a:p>
            <a:r>
              <a:rPr lang="fa-IR" dirty="0" smtClean="0"/>
              <a:t>در این سیستم ، از دیوارها به عنوان عناصر بابر ساختمان استفاده می شود و سقف ها نیز به صورت دال بتنی درجا استفاده می شود.</a:t>
            </a:r>
          </a:p>
          <a:p>
            <a:r>
              <a:rPr lang="fa-IR" dirty="0" smtClean="0"/>
              <a:t>در موقع اجرا دیوارها و کف و سقف همزما ن اجرا می شود در نتیجه با هم درگیر می شود.و در مقابل نیروهای جانبی از جمله باد و زلزله رفتار بسیار خوبی دارد.</a:t>
            </a:r>
          </a:p>
          <a:p>
            <a:r>
              <a:rPr lang="fa-IR" smtClean="0"/>
              <a:t>د راین سیستم از شالوده بتنی،دیوارها و سقفق های بتنی اجرا شده در محل کارگاه، قاب ها یا پیش قاب های درها و پنجره ها که قبل از بتن ریزی در دیوارها نصب می شود و تاسیسات مکانیکی و الکتریکی  کار گذاشته در دیوار و سقف ، تشکیل می شود.</a:t>
            </a:r>
            <a:endParaRPr lang="fa-IR" dirty="0"/>
          </a:p>
        </p:txBody>
      </p:sp>
    </p:spTree>
    <p:extLst>
      <p:ext uri="{BB962C8B-B14F-4D97-AF65-F5344CB8AC3E}">
        <p14:creationId xmlns:p14="http://schemas.microsoft.com/office/powerpoint/2010/main" val="2005575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سیستم قالب تونلی</a:t>
            </a:r>
            <a:endParaRPr lang="fa-IR" dirty="0"/>
          </a:p>
        </p:txBody>
      </p:sp>
      <p:sp>
        <p:nvSpPr>
          <p:cNvPr id="3" name="Content Placeholder 2"/>
          <p:cNvSpPr>
            <a:spLocks noGrp="1"/>
          </p:cNvSpPr>
          <p:nvPr>
            <p:ph idx="1"/>
          </p:nvPr>
        </p:nvSpPr>
        <p:spPr/>
        <p:txBody>
          <a:bodyPr/>
          <a:lstStyle/>
          <a:p>
            <a:r>
              <a:rPr lang="fa-IR" dirty="0" smtClean="0"/>
              <a:t>در این سیستم قالب فلزی یکپارچه برای دیوارها و سقف ها که فضای درها و کلید و پریز و تأسیسات در آن پیش بینی شده است ، مورد استفاده قرار می گیرد.</a:t>
            </a:r>
          </a:p>
          <a:p>
            <a:r>
              <a:rPr lang="fa-IR" dirty="0" smtClean="0"/>
              <a:t>از بتن مسلح استفاده می شود</a:t>
            </a:r>
          </a:p>
          <a:p>
            <a:r>
              <a:rPr lang="fa-IR" dirty="0" smtClean="0"/>
              <a:t>بعد از برداشتن قالب هیچ گونه عملیات ساختمانی صورت نمی گیرد.</a:t>
            </a:r>
          </a:p>
          <a:p>
            <a:endParaRPr lang="fa-IR"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6137" y="3269595"/>
            <a:ext cx="2600325" cy="1762125"/>
          </a:xfrm>
          <a:prstGeom prst="rect">
            <a:avLst/>
          </a:prstGeom>
        </p:spPr>
      </p:pic>
    </p:spTree>
    <p:extLst>
      <p:ext uri="{BB962C8B-B14F-4D97-AF65-F5344CB8AC3E}">
        <p14:creationId xmlns:p14="http://schemas.microsoft.com/office/powerpoint/2010/main" val="3835208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قالب تونلی</a:t>
            </a:r>
          </a:p>
        </p:txBody>
      </p:sp>
      <p:sp>
        <p:nvSpPr>
          <p:cNvPr id="3" name="Content Placeholder 2"/>
          <p:cNvSpPr>
            <a:spLocks noGrp="1"/>
          </p:cNvSpPr>
          <p:nvPr>
            <p:ph idx="1"/>
          </p:nvPr>
        </p:nvSpPr>
        <p:spPr/>
        <p:txBody>
          <a:bodyPr/>
          <a:lstStyle/>
          <a:p>
            <a:r>
              <a:rPr lang="fa-IR" dirty="0" smtClean="0"/>
              <a:t>مزایای فنی</a:t>
            </a:r>
          </a:p>
          <a:p>
            <a:r>
              <a:rPr lang="fa-IR" dirty="0" smtClean="0"/>
              <a:t>مقاومت بیشتر در برابر زلزله</a:t>
            </a:r>
          </a:p>
          <a:p>
            <a:r>
              <a:rPr lang="fa-IR" dirty="0" smtClean="0"/>
              <a:t>امکان کنترل دقیق تر اجرا</a:t>
            </a:r>
          </a:p>
          <a:p>
            <a:r>
              <a:rPr lang="fa-IR" dirty="0" smtClean="0"/>
              <a:t>قابلیت استفاده از مصالح پیش ساخته و نیمه پیش ساخته</a:t>
            </a:r>
          </a:p>
          <a:p>
            <a:r>
              <a:rPr lang="fa-IR" dirty="0" smtClean="0"/>
              <a:t>امکان ساخت و طراحی مدولار</a:t>
            </a:r>
          </a:p>
          <a:p>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6662" y="2052918"/>
            <a:ext cx="3419475" cy="1333500"/>
          </a:xfrm>
          <a:prstGeom prst="rect">
            <a:avLst/>
          </a:prstGeom>
        </p:spPr>
      </p:pic>
    </p:spTree>
    <p:extLst>
      <p:ext uri="{BB962C8B-B14F-4D97-AF65-F5344CB8AC3E}">
        <p14:creationId xmlns:p14="http://schemas.microsoft.com/office/powerpoint/2010/main" val="3957808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قالب </a:t>
            </a:r>
            <a:r>
              <a:rPr lang="fa-IR" dirty="0" smtClean="0"/>
              <a:t>تونلی</a:t>
            </a:r>
            <a:br>
              <a:rPr lang="fa-IR" dirty="0" smtClean="0"/>
            </a:br>
            <a:endParaRPr lang="fa-IR" dirty="0"/>
          </a:p>
        </p:txBody>
      </p:sp>
      <p:sp>
        <p:nvSpPr>
          <p:cNvPr id="3" name="Content Placeholder 2"/>
          <p:cNvSpPr>
            <a:spLocks noGrp="1"/>
          </p:cNvSpPr>
          <p:nvPr>
            <p:ph idx="1"/>
          </p:nvPr>
        </p:nvSpPr>
        <p:spPr/>
        <p:txBody>
          <a:bodyPr/>
          <a:lstStyle/>
          <a:p>
            <a:r>
              <a:rPr lang="fa-IR" dirty="0" smtClean="0"/>
              <a:t>تولید  انبوه مسکن، توجیهه کننده و فراهم کننده این نوع  تولید صنعتی ساختمان می باشد.</a:t>
            </a:r>
          </a:p>
          <a:p>
            <a:r>
              <a:rPr lang="fa-IR" dirty="0" smtClean="0"/>
              <a:t>این سیستم برای اجرای ساختمان هایی با ساختار دیوار باربر و سقف بتنی به کار می رود.</a:t>
            </a:r>
          </a:p>
          <a:p>
            <a:r>
              <a:rPr lang="fa-IR" dirty="0" smtClean="0"/>
              <a:t>عناصر بابر در این سیستم دیوارها و سقف ها هستند</a:t>
            </a:r>
          </a:p>
          <a:p>
            <a:r>
              <a:rPr lang="fa-IR" dirty="0"/>
              <a:t>در این سیستم منظم بودن ساختمان در پلان و ارتفاع امری ضروری است .</a:t>
            </a:r>
          </a:p>
          <a:p>
            <a:pPr marL="0" indent="0">
              <a:buNone/>
            </a:pPr>
            <a:endParaRPr lang="fa-IR" dirty="0" smtClean="0"/>
          </a:p>
          <a:p>
            <a:pPr marL="0" indent="0">
              <a:buNone/>
            </a:pPr>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0525" y="4150658"/>
            <a:ext cx="3028950" cy="1514475"/>
          </a:xfrm>
          <a:prstGeom prst="rect">
            <a:avLst/>
          </a:prstGeom>
        </p:spPr>
      </p:pic>
    </p:spTree>
    <p:extLst>
      <p:ext uri="{BB962C8B-B14F-4D97-AF65-F5344CB8AC3E}">
        <p14:creationId xmlns:p14="http://schemas.microsoft.com/office/powerpoint/2010/main" val="452268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93998" y="1883831"/>
            <a:ext cx="6815669" cy="3285069"/>
          </a:xfrm>
        </p:spPr>
        <p:txBody>
          <a:bodyPr/>
          <a:lstStyle/>
          <a:p>
            <a:r>
              <a:rPr lang="fa-IR" dirty="0" smtClean="0"/>
              <a:t/>
            </a:r>
            <a:br>
              <a:rPr lang="fa-IR" dirty="0" smtClean="0"/>
            </a:br>
            <a:r>
              <a:rPr lang="fa-IR" dirty="0"/>
              <a:t/>
            </a:r>
            <a:br>
              <a:rPr lang="fa-IR" dirty="0"/>
            </a:br>
            <a:r>
              <a:rPr lang="fa-IR" dirty="0" smtClean="0"/>
              <a:t/>
            </a:r>
            <a:br>
              <a:rPr lang="fa-IR" dirty="0" smtClean="0"/>
            </a:br>
            <a:r>
              <a:rPr lang="fa-IR" dirty="0"/>
              <a:t/>
            </a:r>
            <a:br>
              <a:rPr lang="fa-IR" dirty="0"/>
            </a:br>
            <a:r>
              <a:rPr lang="fa-IR" sz="3600" dirty="0" smtClean="0"/>
              <a:t>طراحی تولید صنعتی</a:t>
            </a:r>
            <a:br>
              <a:rPr lang="fa-IR" sz="3600" dirty="0" smtClean="0"/>
            </a:br>
            <a:r>
              <a:rPr lang="fa-IR" sz="3600" dirty="0" smtClean="0"/>
              <a:t>دانشگاه زینب کبری</a:t>
            </a:r>
            <a:br>
              <a:rPr lang="fa-IR" sz="3600" dirty="0" smtClean="0"/>
            </a:br>
            <a:r>
              <a:rPr lang="fa-IR" sz="3600" dirty="0" smtClean="0"/>
              <a:t>کارشناسی معماری</a:t>
            </a:r>
            <a:br>
              <a:rPr lang="fa-IR" sz="3600" dirty="0" smtClean="0"/>
            </a:br>
            <a:r>
              <a:rPr lang="fa-IR" sz="3600" dirty="0" smtClean="0"/>
              <a:t>مدرس شیوا پاک طینت</a:t>
            </a:r>
            <a:br>
              <a:rPr lang="fa-IR" sz="3600" dirty="0" smtClean="0"/>
            </a:br>
            <a:r>
              <a:rPr lang="fa-IR" sz="3600" dirty="0" smtClean="0"/>
              <a:t>جلسه دوم </a:t>
            </a:r>
            <a:br>
              <a:rPr lang="fa-IR" sz="3600" dirty="0" smtClean="0"/>
            </a:br>
            <a:endParaRPr lang="fa-IR" sz="3600" dirty="0"/>
          </a:p>
        </p:txBody>
      </p:sp>
    </p:spTree>
    <p:extLst>
      <p:ext uri="{BB962C8B-B14F-4D97-AF65-F5344CB8AC3E}">
        <p14:creationId xmlns:p14="http://schemas.microsoft.com/office/powerpoint/2010/main" val="86654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قالب تونلی</a:t>
            </a:r>
          </a:p>
        </p:txBody>
      </p:sp>
      <p:sp>
        <p:nvSpPr>
          <p:cNvPr id="3" name="Content Placeholder 2"/>
          <p:cNvSpPr>
            <a:spLocks noGrp="1"/>
          </p:cNvSpPr>
          <p:nvPr>
            <p:ph idx="1"/>
          </p:nvPr>
        </p:nvSpPr>
        <p:spPr/>
        <p:txBody>
          <a:bodyPr>
            <a:normAutofit/>
          </a:bodyPr>
          <a:lstStyle/>
          <a:p>
            <a:r>
              <a:rPr lang="fa-IR" sz="2800" dirty="0" smtClean="0"/>
              <a:t>الزامات معماری</a:t>
            </a:r>
          </a:p>
          <a:p>
            <a:r>
              <a:rPr lang="fa-IR" dirty="0" smtClean="0"/>
              <a:t>بهترین اندازه در پلان ،نزدیکترین ابعاد به قالب هاست</a:t>
            </a:r>
          </a:p>
          <a:p>
            <a:r>
              <a:rPr lang="fa-IR" dirty="0" smtClean="0"/>
              <a:t>محدودیت دهانه قالب ها باید با ابعاد قالب سازگار و منطبق باشد</a:t>
            </a:r>
          </a:p>
          <a:p>
            <a:r>
              <a:rPr lang="fa-IR" dirty="0" smtClean="0"/>
              <a:t>در این سیستم ایجاد تنوع  در طرح  با استفاده از خاصیت تیپ بندی اجزا و قطعات  و امکان سازگاری آن با امکانات محیطی ،فرهنگی و جغرافیایی وجود دارد.</a:t>
            </a:r>
            <a:endParaRPr lang="fa-IR" dirty="0"/>
          </a:p>
        </p:txBody>
      </p:sp>
    </p:spTree>
    <p:extLst>
      <p:ext uri="{BB962C8B-B14F-4D97-AF65-F5344CB8AC3E}">
        <p14:creationId xmlns:p14="http://schemas.microsoft.com/office/powerpoint/2010/main" val="3508551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قالب تونلی</a:t>
            </a:r>
          </a:p>
        </p:txBody>
      </p:sp>
      <p:sp>
        <p:nvSpPr>
          <p:cNvPr id="3" name="Content Placeholder 2"/>
          <p:cNvSpPr>
            <a:spLocks noGrp="1"/>
          </p:cNvSpPr>
          <p:nvPr>
            <p:ph idx="1"/>
          </p:nvPr>
        </p:nvSpPr>
        <p:spPr/>
        <p:txBody>
          <a:bodyPr>
            <a:normAutofit/>
          </a:bodyPr>
          <a:lstStyle/>
          <a:p>
            <a:r>
              <a:rPr lang="fa-IR" sz="2800" dirty="0" smtClean="0"/>
              <a:t>کاربردهای مناسب</a:t>
            </a:r>
          </a:p>
          <a:p>
            <a:pPr marL="0" indent="0">
              <a:buNone/>
            </a:pPr>
            <a:r>
              <a:rPr lang="fa-IR" dirty="0" smtClean="0"/>
              <a:t>از این روش در ساختمان های بلند مرتبه و تکرار شونده استفاده می شود. همچنین د ر ساخت مجموعه های مسکونی و صنعتی در مقیاس گسترده و انبوه می توا ن استفاده کرد.</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0478" y="3421062"/>
            <a:ext cx="2619375" cy="1743075"/>
          </a:xfrm>
          <a:prstGeom prst="rect">
            <a:avLst/>
          </a:prstGeom>
        </p:spPr>
      </p:pic>
    </p:spTree>
    <p:extLst>
      <p:ext uri="{BB962C8B-B14F-4D97-AF65-F5344CB8AC3E}">
        <p14:creationId xmlns:p14="http://schemas.microsoft.com/office/powerpoint/2010/main" val="31119169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ساختمان های بتن مسلح  با قالب عایق ماندگار</a:t>
            </a:r>
            <a:endParaRPr lang="fa-IR" dirty="0"/>
          </a:p>
        </p:txBody>
      </p:sp>
      <p:sp>
        <p:nvSpPr>
          <p:cNvPr id="3" name="Content Placeholder 2"/>
          <p:cNvSpPr>
            <a:spLocks noGrp="1"/>
          </p:cNvSpPr>
          <p:nvPr>
            <p:ph idx="1"/>
          </p:nvPr>
        </p:nvSpPr>
        <p:spPr/>
        <p:txBody>
          <a:bodyPr/>
          <a:lstStyle/>
          <a:p>
            <a:r>
              <a:rPr lang="fa-IR" dirty="0" smtClean="0"/>
              <a:t>در این سیستم ترکیب بتن مسلح به عنوان جز باربر و پانل های پلی استایرن به عنوان قالب بتن  همین طور به عنوان  عایق حرارتی شناخته می شود.</a:t>
            </a:r>
          </a:p>
          <a:p>
            <a:r>
              <a:rPr lang="fa-IR" dirty="0" smtClean="0"/>
              <a:t>این سیستم </a:t>
            </a:r>
            <a:r>
              <a:rPr lang="en-US" dirty="0" smtClean="0"/>
              <a:t>ICF </a:t>
            </a:r>
            <a:r>
              <a:rPr lang="fa-IR" dirty="0" smtClean="0"/>
              <a:t> نیز نام دارد.</a:t>
            </a:r>
            <a:endParaRPr lang="fa-IR" dirty="0"/>
          </a:p>
        </p:txBody>
      </p:sp>
    </p:spTree>
    <p:extLst>
      <p:ext uri="{BB962C8B-B14F-4D97-AF65-F5344CB8AC3E}">
        <p14:creationId xmlns:p14="http://schemas.microsoft.com/office/powerpoint/2010/main" val="1044812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سیستم بتن </a:t>
            </a:r>
            <a:r>
              <a:rPr lang="fa-IR" dirty="0"/>
              <a:t>مسلح  با قالب عایق ماندگار</a:t>
            </a:r>
          </a:p>
        </p:txBody>
      </p:sp>
      <p:sp>
        <p:nvSpPr>
          <p:cNvPr id="3" name="Content Placeholder 2"/>
          <p:cNvSpPr>
            <a:spLocks noGrp="1"/>
          </p:cNvSpPr>
          <p:nvPr>
            <p:ph idx="1"/>
          </p:nvPr>
        </p:nvSpPr>
        <p:spPr>
          <a:xfrm>
            <a:off x="1243012" y="1481418"/>
            <a:ext cx="8946541" cy="4195481"/>
          </a:xfrm>
        </p:spPr>
        <p:txBody>
          <a:bodyPr/>
          <a:lstStyle/>
          <a:p>
            <a:r>
              <a:rPr lang="fa-IR" dirty="0" smtClean="0"/>
              <a:t>یکی از مهم ترین اجزای سیستم سازه بتن مسلح با قالب عایق ماندگار،قالب های دائمی از پانل های مسلح پلی استایرن می باشد.</a:t>
            </a:r>
          </a:p>
          <a:p>
            <a:r>
              <a:rPr lang="fa-IR" dirty="0" smtClean="0"/>
              <a:t>کاربرد برای ساختمان های مسکونی کوچک</a:t>
            </a:r>
            <a:endParaRPr lang="fa-IR" dirty="0"/>
          </a:p>
          <a:p>
            <a:r>
              <a:rPr lang="fa-IR" dirty="0" smtClean="0"/>
              <a:t>سازه بتن مسلح باربر برای سقف و دیوارها</a:t>
            </a:r>
          </a:p>
          <a:p>
            <a:r>
              <a:rPr lang="fa-IR" dirty="0" smtClean="0"/>
              <a:t>پانل های پلی استایرن مسلح برای تیغه های غیر باربر</a:t>
            </a:r>
          </a:p>
          <a:p>
            <a:r>
              <a:rPr lang="fa-IR" dirty="0" smtClean="0"/>
              <a:t>به عبارتی ساختمان در دولایه از پلی استایرن پیچیده می شود.</a:t>
            </a:r>
          </a:p>
          <a:p>
            <a:r>
              <a:rPr lang="fa-IR" dirty="0" smtClean="0"/>
              <a:t>بیشترین بازدهی برای عایق حرارتی و صوتی را دارد</a:t>
            </a:r>
          </a:p>
          <a:p>
            <a:r>
              <a:rPr lang="fa-IR" dirty="0" smtClean="0"/>
              <a:t>کلیه قطعات در کارخانه آماده نی شود و به محل کارگاه آورده می شود.</a:t>
            </a:r>
          </a:p>
          <a:p>
            <a:r>
              <a:rPr lang="fa-IR" dirty="0" smtClean="0"/>
              <a:t>این سیستم در امریکا و کانادا در ساختمان های با ارتفاع کم در 8 درصد مورد استفاده قرار می گیرد. </a:t>
            </a:r>
            <a:endParaRPr lang="fa-IR" dirty="0"/>
          </a:p>
        </p:txBody>
      </p:sp>
    </p:spTree>
    <p:extLst>
      <p:ext uri="{BB962C8B-B14F-4D97-AF65-F5344CB8AC3E}">
        <p14:creationId xmlns:p14="http://schemas.microsoft.com/office/powerpoint/2010/main" val="21822160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بتن مسلح  با قالب عایق </a:t>
            </a:r>
            <a:r>
              <a:rPr lang="fa-IR" dirty="0" smtClean="0"/>
              <a:t>ماندگار</a:t>
            </a:r>
            <a:endParaRPr lang="fa-IR" dirty="0"/>
          </a:p>
        </p:txBody>
      </p:sp>
      <p:sp>
        <p:nvSpPr>
          <p:cNvPr id="3" name="Content Placeholder 2"/>
          <p:cNvSpPr>
            <a:spLocks noGrp="1"/>
          </p:cNvSpPr>
          <p:nvPr>
            <p:ph idx="1"/>
          </p:nvPr>
        </p:nvSpPr>
        <p:spPr/>
        <p:txBody>
          <a:bodyPr/>
          <a:lstStyle/>
          <a:p>
            <a:r>
              <a:rPr lang="fa-IR" dirty="0" smtClean="0"/>
              <a:t>دولایه موازی فوم کنا رهم </a:t>
            </a:r>
          </a:p>
          <a:p>
            <a:r>
              <a:rPr lang="fa-IR" dirty="0" smtClean="0"/>
              <a:t>بتن ریزی مابین دولایه فوم و تبدیل شدن به یک دیوار</a:t>
            </a:r>
          </a:p>
          <a:p>
            <a:r>
              <a:rPr lang="fa-IR" dirty="0" smtClean="0"/>
              <a:t>قطعات اتصال دهنده پلاستیکی و یا تسمه هایی از ورق های گالوانیزه</a:t>
            </a:r>
          </a:p>
          <a:p>
            <a:r>
              <a:rPr lang="fa-IR" dirty="0" smtClean="0"/>
              <a:t>پانل های سقف ،تحمل بارهای کف  و انتقال به دیوارها باربر</a:t>
            </a:r>
          </a:p>
          <a:p>
            <a:r>
              <a:rPr lang="fa-IR" dirty="0" smtClean="0"/>
              <a:t>پانل های دیوارهای به دو صورت باربرو یا غیر باربراستفاده می شود.</a:t>
            </a:r>
          </a:p>
          <a:p>
            <a:r>
              <a:rPr lang="fa-IR" dirty="0" smtClean="0"/>
              <a:t>سیستم به صورت قطعات  مدولار</a:t>
            </a:r>
            <a:endParaRPr lang="fa-IR" dirty="0"/>
          </a:p>
        </p:txBody>
      </p:sp>
    </p:spTree>
    <p:extLst>
      <p:ext uri="{BB962C8B-B14F-4D97-AF65-F5344CB8AC3E}">
        <p14:creationId xmlns:p14="http://schemas.microsoft.com/office/powerpoint/2010/main" val="17588240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بتن مسلح  با قالب عایق ماندگار</a:t>
            </a:r>
          </a:p>
        </p:txBody>
      </p:sp>
      <p:sp>
        <p:nvSpPr>
          <p:cNvPr id="3" name="Content Placeholder 2"/>
          <p:cNvSpPr>
            <a:spLocks noGrp="1"/>
          </p:cNvSpPr>
          <p:nvPr>
            <p:ph idx="1"/>
          </p:nvPr>
        </p:nvSpPr>
        <p:spPr/>
        <p:txBody>
          <a:bodyPr/>
          <a:lstStyle/>
          <a:p>
            <a:r>
              <a:rPr lang="fa-IR" dirty="0" smtClean="0"/>
              <a:t>انواع سیستم اجرای قالب عایق ماندگار</a:t>
            </a:r>
          </a:p>
          <a:p>
            <a:r>
              <a:rPr lang="fa-IR" dirty="0" smtClean="0"/>
              <a:t>1-سیستم مسطح</a:t>
            </a:r>
          </a:p>
          <a:p>
            <a:r>
              <a:rPr lang="fa-IR" dirty="0" smtClean="0"/>
              <a:t>2-سیستم دو طرفه</a:t>
            </a:r>
          </a:p>
          <a:p>
            <a:r>
              <a:rPr lang="fa-IR" dirty="0" smtClean="0"/>
              <a:t>3-سیستم مشبک</a:t>
            </a:r>
          </a:p>
          <a:p>
            <a:pPr marL="0" indent="0">
              <a:buNone/>
            </a:pPr>
            <a:endParaRPr lang="fa-IR" dirty="0"/>
          </a:p>
        </p:txBody>
      </p:sp>
    </p:spTree>
    <p:extLst>
      <p:ext uri="{BB962C8B-B14F-4D97-AF65-F5344CB8AC3E}">
        <p14:creationId xmlns:p14="http://schemas.microsoft.com/office/powerpoint/2010/main" val="29041866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بتن مسلح  با قالب عایق ماندگار</a:t>
            </a:r>
          </a:p>
        </p:txBody>
      </p:sp>
      <p:sp>
        <p:nvSpPr>
          <p:cNvPr id="3" name="Content Placeholder 2"/>
          <p:cNvSpPr>
            <a:spLocks noGrp="1"/>
          </p:cNvSpPr>
          <p:nvPr>
            <p:ph idx="1"/>
          </p:nvPr>
        </p:nvSpPr>
        <p:spPr/>
        <p:txBody>
          <a:bodyPr/>
          <a:lstStyle/>
          <a:p>
            <a:r>
              <a:rPr lang="fa-IR" dirty="0" smtClean="0"/>
              <a:t>انواع قالب از نظر شکل هندسی</a:t>
            </a:r>
          </a:p>
          <a:p>
            <a:r>
              <a:rPr lang="fa-IR" dirty="0" smtClean="0"/>
              <a:t>1-قالب بلوکی</a:t>
            </a:r>
          </a:p>
          <a:p>
            <a:r>
              <a:rPr lang="fa-IR" dirty="0" smtClean="0"/>
              <a:t>2-قالب پانلی</a:t>
            </a:r>
          </a:p>
          <a:p>
            <a:r>
              <a:rPr lang="fa-IR" dirty="0" smtClean="0"/>
              <a:t>3-قالب تخته ای</a:t>
            </a:r>
            <a:endParaRPr lang="fa-IR" dirty="0"/>
          </a:p>
        </p:txBody>
      </p:sp>
    </p:spTree>
    <p:extLst>
      <p:ext uri="{BB962C8B-B14F-4D97-AF65-F5344CB8AC3E}">
        <p14:creationId xmlns:p14="http://schemas.microsoft.com/office/powerpoint/2010/main" val="29409271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بتن مسلح  با قالب عایق ماندگار</a:t>
            </a:r>
          </a:p>
        </p:txBody>
      </p:sp>
      <p:sp>
        <p:nvSpPr>
          <p:cNvPr id="3" name="Content Placeholder 2"/>
          <p:cNvSpPr>
            <a:spLocks noGrp="1"/>
          </p:cNvSpPr>
          <p:nvPr>
            <p:ph idx="1"/>
          </p:nvPr>
        </p:nvSpPr>
        <p:spPr/>
        <p:txBody>
          <a:bodyPr>
            <a:normAutofit/>
          </a:bodyPr>
          <a:lstStyle/>
          <a:p>
            <a:r>
              <a:rPr lang="fa-IR" sz="2800" dirty="0" smtClean="0"/>
              <a:t>ویژگی های معماری:</a:t>
            </a:r>
            <a:endParaRPr lang="fa-IR" dirty="0" smtClean="0"/>
          </a:p>
          <a:p>
            <a:r>
              <a:rPr lang="fa-IR" dirty="0" smtClean="0"/>
              <a:t>ساخت زوایا ، دیوارهای منحنی ، طاق های و پیش امدگی</a:t>
            </a:r>
          </a:p>
          <a:p>
            <a:r>
              <a:rPr lang="fa-IR" dirty="0" smtClean="0"/>
              <a:t>عدم محدودیت در معماری وطراحی</a:t>
            </a:r>
          </a:p>
          <a:p>
            <a:r>
              <a:rPr lang="fa-IR" dirty="0" smtClean="0"/>
              <a:t>بازشو با ابعاد خواسته شده در سقف و دیوار</a:t>
            </a:r>
          </a:p>
          <a:p>
            <a:endParaRPr lang="fa-IR" dirty="0" smtClean="0"/>
          </a:p>
        </p:txBody>
      </p:sp>
    </p:spTree>
    <p:extLst>
      <p:ext uri="{BB962C8B-B14F-4D97-AF65-F5344CB8AC3E}">
        <p14:creationId xmlns:p14="http://schemas.microsoft.com/office/powerpoint/2010/main" val="138627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بتن مسلح  با قالب عایق ماندگار</a:t>
            </a:r>
          </a:p>
        </p:txBody>
      </p:sp>
      <p:sp>
        <p:nvSpPr>
          <p:cNvPr id="3" name="Content Placeholder 2"/>
          <p:cNvSpPr>
            <a:spLocks noGrp="1"/>
          </p:cNvSpPr>
          <p:nvPr>
            <p:ph idx="1"/>
          </p:nvPr>
        </p:nvSpPr>
        <p:spPr/>
        <p:txBody>
          <a:bodyPr>
            <a:normAutofit/>
          </a:bodyPr>
          <a:lstStyle/>
          <a:p>
            <a:r>
              <a:rPr lang="fa-IR" sz="2800" dirty="0" smtClean="0"/>
              <a:t>اجزای سیستم سازه</a:t>
            </a:r>
          </a:p>
          <a:p>
            <a:r>
              <a:rPr lang="fa-IR" dirty="0" smtClean="0"/>
              <a:t>پانل سقفی</a:t>
            </a:r>
          </a:p>
          <a:p>
            <a:r>
              <a:rPr lang="fa-IR" dirty="0" smtClean="0"/>
              <a:t>دیوار باربر</a:t>
            </a:r>
          </a:p>
          <a:p>
            <a:r>
              <a:rPr lang="fa-IR" dirty="0" smtClean="0"/>
              <a:t>دیوار جدا کننده</a:t>
            </a:r>
            <a:endParaRPr lang="fa-IR" dirty="0"/>
          </a:p>
        </p:txBody>
      </p:sp>
    </p:spTree>
    <p:extLst>
      <p:ext uri="{BB962C8B-B14F-4D97-AF65-F5344CB8AC3E}">
        <p14:creationId xmlns:p14="http://schemas.microsoft.com/office/powerpoint/2010/main" val="1754731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سیستم بتن مسلح  با قالب عایق ماندگار</a:t>
            </a:r>
          </a:p>
        </p:txBody>
      </p:sp>
      <p:sp>
        <p:nvSpPr>
          <p:cNvPr id="3" name="Content Placeholder 2"/>
          <p:cNvSpPr>
            <a:spLocks noGrp="1"/>
          </p:cNvSpPr>
          <p:nvPr>
            <p:ph idx="1"/>
          </p:nvPr>
        </p:nvSpPr>
        <p:spPr/>
        <p:txBody>
          <a:bodyPr>
            <a:normAutofit lnSpcReduction="10000"/>
          </a:bodyPr>
          <a:lstStyle/>
          <a:p>
            <a:r>
              <a:rPr lang="fa-IR" sz="2800" dirty="0" smtClean="0"/>
              <a:t>امکان ترکیب با سایر سیستم ها</a:t>
            </a:r>
          </a:p>
          <a:p>
            <a:r>
              <a:rPr lang="fa-IR" dirty="0" smtClean="0"/>
              <a:t>میتوان دیوارها را با این سیستم کار کرد در حالی که کف ها را با قطعات پیش ساخته و یا چوب ساخته می شود.</a:t>
            </a:r>
          </a:p>
          <a:p>
            <a:endParaRPr lang="fa-IR" dirty="0"/>
          </a:p>
          <a:p>
            <a:r>
              <a:rPr lang="fa-IR" dirty="0" smtClean="0"/>
              <a:t>یا دیوارها با مصالح سنتی و کف های سایر طبقات (بالاتر از همکف )</a:t>
            </a:r>
          </a:p>
          <a:p>
            <a:r>
              <a:rPr lang="fa-IR" dirty="0" smtClean="0"/>
              <a:t>می توان برای ساخت و قالب بندی پی استفاده کرد</a:t>
            </a:r>
          </a:p>
          <a:p>
            <a:r>
              <a:rPr lang="fa-IR" dirty="0" smtClean="0"/>
              <a:t>طیف وسیعی از مصالح را میتوان برای نازک کاقابلیت برسری استفاده کرد</a:t>
            </a:r>
          </a:p>
          <a:p>
            <a:r>
              <a:rPr lang="fa-IR" dirty="0" smtClean="0"/>
              <a:t> قابلیت برش در ابعاد مختلف</a:t>
            </a:r>
          </a:p>
          <a:p>
            <a:r>
              <a:rPr lang="fa-IR" dirty="0" smtClean="0"/>
              <a:t>محدودیت اساسی برای اجرا در طبقات و دهانه های  سقف وجود ندارد.</a:t>
            </a:r>
          </a:p>
          <a:p>
            <a:r>
              <a:rPr lang="fa-IR" dirty="0" smtClean="0"/>
              <a:t>کارامدترین طراحی در این سیستم ،  به صورت  تکرار مدولار در طبقات  است</a:t>
            </a:r>
            <a:endParaRPr lang="fa-IR" dirty="0"/>
          </a:p>
        </p:txBody>
      </p:sp>
    </p:spTree>
    <p:extLst>
      <p:ext uri="{BB962C8B-B14F-4D97-AF65-F5344CB8AC3E}">
        <p14:creationId xmlns:p14="http://schemas.microsoft.com/office/powerpoint/2010/main" val="2922505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982132"/>
            <a:ext cx="9753598" cy="4504268"/>
          </a:xfrm>
        </p:spPr>
        <p:txBody>
          <a:bodyPr>
            <a:normAutofit/>
          </a:bodyPr>
          <a:lstStyle/>
          <a:p>
            <a:r>
              <a:rPr lang="fa-IR" dirty="0" smtClean="0"/>
              <a:t>منبع :کتاب فناوری های نوین ساختمانی </a:t>
            </a:r>
            <a:br>
              <a:rPr lang="fa-IR" dirty="0" smtClean="0"/>
            </a:br>
            <a:r>
              <a:rPr lang="fa-IR" dirty="0" smtClean="0"/>
              <a:t>نویسنده :دکتر محمود گلابچی</a:t>
            </a:r>
            <a:br>
              <a:rPr lang="fa-IR" dirty="0" smtClean="0"/>
            </a:br>
            <a:r>
              <a:rPr lang="fa-IR" dirty="0" smtClean="0"/>
              <a:t>دکتر حامد مظاهریان</a:t>
            </a:r>
            <a:endParaRPr lang="fa-IR"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5269" t="230" r="12575" b="4138"/>
          <a:stretch/>
        </p:blipFill>
        <p:spPr>
          <a:xfrm>
            <a:off x="8521700" y="1371600"/>
            <a:ext cx="3060700" cy="5283200"/>
          </a:xfrm>
          <a:prstGeom prst="rect">
            <a:avLst/>
          </a:prstGeom>
        </p:spPr>
      </p:pic>
    </p:spTree>
    <p:extLst>
      <p:ext uri="{BB962C8B-B14F-4D97-AF65-F5344CB8AC3E}">
        <p14:creationId xmlns:p14="http://schemas.microsoft.com/office/powerpoint/2010/main" val="2563867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1011" y="2052918"/>
            <a:ext cx="9404723" cy="1400530"/>
          </a:xfrm>
        </p:spPr>
        <p:txBody>
          <a:bodyPr/>
          <a:lstStyle/>
          <a:p>
            <a:r>
              <a:rPr lang="en-US" dirty="0" smtClean="0"/>
              <a:t>Shiva.paktinat@gmail.com</a:t>
            </a:r>
            <a:endParaRPr lang="fa-IR" dirty="0"/>
          </a:p>
        </p:txBody>
      </p:sp>
    </p:spTree>
    <p:extLst>
      <p:ext uri="{BB962C8B-B14F-4D97-AF65-F5344CB8AC3E}">
        <p14:creationId xmlns:p14="http://schemas.microsoft.com/office/powerpoint/2010/main" val="2892267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p:txBody>
          <a:bodyPr/>
          <a:lstStyle/>
          <a:p>
            <a:r>
              <a:rPr lang="fa-IR" dirty="0" smtClean="0"/>
              <a:t>1-4) مراحل ساخت:</a:t>
            </a:r>
          </a:p>
          <a:p>
            <a:r>
              <a:rPr lang="fa-IR" dirty="0" smtClean="0"/>
              <a:t>1-4-1</a:t>
            </a:r>
            <a:r>
              <a:rPr lang="fa-IR" dirty="0" smtClean="0">
                <a:solidFill>
                  <a:srgbClr val="FF0000"/>
                </a:solidFill>
              </a:rPr>
              <a:t>)شالوده</a:t>
            </a:r>
            <a:r>
              <a:rPr lang="fa-IR" dirty="0" smtClean="0"/>
              <a:t>: به علت وجود دیوارهای باربر در این سیستم حتی الامکان شالوده باید به صورت نواری در تمام سطوح ساختمان اجرا گردد.(در صورت ضعیف بودن خاک از شالوده گسترده استفاده می شود).دیوارهای باربر در این سیستم با استفاده از پیچ های عصایی که در شالوده قرار می گیرند  و به پی متصل می شوند. </a:t>
            </a:r>
          </a:p>
          <a:p>
            <a:r>
              <a:rPr lang="fa-IR" dirty="0" smtClean="0"/>
              <a:t>نکته :اتصال سازه فولادی سبک به میله عصایی اتصال می تواند از اتصال لاوک به شالوده و یا اتصال یا اتصال مستقیم ستونک به شالوده حاصل شود.</a:t>
            </a:r>
            <a:endParaRPr lang="fa-IR" dirty="0"/>
          </a:p>
        </p:txBody>
      </p:sp>
    </p:spTree>
    <p:extLst>
      <p:ext uri="{BB962C8B-B14F-4D97-AF65-F5344CB8AC3E}">
        <p14:creationId xmlns:p14="http://schemas.microsoft.com/office/powerpoint/2010/main" val="3583380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mtClean="0"/>
              <a:t>جلسه دوم</a:t>
            </a:r>
            <a:br>
              <a:rPr lang="fa-IR" smtClean="0"/>
            </a:br>
            <a:r>
              <a:rPr lang="fa-IR" smtClean="0"/>
              <a:t>قاب </a:t>
            </a:r>
            <a:r>
              <a:rPr lang="fa-IR" dirty="0"/>
              <a:t>فولادی سبک نورد سرد</a:t>
            </a:r>
          </a:p>
        </p:txBody>
      </p:sp>
      <p:sp>
        <p:nvSpPr>
          <p:cNvPr id="3" name="Content Placeholder 2"/>
          <p:cNvSpPr>
            <a:spLocks noGrp="1"/>
          </p:cNvSpPr>
          <p:nvPr>
            <p:ph idx="1"/>
          </p:nvPr>
        </p:nvSpPr>
        <p:spPr/>
        <p:txBody>
          <a:bodyPr/>
          <a:lstStyle/>
          <a:p>
            <a:r>
              <a:rPr lang="fa-IR" dirty="0" smtClean="0"/>
              <a:t>شالوده با سازه کف پیش ساخته:</a:t>
            </a:r>
          </a:p>
          <a:p>
            <a:r>
              <a:rPr lang="fa-IR" dirty="0" smtClean="0"/>
              <a:t>برای اجرای  شالوده سیستم قاب فولادی سبک نورد سرد با استفاده از یک سازه کف پیش ساخته،</a:t>
            </a:r>
          </a:p>
          <a:p>
            <a:r>
              <a:rPr lang="fa-IR" dirty="0" smtClean="0"/>
              <a:t>ابتدا تسطیح و تراکم زمین</a:t>
            </a:r>
          </a:p>
          <a:p>
            <a:r>
              <a:rPr lang="fa-IR" dirty="0" smtClean="0"/>
              <a:t>سپس بتن مگر و شبکه میلگرد</a:t>
            </a:r>
          </a:p>
          <a:p>
            <a:r>
              <a:rPr lang="fa-IR" dirty="0" smtClean="0"/>
              <a:t>سازه کف  بر روی شبکه میلگرد قرار میگیرد</a:t>
            </a:r>
          </a:p>
          <a:p>
            <a:r>
              <a:rPr lang="fa-IR" dirty="0" smtClean="0"/>
              <a:t>ریختن بتن شالوده </a:t>
            </a:r>
          </a:p>
          <a:p>
            <a:r>
              <a:rPr lang="fa-IR" dirty="0"/>
              <a:t> </a:t>
            </a:r>
            <a:r>
              <a:rPr lang="fa-IR" dirty="0" smtClean="0"/>
              <a:t>و در نهایت سازه کف با اتصالات پیچی متصل می شود</a:t>
            </a:r>
          </a:p>
          <a:p>
            <a:endParaRPr lang="fa-IR" dirty="0" smtClean="0"/>
          </a:p>
        </p:txBody>
      </p:sp>
    </p:spTree>
    <p:extLst>
      <p:ext uri="{BB962C8B-B14F-4D97-AF65-F5344CB8AC3E}">
        <p14:creationId xmlns:p14="http://schemas.microsoft.com/office/powerpoint/2010/main" val="2238364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p:txBody>
          <a:bodyPr/>
          <a:lstStyle/>
          <a:p>
            <a:r>
              <a:rPr lang="fa-IR" dirty="0" smtClean="0"/>
              <a:t>سازه کف</a:t>
            </a:r>
          </a:p>
          <a:p>
            <a:r>
              <a:rPr lang="fa-IR" dirty="0" smtClean="0"/>
              <a:t>در سازه کف ، تیرچه هایی به تیرهای اصلی متصل می شوند و قاب کف را تشکیل می دهند.</a:t>
            </a:r>
          </a:p>
          <a:p>
            <a:r>
              <a:rPr lang="fa-IR" dirty="0" smtClean="0"/>
              <a:t>پوشش نهایی سازه کف ، بتن یا روکش های دیگر</a:t>
            </a:r>
          </a:p>
          <a:p>
            <a:r>
              <a:rPr lang="fa-IR" dirty="0" smtClean="0"/>
              <a:t>استفاده از صدا گیر به منظور صدابندی کف</a:t>
            </a:r>
          </a:p>
          <a:p>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6111" y="3074987"/>
            <a:ext cx="4428699" cy="3173412"/>
          </a:xfrm>
          <a:prstGeom prst="rect">
            <a:avLst/>
          </a:prstGeom>
        </p:spPr>
      </p:pic>
    </p:spTree>
    <p:extLst>
      <p:ext uri="{BB962C8B-B14F-4D97-AF65-F5344CB8AC3E}">
        <p14:creationId xmlns:p14="http://schemas.microsoft.com/office/powerpoint/2010/main" val="12653260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p:txBody>
          <a:bodyPr/>
          <a:lstStyle/>
          <a:p>
            <a:r>
              <a:rPr lang="fa-IR" dirty="0" smtClean="0"/>
              <a:t>مهاربندی</a:t>
            </a:r>
          </a:p>
          <a:p>
            <a:r>
              <a:rPr lang="fa-IR" dirty="0" smtClean="0"/>
              <a:t>استفاد از سیستم های سازه ای نوع </a:t>
            </a:r>
            <a:r>
              <a:rPr lang="en-US" dirty="0" smtClean="0"/>
              <a:t>K</a:t>
            </a:r>
            <a:r>
              <a:rPr lang="fa-IR" dirty="0" smtClean="0"/>
              <a:t>یا </a:t>
            </a:r>
            <a:r>
              <a:rPr lang="en-US" dirty="0" smtClean="0"/>
              <a:t>X</a:t>
            </a:r>
          </a:p>
          <a:p>
            <a:endParaRPr lang="fa-IR" dirty="0"/>
          </a:p>
        </p:txBody>
      </p:sp>
    </p:spTree>
    <p:extLst>
      <p:ext uri="{BB962C8B-B14F-4D97-AF65-F5344CB8AC3E}">
        <p14:creationId xmlns:p14="http://schemas.microsoft.com/office/powerpoint/2010/main" val="1895195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قاب فولادی سبک نورد سرد</a:t>
            </a:r>
          </a:p>
        </p:txBody>
      </p:sp>
      <p:sp>
        <p:nvSpPr>
          <p:cNvPr id="3" name="Content Placeholder 2"/>
          <p:cNvSpPr>
            <a:spLocks noGrp="1"/>
          </p:cNvSpPr>
          <p:nvPr>
            <p:ph idx="1"/>
          </p:nvPr>
        </p:nvSpPr>
        <p:spPr/>
        <p:txBody>
          <a:bodyPr/>
          <a:lstStyle/>
          <a:p>
            <a:r>
              <a:rPr lang="fa-IR" sz="4000" dirty="0" smtClean="0"/>
              <a:t>سقف</a:t>
            </a:r>
          </a:p>
          <a:p>
            <a:r>
              <a:rPr lang="fa-IR" dirty="0" smtClean="0"/>
              <a:t>از اتصالات افقی بین لاوک ها،تیرچه ها و عناصر متصل کننده تشکیل می شود</a:t>
            </a:r>
          </a:p>
          <a:p>
            <a:r>
              <a:rPr lang="fa-IR" dirty="0" smtClean="0"/>
              <a:t>و به دو صورت مسطح و شیبدار اجرا می شود</a:t>
            </a:r>
          </a:p>
          <a:p>
            <a:r>
              <a:rPr lang="fa-IR" dirty="0" smtClean="0"/>
              <a:t>قابلیت اجرا بصورت سقف مرکب</a:t>
            </a:r>
          </a:p>
          <a:p>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9012" y="3775075"/>
            <a:ext cx="2466975" cy="18478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67137" y="3775075"/>
            <a:ext cx="2447925" cy="1866900"/>
          </a:xfrm>
          <a:prstGeom prst="rect">
            <a:avLst/>
          </a:prstGeom>
        </p:spPr>
      </p:pic>
    </p:spTree>
    <p:extLst>
      <p:ext uri="{BB962C8B-B14F-4D97-AF65-F5344CB8AC3E}">
        <p14:creationId xmlns:p14="http://schemas.microsoft.com/office/powerpoint/2010/main" val="5947419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665</TotalTime>
  <Words>1326</Words>
  <Application>Microsoft Office PowerPoint</Application>
  <PresentationFormat>Widescreen</PresentationFormat>
  <Paragraphs>139</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Century Gothic</vt:lpstr>
      <vt:lpstr>Times New Roman</vt:lpstr>
      <vt:lpstr>Wingdings 3</vt:lpstr>
      <vt:lpstr>Ion</vt:lpstr>
      <vt:lpstr>PowerPoint Presentation</vt:lpstr>
      <vt:lpstr>    طراحی تولید صنعتی دانشگاه زینب کبری کارشناسی معماری مدرس شیوا پاک طینت جلسه دوم  </vt:lpstr>
      <vt:lpstr>منبع :کتاب فناوری های نوین ساختمانی  نویسنده :دکتر محمود گلابچی دکتر حامد مظاهریان</vt:lpstr>
      <vt:lpstr>Shiva.paktinat@gmail.com</vt:lpstr>
      <vt:lpstr>قاب فولادی سبک نورد سرد</vt:lpstr>
      <vt:lpstr>جلسه دوم قاب فولادی سبک نورد سرد</vt:lpstr>
      <vt:lpstr>قاب فولادی سبک نورد سرد</vt:lpstr>
      <vt:lpstr>قاب فولادی سبک نورد سرد</vt:lpstr>
      <vt:lpstr>قاب فولادی سبک نورد سرد</vt:lpstr>
      <vt:lpstr>قاب فولادی سبک نورد سرد</vt:lpstr>
      <vt:lpstr>قاب فولادی سبک نورد سرد</vt:lpstr>
      <vt:lpstr>قاب فولادی سبک نورد سرد</vt:lpstr>
      <vt:lpstr>قاب فولادی سبک نورد سرد</vt:lpstr>
      <vt:lpstr>فصل دوم:سیستم قاب های بتنی پیوسته(روش قالب تونلی)</vt:lpstr>
      <vt:lpstr>فصل دوم:سیستم قاب های بتنی پیوسته(روش قالب تونلی)</vt:lpstr>
      <vt:lpstr>فصل دوم:سیستم قاب های بتنی پیوسته(روش قالب تونلی)</vt:lpstr>
      <vt:lpstr>سیستم قالب تونلی</vt:lpstr>
      <vt:lpstr>سیستم قالب تونلی</vt:lpstr>
      <vt:lpstr>سیستم قالب تونلی </vt:lpstr>
      <vt:lpstr>سیستم قالب تونلی</vt:lpstr>
      <vt:lpstr>سیستم قالب تونلی</vt:lpstr>
      <vt:lpstr>ساختمان های بتن مسلح  با قالب عایق ماندگار</vt:lpstr>
      <vt:lpstr>سیستم بتن مسلح  با قالب عایق ماندگار</vt:lpstr>
      <vt:lpstr>سیستم بتن مسلح  با قالب عایق ماندگار</vt:lpstr>
      <vt:lpstr>سیستم بتن مسلح  با قالب عایق ماندگار</vt:lpstr>
      <vt:lpstr>سیستم بتن مسلح  با قالب عایق ماندگار</vt:lpstr>
      <vt:lpstr>سیستم بتن مسلح  با قالب عایق ماندگار</vt:lpstr>
      <vt:lpstr>سیستم بتن مسلح  با قالب عایق ماندگار</vt:lpstr>
      <vt:lpstr>سیستم بتن مسلح  با قالب عایق ماندگار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طراحی تولید صنعتی دانشگاه زینب کبری کارشناسی معماری مدرس شیوا پاک طینت جلسه اول</dc:title>
  <dc:creator>Windows User</dc:creator>
  <cp:lastModifiedBy>Windows User</cp:lastModifiedBy>
  <cp:revision>65</cp:revision>
  <dcterms:created xsi:type="dcterms:W3CDTF">2020-03-30T22:09:51Z</dcterms:created>
  <dcterms:modified xsi:type="dcterms:W3CDTF">2020-04-12T19:00:17Z</dcterms:modified>
</cp:coreProperties>
</file>