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311" r:id="rId4"/>
    <p:sldId id="257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3" r:id="rId40"/>
    <p:sldId id="294" r:id="rId41"/>
    <p:sldId id="295" r:id="rId42"/>
    <p:sldId id="297" r:id="rId43"/>
    <p:sldId id="296" r:id="rId44"/>
    <p:sldId id="298" r:id="rId45"/>
    <p:sldId id="299" r:id="rId46"/>
    <p:sldId id="300" r:id="rId47"/>
    <p:sldId id="301" r:id="rId48"/>
    <p:sldId id="304" r:id="rId49"/>
    <p:sldId id="305" r:id="rId50"/>
    <p:sldId id="302" r:id="rId51"/>
    <p:sldId id="327" r:id="rId52"/>
    <p:sldId id="303" r:id="rId53"/>
    <p:sldId id="323" r:id="rId54"/>
    <p:sldId id="308" r:id="rId55"/>
    <p:sldId id="309" r:id="rId56"/>
    <p:sldId id="312" r:id="rId57"/>
    <p:sldId id="313" r:id="rId58"/>
    <p:sldId id="314" r:id="rId59"/>
    <p:sldId id="324" r:id="rId60"/>
    <p:sldId id="315" r:id="rId61"/>
    <p:sldId id="325" r:id="rId62"/>
    <p:sldId id="310" r:id="rId63"/>
    <p:sldId id="326" r:id="rId64"/>
    <p:sldId id="316" r:id="rId65"/>
    <p:sldId id="317" r:id="rId66"/>
    <p:sldId id="318" r:id="rId67"/>
    <p:sldId id="319" r:id="rId68"/>
    <p:sldId id="320" r:id="rId69"/>
    <p:sldId id="321" r:id="rId70"/>
    <p:sldId id="322" r:id="rId71"/>
    <p:sldId id="328" r:id="rId72"/>
    <p:sldId id="329" r:id="rId73"/>
    <p:sldId id="330" r:id="rId74"/>
  </p:sldIdLst>
  <p:sldSz cx="12192000" cy="6858000"/>
  <p:notesSz cx="6858000" cy="9144000"/>
  <p:defaultTextStyle>
    <a:defPPr>
      <a:defRPr lang="fa-I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5EBE-91E0-486D-A90E-4E1A287F9D56}" type="datetimeFigureOut">
              <a:rPr lang="fa-IR" smtClean="0"/>
              <a:t>19/08/1441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B845-610A-4C87-89CD-7B8808B2459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193335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5EBE-91E0-486D-A90E-4E1A287F9D56}" type="datetimeFigureOut">
              <a:rPr lang="fa-IR" smtClean="0"/>
              <a:t>19/08/1441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B845-610A-4C87-89CD-7B8808B2459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233563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5EBE-91E0-486D-A90E-4E1A287F9D56}" type="datetimeFigureOut">
              <a:rPr lang="fa-IR" smtClean="0"/>
              <a:t>19/08/1441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B845-610A-4C87-89CD-7B8808B2459C}" type="slidenum">
              <a:rPr lang="fa-IR" smtClean="0"/>
              <a:t>‹#›</a:t>
            </a:fld>
            <a:endParaRPr lang="fa-I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707931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5EBE-91E0-486D-A90E-4E1A287F9D56}" type="datetimeFigureOut">
              <a:rPr lang="fa-IR" smtClean="0"/>
              <a:t>19/08/1441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B845-610A-4C87-89CD-7B8808B2459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831084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5EBE-91E0-486D-A90E-4E1A287F9D56}" type="datetimeFigureOut">
              <a:rPr lang="fa-IR" smtClean="0"/>
              <a:t>19/08/1441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B845-610A-4C87-89CD-7B8808B2459C}" type="slidenum">
              <a:rPr lang="fa-IR" smtClean="0"/>
              <a:t>‹#›</a:t>
            </a:fld>
            <a:endParaRPr lang="fa-I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948096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5EBE-91E0-486D-A90E-4E1A287F9D56}" type="datetimeFigureOut">
              <a:rPr lang="fa-IR" smtClean="0"/>
              <a:t>19/08/1441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B845-610A-4C87-89CD-7B8808B2459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4464257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5EBE-91E0-486D-A90E-4E1A287F9D56}" type="datetimeFigureOut">
              <a:rPr lang="fa-IR" smtClean="0"/>
              <a:t>19/08/1441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B845-610A-4C87-89CD-7B8808B2459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4480877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5EBE-91E0-486D-A90E-4E1A287F9D56}" type="datetimeFigureOut">
              <a:rPr lang="fa-IR" smtClean="0"/>
              <a:t>19/08/1441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B845-610A-4C87-89CD-7B8808B2459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78763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5EBE-91E0-486D-A90E-4E1A287F9D56}" type="datetimeFigureOut">
              <a:rPr lang="fa-IR" smtClean="0"/>
              <a:t>19/08/1441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B845-610A-4C87-89CD-7B8808B2459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193540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5EBE-91E0-486D-A90E-4E1A287F9D56}" type="datetimeFigureOut">
              <a:rPr lang="fa-IR" smtClean="0"/>
              <a:t>19/08/1441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B845-610A-4C87-89CD-7B8808B2459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89200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5EBE-91E0-486D-A90E-4E1A287F9D56}" type="datetimeFigureOut">
              <a:rPr lang="fa-IR" smtClean="0"/>
              <a:t>19/08/1441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B845-610A-4C87-89CD-7B8808B2459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87311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5EBE-91E0-486D-A90E-4E1A287F9D56}" type="datetimeFigureOut">
              <a:rPr lang="fa-IR" smtClean="0"/>
              <a:t>19/08/1441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B845-610A-4C87-89CD-7B8808B2459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420589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5EBE-91E0-486D-A90E-4E1A287F9D56}" type="datetimeFigureOut">
              <a:rPr lang="fa-IR" smtClean="0"/>
              <a:t>19/08/1441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B845-610A-4C87-89CD-7B8808B2459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739824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5EBE-91E0-486D-A90E-4E1A287F9D56}" type="datetimeFigureOut">
              <a:rPr lang="fa-IR" smtClean="0"/>
              <a:t>19/08/1441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B845-610A-4C87-89CD-7B8808B2459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094327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5EBE-91E0-486D-A90E-4E1A287F9D56}" type="datetimeFigureOut">
              <a:rPr lang="fa-IR" smtClean="0"/>
              <a:t>19/08/1441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B845-610A-4C87-89CD-7B8808B2459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747929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35EBE-91E0-486D-A90E-4E1A287F9D56}" type="datetimeFigureOut">
              <a:rPr lang="fa-IR" smtClean="0"/>
              <a:t>19/08/1441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0B845-610A-4C87-89CD-7B8808B2459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062036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35EBE-91E0-486D-A90E-4E1A287F9D56}" type="datetimeFigureOut">
              <a:rPr lang="fa-IR" smtClean="0"/>
              <a:t>19/08/1441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4B0B845-610A-4C87-89CD-7B8808B2459C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566006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1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3429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r" defTabSz="457200" rtl="1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g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g"/><Relationship Id="rId2" Type="http://schemas.openxmlformats.org/officeDocument/2006/relationships/image" Target="../media/image31.jpg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60500" y="2196307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fa-IR" dirty="0" smtClean="0"/>
              <a:t>مبانی و مفاهیم معماری معاصر غرب</a:t>
            </a:r>
            <a:br>
              <a:rPr lang="fa-IR" dirty="0" smtClean="0"/>
            </a:br>
            <a:r>
              <a:rPr lang="fa-IR" dirty="0" smtClean="0"/>
              <a:t>دکتر وحید قبادیان</a:t>
            </a:r>
            <a:endParaRPr lang="fa-I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349250" y="7704138"/>
            <a:ext cx="9144000" cy="1655762"/>
          </a:xfrm>
        </p:spPr>
        <p:txBody>
          <a:bodyPr/>
          <a:lstStyle/>
          <a:p>
            <a:r>
              <a:rPr lang="fa-IR" dirty="0" smtClean="0"/>
              <a:t>ریشه مبانی معماری مدرن                       شمال ایتالیا شهر فلورانس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505486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مبدأ تاریخ رنسانس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1-تاریخ احداث گنبد کلیسای جامع فلورانس توسط معمار معروف فیلیپو برونلسکی (1446-1377)</a:t>
            </a:r>
          </a:p>
          <a:p>
            <a:r>
              <a:rPr lang="fa-IR" dirty="0" smtClean="0"/>
              <a:t>2-تاریخ سقوط قسطنطنیه، مرکز حکومت شرقی یا بیزانس</a:t>
            </a:r>
          </a:p>
          <a:p>
            <a:r>
              <a:rPr lang="fa-IR" dirty="0" smtClean="0"/>
              <a:t>3-تاریخ پایان جنگ های صد ساله بین فرانسه و انگلستان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7800" y="3932236"/>
            <a:ext cx="4420226" cy="2608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6027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134" y="1563689"/>
            <a:ext cx="8596668" cy="3880773"/>
          </a:xfrm>
        </p:spPr>
        <p:txBody>
          <a:bodyPr>
            <a:normAutofit fontScale="92500" lnSpcReduction="10000"/>
          </a:bodyPr>
          <a:lstStyle/>
          <a:p>
            <a:r>
              <a:rPr lang="fa-IR" dirty="0" smtClean="0"/>
              <a:t>رنسانس از فلورانس به کشورهای فرانسه ، اسپانیا ، رم و شمال ایتالیا و سایر نقاط اروپا گسترش پیدا کرد.</a:t>
            </a:r>
          </a:p>
          <a:p>
            <a:r>
              <a:rPr lang="fa-IR" dirty="0" smtClean="0"/>
              <a:t>رنسانس به معناری زندگی دوباره و تجدید حیاط اصول و نمادهای روم باستان است.</a:t>
            </a:r>
          </a:p>
          <a:p>
            <a:r>
              <a:rPr lang="fa-IR" dirty="0" smtClean="0"/>
              <a:t>از نطر هنرمندان رنسانسی ،هنر قرون و سطی و دوران گوتیک ،هنر وحشی ها بود.</a:t>
            </a:r>
          </a:p>
          <a:p>
            <a:r>
              <a:rPr lang="fa-IR" dirty="0" smtClean="0"/>
              <a:t>در دوران رنسانس سردرهاو تناسبات معابد بت پرستان یونان و روم باستان بر روی کلیساها نمایش پیدا کرد.</a:t>
            </a:r>
          </a:p>
          <a:p>
            <a:r>
              <a:rPr lang="fa-IR" dirty="0" smtClean="0"/>
              <a:t>کتاب ویتروویوس به نام در باب معماری در ده جلد در سال 1520 زیر نظر رافائل، به ایتالیایی ترجمه شد  و این کتاب مورد توجه بسیار زیاد معماران رنسانس قرار گرفت.</a:t>
            </a:r>
          </a:p>
          <a:p>
            <a:r>
              <a:rPr lang="fa-IR" dirty="0" smtClean="0"/>
              <a:t>واقع گرایی در نقاشی و مجسمه سازی در این زمان آغاز شد</a:t>
            </a:r>
          </a:p>
          <a:p>
            <a:r>
              <a:rPr lang="fa-IR" dirty="0" smtClean="0"/>
              <a:t>مازاچیو ، نقاشی فلورانسی، در نیمه اول قرن پرسپکتیو را در نقاشی ابداع کرد</a:t>
            </a:r>
          </a:p>
          <a:p>
            <a:r>
              <a:rPr lang="fa-IR" dirty="0" smtClean="0"/>
              <a:t>لئوناردو داوینچی هنرمند و نبغه عصر رنسانس ،اولین  کسی است که کالبد شناسی را مطرح کرد</a:t>
            </a:r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138739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رنسانس در هنر و معماری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376489"/>
            <a:ext cx="8596668" cy="3880773"/>
          </a:xfrm>
        </p:spPr>
        <p:txBody>
          <a:bodyPr/>
          <a:lstStyle/>
          <a:p>
            <a:r>
              <a:rPr lang="fa-IR" dirty="0" smtClean="0"/>
              <a:t>در هنر و معماری ،احجام اولیه مانند مکعب، استوانه ،کره  و هرم اهمیت پیدا میکند </a:t>
            </a:r>
          </a:p>
          <a:p>
            <a:r>
              <a:rPr lang="fa-IR" dirty="0" smtClean="0"/>
              <a:t>تناسبات ریاضی ،همگونی و تقارن که در هنر  کلاسیک یونان و روم باستان اهمیت داشت مجددا در دوره عصر رنسانس واجد ارزش بسیار زیاد می شود.</a:t>
            </a:r>
          </a:p>
          <a:p>
            <a:pPr marL="0" indent="0">
              <a:buNone/>
            </a:pPr>
            <a:endParaRPr lang="fa-IR" dirty="0" smtClean="0"/>
          </a:p>
          <a:p>
            <a:pPr marL="0" indent="0">
              <a:buNone/>
            </a:pPr>
            <a:endParaRPr lang="fa-I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9298" y="3844262"/>
            <a:ext cx="3292740" cy="241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3336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749300"/>
            <a:ext cx="8596668" cy="1320800"/>
          </a:xfrm>
        </p:spPr>
        <p:txBody>
          <a:bodyPr/>
          <a:lstStyle/>
          <a:p>
            <a:pPr algn="ctr"/>
            <a:r>
              <a:rPr lang="fa-IR" dirty="0" smtClean="0"/>
              <a:t>1/2دین پیرایی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در زمینه دین و مذهبی نیزاروپای غربی شاهد دگرگونی های زیر بنایی بود.</a:t>
            </a:r>
          </a:p>
          <a:p>
            <a:endParaRPr lang="fa-IR" dirty="0"/>
          </a:p>
          <a:p>
            <a:r>
              <a:rPr lang="fa-IR" dirty="0" smtClean="0"/>
              <a:t>در قرن 14و15 میلادی اوج اقتدار کلیسا و حکومت مذهبی و رسمیت دادگاه تفتیش از سوی کلیساها در جامعه بود </a:t>
            </a:r>
          </a:p>
          <a:p>
            <a:r>
              <a:rPr lang="fa-IR" dirty="0" smtClean="0"/>
              <a:t>رفتار پاپ در این دوران صرفا مربوط به امور روحانی و مذهبی نبود و مربوط به امور  قدرت های دنیوی نیز می شد.</a:t>
            </a:r>
          </a:p>
          <a:p>
            <a:r>
              <a:rPr lang="fa-IR" dirty="0" smtClean="0"/>
              <a:t>مارتین لوتر کشیش کاتولیگ آلمانی ، در اکتبر سال 1517بر علیه جمع آوری اعانات توسط کلیسا  که برای آمرزش اخروی بود ، اعلامیه منتشر کرد.</a:t>
            </a:r>
          </a:p>
          <a:p>
            <a:r>
              <a:rPr lang="fa-IR" dirty="0" smtClean="0"/>
              <a:t>هگل معتقد است:( مذهب پروتستان در حقیقت ذهنیت نوینی را در دنیای غرب ب وجود آورد و سبب شد که سنت های قرون وسطی پشت سر گذاشته شود.)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723031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1/3علم مداری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a-IR" dirty="0" smtClean="0"/>
              <a:t>در زمینه علمی ، نیکولاس کپرینک منجم لهستانی ،عقاید بطلمیوس،ارسطو و کلیسای قرون وسطی را زیر سوال برد و اعلام کرد خورشید و نه زمین مرکز این عالم است</a:t>
            </a:r>
          </a:p>
          <a:p>
            <a:r>
              <a:rPr lang="fa-IR" dirty="0" smtClean="0"/>
              <a:t>یوهانس کپلر ،منجم و ریاضیدان آلمانی پی برد که مدار سیارات به دور خورشید به صورت بیضی است</a:t>
            </a:r>
          </a:p>
          <a:p>
            <a:r>
              <a:rPr lang="fa-IR" dirty="0" smtClean="0"/>
              <a:t>گالیله وی با استفاده با عدسی های شیشه ای پی برد که بر خلاف اعتقادات قرون وسطی،اجرامی کامل و بی نقص نیستند</a:t>
            </a:r>
          </a:p>
          <a:p>
            <a:r>
              <a:rPr lang="fa-IR" dirty="0" smtClean="0"/>
              <a:t>اسحاق نیوتن ریاضیدان و فیزیکدان شهیر انگلیسی ،آخرین ضربه را به باورهای قرون وسطی در مورد اجرام سماوی و جهان لاهوت وارد نمود</a:t>
            </a:r>
          </a:p>
          <a:p>
            <a:r>
              <a:rPr lang="fa-IR" dirty="0" smtClean="0"/>
              <a:t>در قرون وسطی اعتقاد بر این بود که جهان همانند یک که است که زمین در مرکز آن قرار دارد</a:t>
            </a:r>
          </a:p>
          <a:p>
            <a:r>
              <a:rPr lang="fa-IR" dirty="0"/>
              <a:t> </a:t>
            </a:r>
            <a:r>
              <a:rPr lang="fa-IR" dirty="0" smtClean="0"/>
              <a:t>و در نتیجه آنچه که نشان داده شد این است که پندارهای جهان سنت در قرون وسطی لزوما صحیح نیست جهان پیرامون ما یک جهان اسرارآمیز نیست و انسان به کمک علم می تواند به مکاشفه و مطالعه جهان بپردازد.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730521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736600"/>
            <a:ext cx="8596668" cy="1320800"/>
          </a:xfrm>
        </p:spPr>
        <p:txBody>
          <a:bodyPr/>
          <a:lstStyle/>
          <a:p>
            <a:pPr algn="ctr"/>
            <a:r>
              <a:rPr lang="fa-IR" dirty="0" smtClean="0"/>
              <a:t>1/4 عصر روشنگری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عصر روشنگری نقطه عطفی در گذر از جهان سنت و به دنیای مدرن بود. به این دوره عصر منطق نیز گفته می وشد، زیرا منطق بر اساس شواهد ملموس برای کشف حقیقت، از اصول زیر بنایی این عصر محسوب می سود</a:t>
            </a:r>
          </a:p>
          <a:p>
            <a:r>
              <a:rPr lang="fa-IR" dirty="0" smtClean="0"/>
              <a:t>طبیعت و قوانین طبیعی از دیگر موضوعات موضوعات مورد توجه این دوره بود</a:t>
            </a:r>
          </a:p>
          <a:p>
            <a:r>
              <a:rPr lang="fa-IR" dirty="0" smtClean="0"/>
              <a:t>به نظر اندیشمندان این دوره ، طبیعت و جهان پیرامون انسان دارای قوانین و ضوابط مشخص و معینی است و انسان به کمک ذهن و تجربه عینی قادر است این جهان نامشکوف را به دنیای قابل استنباط و بهره برداری تبدیل کند.</a:t>
            </a:r>
          </a:p>
          <a:p>
            <a:r>
              <a:rPr lang="fa-IR" dirty="0" smtClean="0"/>
              <a:t>فلاسفه این دوران خواهان مسرت و خوشبختی برای مردمان جامعه در این دوران بودند</a:t>
            </a:r>
          </a:p>
          <a:p>
            <a:r>
              <a:rPr lang="fa-IR" dirty="0" smtClean="0"/>
              <a:t>اعتقاد به علم و پیشرفت و رابطه این دو مورد تأکید  در این دوره بود</a:t>
            </a:r>
          </a:p>
          <a:p>
            <a:r>
              <a:rPr lang="fa-IR" dirty="0" smtClean="0"/>
              <a:t>عصر روشنگری توجه به آینده داشته و سنت و گذشته را مترادف خرافات و عقاید غیر واقعی قلمداد می نمود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034757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1/5انقلاب صنعتی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در این دوران علم و شناخت به صورت غایت انسان مدرن درآمد</a:t>
            </a:r>
          </a:p>
          <a:p>
            <a:r>
              <a:rPr lang="fa-IR" dirty="0" smtClean="0"/>
              <a:t>در سال 1769 ماشین بخار توسط جیمز وات در انگلستان اختراع شد و طلیعه انقلاب صنعتی و تکنولوژِ مدرن ظهور کرد.</a:t>
            </a:r>
          </a:p>
          <a:p>
            <a:r>
              <a:rPr lang="fa-IR" dirty="0" smtClean="0"/>
              <a:t>ائلین خط اهن انگلستان در سال 11825 احداث شد.</a:t>
            </a:r>
          </a:p>
          <a:p>
            <a:r>
              <a:rPr lang="fa-IR" dirty="0" smtClean="0"/>
              <a:t>اولسن کشتی بخار در سال 1807 در امریکا ساخته شد</a:t>
            </a:r>
          </a:p>
          <a:p>
            <a:r>
              <a:rPr lang="fa-IR" dirty="0" smtClean="0"/>
              <a:t>توماس ادیسون چراغ برق اختراع کرد.</a:t>
            </a:r>
          </a:p>
          <a:p>
            <a:r>
              <a:rPr lang="fa-IR" dirty="0" smtClean="0"/>
              <a:t>صنعت شیشه سازی نیمه دوم قرن 18 گسترش یافت</a:t>
            </a:r>
          </a:p>
          <a:p>
            <a:r>
              <a:rPr lang="fa-IR" dirty="0" smtClean="0"/>
              <a:t>آسانسور در اواسط قرن 19 در نیویورک اختراع شد</a:t>
            </a:r>
          </a:p>
          <a:p>
            <a:r>
              <a:rPr lang="fa-IR" dirty="0" smtClean="0"/>
              <a:t>تولید تیرآهن ،فولاد و سیمان در طی قرن 19 رشد بسیار کرد</a:t>
            </a:r>
          </a:p>
          <a:p>
            <a:endParaRPr lang="fa-IR" dirty="0"/>
          </a:p>
          <a:p>
            <a:endParaRPr lang="fa-IR" dirty="0" smtClean="0"/>
          </a:p>
          <a:p>
            <a:endParaRPr lang="fa-I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3429000"/>
            <a:ext cx="2847975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140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تبعات انقلاب صنعتی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رشد شهر نشینی</a:t>
            </a:r>
          </a:p>
          <a:p>
            <a:r>
              <a:rPr lang="fa-IR" dirty="0" smtClean="0"/>
              <a:t>احداث کارخانجات در اطراف شهرها</a:t>
            </a:r>
          </a:p>
          <a:p>
            <a:r>
              <a:rPr lang="fa-IR" dirty="0" smtClean="0"/>
              <a:t>ارائه خدمات جدید در شهرها که باعث جابهجایی جمعیت شد</a:t>
            </a:r>
          </a:p>
          <a:p>
            <a:endParaRPr lang="fa-IR" dirty="0"/>
          </a:p>
          <a:p>
            <a:r>
              <a:rPr lang="fa-IR" dirty="0" smtClean="0"/>
              <a:t>به وجود آمدن طبقات جدید اجتماعی مانند  کارگر صنعتی و مالکان کارخانجات یا بورژوازی باعث پیدایش نظریه ها ضد سرمایه داری شدمانند کمونیسم و سوسیالیسم</a:t>
            </a:r>
          </a:p>
          <a:p>
            <a:r>
              <a:rPr lang="fa-IR" dirty="0" smtClean="0"/>
              <a:t>در تاریخ شهرشایز وجود اتومبیل بافت و مالبد شهرها را تغییر داد</a:t>
            </a:r>
          </a:p>
          <a:p>
            <a:r>
              <a:rPr lang="fa-IR" dirty="0" smtClean="0"/>
              <a:t>مدرنیته ،نهادهای مدرن و ساختمان ها جدید را با خود به داخل شهرها آوردمانند</a:t>
            </a:r>
          </a:p>
          <a:p>
            <a:r>
              <a:rPr lang="fa-IR" dirty="0" smtClean="0"/>
              <a:t>دانشگاه،وزارتخانه، ایستکاه راه اهن،موزه،نمایشکاه، بیمارستان، شهرداری،دادگستری و پارلمان</a:t>
            </a:r>
          </a:p>
        </p:txBody>
      </p:sp>
    </p:spTree>
    <p:extLst>
      <p:ext uri="{BB962C8B-B14F-4D97-AF65-F5344CB8AC3E}">
        <p14:creationId xmlns:p14="http://schemas.microsoft.com/office/powerpoint/2010/main" val="1068255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اولین ساختمان های مدرن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8934" y="2185989"/>
            <a:ext cx="8596668" cy="3880773"/>
          </a:xfrm>
        </p:spPr>
        <p:txBody>
          <a:bodyPr/>
          <a:lstStyle/>
          <a:p>
            <a:r>
              <a:rPr lang="fa-IR" dirty="0" smtClean="0"/>
              <a:t>اواخز قرن 18 میلادی ،تولیدات جدید صنعتی وارد امور ساختمانی شد</a:t>
            </a:r>
          </a:p>
          <a:p>
            <a:r>
              <a:rPr lang="fa-IR" dirty="0" smtClean="0"/>
              <a:t>تولیدات پل ها</a:t>
            </a:r>
          </a:p>
          <a:p>
            <a:r>
              <a:rPr lang="fa-IR" dirty="0" smtClean="0"/>
              <a:t>کارخانجات</a:t>
            </a:r>
          </a:p>
          <a:p>
            <a:r>
              <a:rPr lang="fa-IR" dirty="0" smtClean="0"/>
              <a:t>تأسیسات بندرگاهی</a:t>
            </a:r>
          </a:p>
          <a:p>
            <a:r>
              <a:rPr lang="fa-IR" dirty="0" smtClean="0"/>
              <a:t>سیلوهای گندم</a:t>
            </a:r>
          </a:p>
          <a:p>
            <a:r>
              <a:rPr lang="fa-IR" dirty="0" smtClean="0"/>
              <a:t>بناهای عموم</a:t>
            </a:r>
          </a:p>
          <a:p>
            <a:r>
              <a:rPr lang="fa-IR" dirty="0" smtClean="0"/>
              <a:t>و  در نهایت ساختمان های مسکونی</a:t>
            </a:r>
            <a:endParaRPr lang="fa-I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1362" y="2970212"/>
            <a:ext cx="1743075" cy="2619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5373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پل رودخانه سورن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پل رودخانه سورن –انگلستان -1775-1779 –مصالح تیر چدنی</a:t>
            </a:r>
          </a:p>
          <a:p>
            <a:r>
              <a:rPr lang="fa-IR" dirty="0" smtClean="0"/>
              <a:t>30متر دهانه و15 متر ارتفاع</a:t>
            </a:r>
            <a:endParaRPr lang="fa-I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7768" y="2749204"/>
            <a:ext cx="4435032" cy="3292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712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6100" y="1927225"/>
            <a:ext cx="10515600" cy="3178175"/>
          </a:xfrm>
        </p:spPr>
        <p:txBody>
          <a:bodyPr>
            <a:normAutofit fontScale="90000"/>
          </a:bodyPr>
          <a:lstStyle/>
          <a:p>
            <a:pPr algn="ctr"/>
            <a:r>
              <a:rPr lang="fa-IR" dirty="0"/>
              <a:t>دانشگاه زینب کبری </a:t>
            </a:r>
            <a:r>
              <a:rPr lang="fa-IR" dirty="0" smtClean="0"/>
              <a:t>همدان</a:t>
            </a:r>
            <a:r>
              <a:rPr lang="fa-IR" dirty="0"/>
              <a:t/>
            </a:r>
            <a:br>
              <a:rPr lang="fa-IR" dirty="0"/>
            </a:br>
            <a:r>
              <a:rPr lang="fa-IR" dirty="0" smtClean="0"/>
              <a:t/>
            </a:r>
            <a:br>
              <a:rPr lang="fa-IR" dirty="0" smtClean="0"/>
            </a:br>
            <a:r>
              <a:rPr lang="fa-IR" dirty="0" smtClean="0"/>
              <a:t>معماری معاصر</a:t>
            </a:r>
            <a:br>
              <a:rPr lang="fa-IR" dirty="0" smtClean="0"/>
            </a:br>
            <a:r>
              <a:rPr lang="fa-IR" dirty="0" smtClean="0"/>
              <a:t/>
            </a:r>
            <a:br>
              <a:rPr lang="fa-IR" dirty="0" smtClean="0"/>
            </a:br>
            <a:r>
              <a:rPr lang="fa-IR" dirty="0" smtClean="0"/>
              <a:t>مدرس :شیوا پاک طینت</a:t>
            </a:r>
            <a:br>
              <a:rPr lang="fa-IR" dirty="0" smtClean="0"/>
            </a:br>
            <a:r>
              <a:rPr lang="fa-IR" dirty="0" smtClean="0"/>
              <a:t/>
            </a:r>
            <a:br>
              <a:rPr lang="fa-IR" dirty="0" smtClean="0"/>
            </a:br>
            <a:r>
              <a:rPr lang="fa-IR" dirty="0" smtClean="0"/>
              <a:t/>
            </a:r>
            <a:br>
              <a:rPr lang="fa-IR" dirty="0" smtClean="0"/>
            </a:br>
            <a:r>
              <a:rPr lang="fa-IR" dirty="0" smtClean="0"/>
              <a:t/>
            </a:r>
            <a:br>
              <a:rPr lang="fa-IR" dirty="0" smtClean="0"/>
            </a:br>
            <a:r>
              <a:rPr lang="fa-IR" dirty="0" smtClean="0"/>
              <a:t/>
            </a:r>
            <a:br>
              <a:rPr lang="fa-IR" dirty="0" smtClean="0"/>
            </a:b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47823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پل ساندرلند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پل ساندرلند173-1796 – انگلستان- تیر های چدنی -72 متر دهانه 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93023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پل معلق کلیفتون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پل معلق کلیفتون – بریستون انگلستان -214 متر دهانه </a:t>
            </a:r>
            <a:endParaRPr lang="fa-I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0133" y="3108324"/>
            <a:ext cx="5085292" cy="3051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2157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اسکلت فلزی در سازه ساختمان-اولین بار – کارخانه ریسندی در شرازبری انگلستان(از تیر و ستون های چدنی برای سازه داخلی)</a:t>
            </a:r>
          </a:p>
          <a:p>
            <a:r>
              <a:rPr lang="fa-IR" dirty="0" smtClean="0"/>
              <a:t>ستون های چدنی در دو ردیف داخلی کارخانه ریسندگی در سالفورد انگلستان </a:t>
            </a:r>
          </a:p>
          <a:p>
            <a:endParaRPr lang="fa-IR" dirty="0" smtClean="0"/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695804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قصر بلورین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/>
              <a:t>ساختمان عظیم قصر بلورین – معماری جوزف پاکستن – نمایشگاه بین المللی در هاید پارک – شهر لندن  سال 1851 میلادی</a:t>
            </a:r>
          </a:p>
          <a:p>
            <a:r>
              <a:rPr lang="fa-IR" dirty="0" smtClean="0"/>
              <a:t>ائلین ساختمان با مصالح مدرن : آهن ، شیشه و به صورت پیش ساخته </a:t>
            </a:r>
          </a:p>
          <a:p>
            <a:r>
              <a:rPr lang="fa-IR" dirty="0"/>
              <a:t> </a:t>
            </a:r>
            <a:r>
              <a:rPr lang="fa-IR" dirty="0" smtClean="0"/>
              <a:t>پوشش سقف سنتی و بصورت قوس نیم دایره اجرا شده است</a:t>
            </a:r>
          </a:p>
          <a:p>
            <a:r>
              <a:rPr lang="fa-IR" dirty="0" smtClean="0"/>
              <a:t>مساحت 71500متر مربع ، بزرگترین ساختمان آن زمان</a:t>
            </a:r>
          </a:p>
          <a:p>
            <a:r>
              <a:rPr lang="fa-IR" dirty="0" smtClean="0"/>
              <a:t>در سال 1936 بر اساس آتش سوزی از بین رفت</a:t>
            </a:r>
          </a:p>
          <a:p>
            <a:endParaRPr lang="fa-I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6899" y="4405009"/>
            <a:ext cx="4408931" cy="2352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6222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نمایشگاه بین المللی پاریس 1889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1- برج ایفل</a:t>
            </a:r>
          </a:p>
          <a:p>
            <a:r>
              <a:rPr lang="fa-IR" dirty="0" smtClean="0"/>
              <a:t>2-تالار بزرگ ماشین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9051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برج ایفل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گوستاو ایفل طراح و مجری</a:t>
            </a:r>
          </a:p>
          <a:p>
            <a:r>
              <a:rPr lang="fa-IR" dirty="0" smtClean="0"/>
              <a:t>330متر ارتفاع</a:t>
            </a:r>
          </a:p>
          <a:p>
            <a:r>
              <a:rPr lang="fa-IR" dirty="0" smtClean="0"/>
              <a:t>بلندترین ساختمان آن دوره</a:t>
            </a:r>
          </a:p>
          <a:p>
            <a:r>
              <a:rPr lang="fa-IR" dirty="0" smtClean="0"/>
              <a:t>نمار صنعت و تکنولوژِ جدید</a:t>
            </a:r>
          </a:p>
          <a:p>
            <a:r>
              <a:rPr lang="fa-IR" dirty="0" smtClean="0"/>
              <a:t>نوید دهنده شکوفایی عصر مدرن</a:t>
            </a:r>
            <a:endParaRPr lang="fa-I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8436" y="1798416"/>
            <a:ext cx="3687763" cy="4605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2121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تالار ماشین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نمایش آخرین و جدید ترین انواع ماشین الات و تولیدات صنعتی</a:t>
            </a:r>
          </a:p>
          <a:p>
            <a:r>
              <a:rPr lang="fa-IR" dirty="0" smtClean="0"/>
              <a:t>تمام مصالح جدید ، یعنی شیشه و فولاد</a:t>
            </a:r>
          </a:p>
          <a:p>
            <a:r>
              <a:rPr lang="fa-IR" dirty="0" smtClean="0"/>
              <a:t>دهانه وسط با خرپای به طول15متر که رکورد استثنایی در صنعت ساختمان می باشد</a:t>
            </a:r>
          </a:p>
          <a:p>
            <a:r>
              <a:rPr lang="fa-IR" dirty="0" smtClean="0"/>
              <a:t>فردیناند =مهندس معماری</a:t>
            </a:r>
          </a:p>
          <a:p>
            <a:r>
              <a:rPr lang="fa-IR" dirty="0" smtClean="0"/>
              <a:t>کنتمین =مهندس سازه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4233299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معماری مدرن اولیه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معماری مدرن با مبانی نظری مدون و شاختمان های ساخته شده بر اساس اندیشه مدرن از اواخر قرن 19 میلادی شکل گرفت</a:t>
            </a:r>
          </a:p>
          <a:p>
            <a:r>
              <a:rPr lang="fa-IR" dirty="0" smtClean="0"/>
              <a:t>خاستگاه ای معماری در آمریکا شهر شیکاگو </a:t>
            </a:r>
          </a:p>
          <a:p>
            <a:r>
              <a:rPr lang="fa-IR" dirty="0" smtClean="0"/>
              <a:t>و در اروپا شهرهای پاریش ، برلین  و وین بود</a:t>
            </a:r>
          </a:p>
          <a:p>
            <a:r>
              <a:rPr lang="fa-IR" dirty="0"/>
              <a:t> </a:t>
            </a:r>
            <a:r>
              <a:rPr lang="fa-IR" dirty="0" smtClean="0"/>
              <a:t>دوره زمانی مدرن اولیه 1880 تا اوایل جنگ جهانی اول یعنی سال 191 بود.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082490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1/2مکتب شیکاگو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شهر شیکاگو – قرن 19-  سال 1885-مرکز خطوط راه آهن  و ارتباط شرق و غرب-مرکز تجاری بهمراه ساختمان های تجاری اداری مهم</a:t>
            </a:r>
          </a:p>
          <a:p>
            <a:r>
              <a:rPr lang="fa-IR" dirty="0" smtClean="0"/>
              <a:t>سال 1871 آتش سوزی شهر شیکاگو و ایجاد زیمنه برای تحولات جدید</a:t>
            </a:r>
          </a:p>
          <a:p>
            <a:r>
              <a:rPr lang="fa-IR" dirty="0" smtClean="0"/>
              <a:t>دو دهه اخر قرن 19-ساخت اولین ساختمان های مدرن در شیکاگو</a:t>
            </a:r>
          </a:p>
          <a:p>
            <a:r>
              <a:rPr lang="fa-IR" dirty="0" smtClean="0"/>
              <a:t>تولین مهندس مطرح این مکتب</a:t>
            </a:r>
          </a:p>
          <a:p>
            <a:r>
              <a:rPr lang="fa-IR" dirty="0" smtClean="0"/>
              <a:t>ویلیام برون جنی – غارغالتحصیل مدرسه هنر و تولیدات فرانسه و نویسنده کتاب اصول و عمل در معماری</a:t>
            </a:r>
          </a:p>
          <a:p>
            <a:r>
              <a:rPr lang="fa-IR" dirty="0" smtClean="0"/>
              <a:t>جنی معمار ساختمان بیمه 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891729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ساختمان  بیمه 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معمار: جنی</a:t>
            </a:r>
          </a:p>
          <a:p>
            <a:r>
              <a:rPr lang="fa-IR" dirty="0" smtClean="0"/>
              <a:t>ساختمن بیمه سال 15-1883</a:t>
            </a:r>
          </a:p>
          <a:p>
            <a:r>
              <a:rPr lang="fa-IR" dirty="0" smtClean="0"/>
              <a:t>ده طبقه</a:t>
            </a:r>
          </a:p>
          <a:p>
            <a:r>
              <a:rPr lang="fa-IR" dirty="0" smtClean="0"/>
              <a:t>اولین سازه فولادی و دیوارهای پرده ای غیر باربر در طبقات فوقانی</a:t>
            </a:r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704520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9934" y="2501900"/>
            <a:ext cx="8596668" cy="1320800"/>
          </a:xfrm>
        </p:spPr>
        <p:txBody>
          <a:bodyPr/>
          <a:lstStyle/>
          <a:p>
            <a:pPr algn="ctr"/>
            <a:r>
              <a:rPr lang="en-US" dirty="0"/>
              <a:t>shiva.paktinat@gmail.com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525884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ساختمان فراستور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معماری :جنی</a:t>
            </a:r>
          </a:p>
          <a:p>
            <a:r>
              <a:rPr lang="fa-IR" dirty="0" smtClean="0"/>
              <a:t>سال ساخت :91-1890 شهر شیکاگو</a:t>
            </a:r>
          </a:p>
          <a:p>
            <a:r>
              <a:rPr lang="fa-IR" dirty="0" smtClean="0"/>
              <a:t>سازه فولادی و دیوارهای پرده ای</a:t>
            </a:r>
            <a:endParaRPr lang="fa-I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637" y="1930400"/>
            <a:ext cx="4982864" cy="3642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2137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شرکت هولابرد و راچ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ساختمان تاکوما</a:t>
            </a:r>
          </a:p>
          <a:p>
            <a:r>
              <a:rPr lang="fa-IR" dirty="0" smtClean="0"/>
              <a:t>12 طبقه</a:t>
            </a:r>
          </a:p>
          <a:p>
            <a:r>
              <a:rPr lang="fa-IR" dirty="0" smtClean="0"/>
              <a:t>اولین برج تمام فولادی</a:t>
            </a:r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421921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شرکت برنهم و روت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ساختمان مانودناک سال 91-1889</a:t>
            </a:r>
          </a:p>
          <a:p>
            <a:r>
              <a:rPr lang="fa-IR" dirty="0" smtClean="0"/>
              <a:t>16 طبقه </a:t>
            </a:r>
          </a:p>
          <a:p>
            <a:r>
              <a:rPr lang="fa-IR" dirty="0" smtClean="0"/>
              <a:t>دیوار خارجی ، دیوار باربر</a:t>
            </a:r>
          </a:p>
          <a:p>
            <a:r>
              <a:rPr lang="fa-IR" dirty="0" smtClean="0"/>
              <a:t>سازه  داخلی، اسلکت فلزی</a:t>
            </a:r>
          </a:p>
          <a:p>
            <a:r>
              <a:rPr lang="fa-IR" dirty="0" smtClean="0"/>
              <a:t>برج فاقد تزیینات و تاریخ گرایی در نما ساختمان</a:t>
            </a:r>
            <a:endParaRPr lang="fa-I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8275" y="1930400"/>
            <a:ext cx="2671090" cy="3579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3682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شرکت برنهم و روت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معبد مسونیک-1892</a:t>
            </a:r>
          </a:p>
          <a:p>
            <a:r>
              <a:rPr lang="fa-IR" dirty="0" smtClean="0"/>
              <a:t>ساختمان 22 طبقه</a:t>
            </a:r>
          </a:p>
          <a:p>
            <a:r>
              <a:rPr lang="fa-IR" dirty="0" smtClean="0"/>
              <a:t>اسکلت تمام فولادی و بلندترین ساختمان آن زمان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619900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لویی سالیوان 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لویی سالیوان معروفترین معماری این سبک و مدیر مهم شرکت آدلر و سالیوان</a:t>
            </a:r>
          </a:p>
          <a:p>
            <a:r>
              <a:rPr lang="fa-IR" dirty="0" smtClean="0"/>
              <a:t>تحصیل کرده دانشگاه </a:t>
            </a:r>
            <a:r>
              <a:rPr lang="en-US" dirty="0" smtClean="0"/>
              <a:t>M.I.T</a:t>
            </a:r>
            <a:r>
              <a:rPr lang="fa-IR" dirty="0" smtClean="0"/>
              <a:t> بوستون و مدرسه هنرهای زیبای پاریس</a:t>
            </a:r>
          </a:p>
          <a:p>
            <a:r>
              <a:rPr lang="fa-IR" dirty="0" smtClean="0"/>
              <a:t>طراح ساحتمان های بلندمرتبه متعددی در شیکاگو ،نیویورک، سنت لوئیس و بوفالو</a:t>
            </a:r>
          </a:p>
          <a:p>
            <a:r>
              <a:rPr lang="fa-IR" dirty="0" smtClean="0"/>
              <a:t>صاحب شعار معروف فرم تابع عملکرد</a:t>
            </a:r>
          </a:p>
          <a:p>
            <a:r>
              <a:rPr lang="fa-IR" dirty="0" smtClean="0"/>
              <a:t>استفاده محدود از تزئینات در ساختمان </a:t>
            </a:r>
            <a:endParaRPr lang="fa-I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57" b="6049"/>
          <a:stretch/>
        </p:blipFill>
        <p:spPr>
          <a:xfrm>
            <a:off x="1812925" y="3733801"/>
            <a:ext cx="2263776" cy="2539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2141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منشور اولیه مکتب شیکاگو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(روش های طراحی ، اجرایی و اصول نظری این معماران به نام مکتب شیکاگو شهرت یافت)</a:t>
            </a:r>
          </a:p>
          <a:p>
            <a:r>
              <a:rPr lang="fa-IR" dirty="0" smtClean="0"/>
              <a:t>1-استفاده از اسکلت فولادی برای ساختار کل بنا</a:t>
            </a:r>
          </a:p>
          <a:p>
            <a:r>
              <a:rPr lang="fa-IR" dirty="0" smtClean="0"/>
              <a:t>2-نمایش ساختار بنا در نما ساختمان</a:t>
            </a:r>
          </a:p>
          <a:p>
            <a:r>
              <a:rPr lang="fa-IR" dirty="0" smtClean="0"/>
              <a:t>3-عدم تقلید از سبک های گذشته</a:t>
            </a:r>
          </a:p>
          <a:p>
            <a:r>
              <a:rPr lang="fa-IR" dirty="0" smtClean="0"/>
              <a:t>4-استفاده بسیار اندک از تزیینات</a:t>
            </a:r>
          </a:p>
          <a:p>
            <a:r>
              <a:rPr lang="fa-IR" dirty="0" smtClean="0"/>
              <a:t>5-استفاده از پنجره های عریض که کل دهانه بین ستون ها را می پوشاند.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034716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نمایشگاه بین المللی کلمبیا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سال 1893 در شهر شیکاکو</a:t>
            </a:r>
          </a:p>
          <a:p>
            <a:r>
              <a:rPr lang="fa-IR" dirty="0" smtClean="0"/>
              <a:t>آغازی بر پایان مکتب شیکاگو</a:t>
            </a:r>
          </a:p>
          <a:p>
            <a:r>
              <a:rPr lang="fa-IR" dirty="0" smtClean="0"/>
              <a:t>ساختمان های این نمایشگاه عمدتا بر سبک نئو کلاسیک</a:t>
            </a:r>
          </a:p>
          <a:p>
            <a:r>
              <a:rPr lang="fa-IR" dirty="0" smtClean="0"/>
              <a:t>برنهم ریس اجرایی  و طراح سایت پلان مجموعه</a:t>
            </a:r>
          </a:p>
          <a:p>
            <a:r>
              <a:rPr lang="fa-IR" dirty="0" smtClean="0"/>
              <a:t>سالیوان جز گروه طراحان</a:t>
            </a:r>
          </a:p>
          <a:p>
            <a:r>
              <a:rPr lang="fa-IR" dirty="0" smtClean="0"/>
              <a:t>طراح ساختمان ترابری بهمراه یک قوس بزرگ رومی در بالای سر در ورودی ساختمان</a:t>
            </a:r>
          </a:p>
          <a:p>
            <a:r>
              <a:rPr lang="fa-IR" dirty="0" smtClean="0"/>
              <a:t>این نمایشگاه ضربه مهلک بر مکتب شیکاگو و نهضت مدرن در آمرسکا</a:t>
            </a:r>
          </a:p>
          <a:p>
            <a:endParaRPr lang="fa-IR" dirty="0"/>
          </a:p>
          <a:p>
            <a:r>
              <a:rPr lang="fa-IR" dirty="0" smtClean="0"/>
              <a:t>در نهایت دوباره سبک های تاریخ گرایی دوباره سبک غالب شهرهای بزرگ آمریکا شد.</a:t>
            </a:r>
          </a:p>
          <a:p>
            <a:endParaRPr lang="fa-I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600" y="1270000"/>
            <a:ext cx="2984501" cy="2571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4356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هنری هابسون ریچارد سون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معمار مکتب شیکاکو و موثر بر طرح های روت و سالیوان</a:t>
            </a:r>
          </a:p>
          <a:p>
            <a:r>
              <a:rPr lang="fa-IR" dirty="0" smtClean="0"/>
              <a:t>اولین معمار معروف آمریکا</a:t>
            </a:r>
            <a:endParaRPr lang="fa-IR" dirty="0"/>
          </a:p>
          <a:p>
            <a:r>
              <a:rPr lang="fa-IR" dirty="0" smtClean="0"/>
              <a:t>فارغ التحصیل هاروارد</a:t>
            </a:r>
          </a:p>
          <a:p>
            <a:pPr marL="0" indent="0">
              <a:buNone/>
            </a:pPr>
            <a:endParaRPr lang="fa-IR" dirty="0" smtClean="0"/>
          </a:p>
          <a:p>
            <a:pPr marL="0" indent="0">
              <a:buNone/>
            </a:pPr>
            <a:r>
              <a:rPr lang="fa-IR" dirty="0" smtClean="0"/>
              <a:t>طراح ساختمان 7 طبقه مارشال فیلد</a:t>
            </a:r>
          </a:p>
          <a:p>
            <a:pPr marL="0" indent="0">
              <a:buNone/>
            </a:pPr>
            <a:r>
              <a:rPr lang="fa-IR" dirty="0" smtClean="0"/>
              <a:t>سازه داخلی فلزی</a:t>
            </a:r>
          </a:p>
          <a:p>
            <a:pPr marL="0" indent="0">
              <a:buNone/>
            </a:pPr>
            <a:r>
              <a:rPr lang="fa-IR" dirty="0" smtClean="0"/>
              <a:t>دیوار خارجی باربر</a:t>
            </a:r>
          </a:p>
          <a:p>
            <a:pPr marL="0" indent="0">
              <a:buNone/>
            </a:pPr>
            <a:r>
              <a:rPr lang="fa-IR" dirty="0" smtClean="0"/>
              <a:t>نمای سنگی و فاقد تزئینات</a:t>
            </a:r>
          </a:p>
          <a:p>
            <a:pPr marL="0" indent="0">
              <a:buNone/>
            </a:pPr>
            <a:r>
              <a:rPr lang="fa-IR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81003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فرانک لوید رایت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عدم تحصیلات دانشگاهی</a:t>
            </a:r>
          </a:p>
          <a:p>
            <a:r>
              <a:rPr lang="fa-IR" dirty="0" smtClean="0"/>
              <a:t>کار در دفتر /ادلر و سالیوان</a:t>
            </a:r>
          </a:p>
          <a:p>
            <a:r>
              <a:rPr lang="fa-IR" dirty="0" smtClean="0"/>
              <a:t>معروف ترین معماری آمریکا تا به امروز از نظر دکتر قبادیان</a:t>
            </a:r>
          </a:p>
          <a:p>
            <a:r>
              <a:rPr lang="fa-IR" dirty="0" smtClean="0"/>
              <a:t>طراح ساختمان های :</a:t>
            </a:r>
          </a:p>
          <a:p>
            <a:r>
              <a:rPr lang="fa-IR" dirty="0" smtClean="0"/>
              <a:t>1 – خانه لارکین 1892 شیکاگو</a:t>
            </a:r>
          </a:p>
          <a:p>
            <a:r>
              <a:rPr lang="fa-IR" dirty="0" smtClean="0"/>
              <a:t>2- ساختمان لارکین 5-1904 –بوفالو در ایالت نیویورک در مکتب شیکاگو</a:t>
            </a:r>
          </a:p>
          <a:p>
            <a:endParaRPr lang="fa-IR" dirty="0"/>
          </a:p>
          <a:p>
            <a:r>
              <a:rPr lang="fa-IR" dirty="0" smtClean="0"/>
              <a:t>شاخص ترین چهره سبک معماری ارگانیک بعد از ساخت خانه روبی در سال 1909</a:t>
            </a:r>
            <a:endParaRPr lang="fa-I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637" y="1595437"/>
            <a:ext cx="2430463" cy="2430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217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علل اهمیت مکتب شیکاگو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1-پیشرفت تکنولوژِ و مصالح جدید ساختمان مانند اسکلت فلزی ، شیشه ای، انرژی برقريالتأسیسات مرکزی و آسانسور</a:t>
            </a:r>
          </a:p>
          <a:p>
            <a:r>
              <a:rPr lang="fa-IR" dirty="0" smtClean="0"/>
              <a:t>2-احداث ساختمان های مرتفع با اسکلت تمام فولادی برای اولین بار در شهر شیکاکو( تا قبل از این از ستون های چدنی در ساختمان ها استفاده می شد.)</a:t>
            </a:r>
          </a:p>
          <a:p>
            <a:r>
              <a:rPr lang="fa-IR" dirty="0"/>
              <a:t>3-این سبک با گستره جهانی مه از شیکاکو آغاز شد</a:t>
            </a:r>
          </a:p>
          <a:p>
            <a:pPr marL="0" indent="0">
              <a:buNone/>
            </a:pPr>
            <a:endParaRPr lang="fa-IR" dirty="0" smtClean="0"/>
          </a:p>
          <a:p>
            <a:pPr marL="0" indent="0">
              <a:buNone/>
            </a:pPr>
            <a:r>
              <a:rPr lang="fa-IR" dirty="0" smtClean="0"/>
              <a:t>برج سازی  بعنوان شاخصه معماری مدرن در  شهر شیکاگو  شکل گرفت</a:t>
            </a:r>
          </a:p>
        </p:txBody>
      </p:sp>
    </p:spTree>
    <p:extLst>
      <p:ext uri="{BB962C8B-B14F-4D97-AF65-F5344CB8AC3E}">
        <p14:creationId xmlns:p14="http://schemas.microsoft.com/office/powerpoint/2010/main" val="1594496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فصل اول :دوره مدرن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b="1" dirty="0" smtClean="0"/>
              <a:t>معماری دروه مدرن ،معماری شاخص و جهانگیر سده بیستم</a:t>
            </a:r>
          </a:p>
          <a:p>
            <a:r>
              <a:rPr lang="fa-IR" b="1" dirty="0" smtClean="0"/>
              <a:t>ریشه معماری مدرن 400سال قبل از سده بیستم                    شهر فلورانس شمال ایتالیا</a:t>
            </a:r>
          </a:p>
          <a:p>
            <a:r>
              <a:rPr lang="fa-IR" b="1" dirty="0" smtClean="0"/>
              <a:t>شناخت زمینه های معماری مدرن</a:t>
            </a:r>
          </a:p>
          <a:p>
            <a:pPr marL="0" indent="0">
              <a:buNone/>
            </a:pPr>
            <a:endParaRPr lang="fa-IR" b="1" dirty="0"/>
          </a:p>
        </p:txBody>
      </p:sp>
      <p:sp>
        <p:nvSpPr>
          <p:cNvPr id="4" name="Left Arrow 3"/>
          <p:cNvSpPr/>
          <p:nvPr/>
        </p:nvSpPr>
        <p:spPr>
          <a:xfrm flipV="1">
            <a:off x="2438400" y="2616200"/>
            <a:ext cx="1117600" cy="4572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36700" y="3302848"/>
            <a:ext cx="3136899" cy="3555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3536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2/2 نهضت هنر نو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سبکی در اروپا</a:t>
            </a:r>
          </a:p>
          <a:p>
            <a:r>
              <a:rPr lang="fa-IR" dirty="0" smtClean="0"/>
              <a:t>از سال1880ا در هنرهای تزیینی مانند طراحی پارچه ، تولید کتاب و مبلمان شروع شد</a:t>
            </a:r>
          </a:p>
          <a:p>
            <a:r>
              <a:rPr lang="fa-IR" dirty="0" smtClean="0"/>
              <a:t>هنر نو نام مغازه ای  در پاریس سال 1885 ، طراح: معمار بلژیکی به نام وان دوولد</a:t>
            </a:r>
          </a:p>
          <a:p>
            <a:r>
              <a:rPr lang="fa-IR" dirty="0" smtClean="0"/>
              <a:t>مغازه هنر نو محل فروش اشیائمدرن </a:t>
            </a:r>
          </a:p>
          <a:p>
            <a:r>
              <a:rPr lang="fa-IR" dirty="0" smtClean="0"/>
              <a:t>سبک هنر نو +نام  سیکی که به جای تقلید از گذشته، در پی ابداع احجام و فرم های جدید هستن </a:t>
            </a:r>
          </a:p>
          <a:p>
            <a:r>
              <a:rPr lang="fa-IR" dirty="0" smtClean="0"/>
              <a:t>توجه: در این میان در قرن 19 سبک هی از جمله نئوکلاسیک و رمانتیک نیز بودند که تقلید از گذشته را سر لوحه خود قرار دادند.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4054101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نهضت هنر نو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توجه به آینده و تکنولوژی و ابداعات جدید</a:t>
            </a:r>
          </a:p>
          <a:p>
            <a:r>
              <a:rPr lang="fa-IR" dirty="0" smtClean="0"/>
              <a:t>استفاده از مصالح مدرن مانند :چدن ، اهن ، فولاد و بتن</a:t>
            </a:r>
          </a:p>
          <a:p>
            <a:r>
              <a:rPr lang="fa-IR" dirty="0" smtClean="0">
                <a:solidFill>
                  <a:srgbClr val="FF0000"/>
                </a:solidFill>
              </a:rPr>
              <a:t>تزیینات فرم های طبیعی  گیاهی شکل</a:t>
            </a:r>
          </a:p>
          <a:p>
            <a:r>
              <a:rPr lang="fa-IR" dirty="0" smtClean="0">
                <a:solidFill>
                  <a:schemeClr val="tx1"/>
                </a:solidFill>
              </a:rPr>
              <a:t>زمینه فکری: سبک </a:t>
            </a:r>
            <a:r>
              <a:rPr lang="fa-IR" dirty="0" smtClean="0">
                <a:solidFill>
                  <a:schemeClr val="accent1"/>
                </a:solidFill>
              </a:rPr>
              <a:t>هنر ها و صنایع دستی  </a:t>
            </a:r>
            <a:r>
              <a:rPr lang="fa-IR" dirty="0" smtClean="0">
                <a:solidFill>
                  <a:schemeClr val="tx1"/>
                </a:solidFill>
              </a:rPr>
              <a:t>نیمه دوم قرن 19 ، انگلستان</a:t>
            </a:r>
          </a:p>
          <a:p>
            <a:r>
              <a:rPr lang="fa-IR" sz="2400" u="sng" dirty="0" smtClean="0">
                <a:solidFill>
                  <a:schemeClr val="accent1"/>
                </a:solidFill>
              </a:rPr>
              <a:t>هنرها و صنایع دستی</a:t>
            </a:r>
          </a:p>
          <a:p>
            <a:r>
              <a:rPr lang="fa-IR" u="sng" dirty="0" smtClean="0">
                <a:solidFill>
                  <a:schemeClr val="tx1"/>
                </a:solidFill>
              </a:rPr>
              <a:t>شعار :ابداع به جای تقلید از گذشته</a:t>
            </a:r>
          </a:p>
          <a:p>
            <a:r>
              <a:rPr lang="fa-IR" u="sng" dirty="0" smtClean="0">
                <a:solidFill>
                  <a:schemeClr val="tx1"/>
                </a:solidFill>
              </a:rPr>
              <a:t>سبک تولید صنایع صنعتی توسط بنیان گذاران رد شد.</a:t>
            </a:r>
          </a:p>
          <a:p>
            <a:r>
              <a:rPr lang="fa-IR" u="sng" dirty="0" smtClean="0">
                <a:solidFill>
                  <a:schemeClr val="tx1"/>
                </a:solidFill>
              </a:rPr>
              <a:t>خواهان بازگشت به معماری روستایی و محلی</a:t>
            </a:r>
          </a:p>
          <a:p>
            <a:pPr marL="0" indent="0">
              <a:buNone/>
            </a:pPr>
            <a:r>
              <a:rPr lang="fa-IR" u="sng" dirty="0" smtClean="0">
                <a:solidFill>
                  <a:schemeClr val="tx1"/>
                </a:solidFill>
              </a:rPr>
              <a:t>در صورتی که در سبک نهضت هنرنو از تولیدات صنعتی گسترده استفاده می کردند</a:t>
            </a:r>
            <a:endParaRPr lang="fa-IR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617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اصول فکری پیروان نهضت هنر نو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1-انتقاد شدید از اشیا و مکتی های تقلیدی</a:t>
            </a:r>
          </a:p>
          <a:p>
            <a:r>
              <a:rPr lang="fa-IR" dirty="0" smtClean="0"/>
              <a:t>2-جدایی از گذشته</a:t>
            </a:r>
          </a:p>
          <a:p>
            <a:r>
              <a:rPr lang="fa-IR" dirty="0" smtClean="0"/>
              <a:t>3-ابداع فرم های جدید</a:t>
            </a:r>
          </a:p>
          <a:p>
            <a:r>
              <a:rPr lang="fa-IR" dirty="0" smtClean="0"/>
              <a:t>4*هنر مناسب زمان</a:t>
            </a:r>
          </a:p>
          <a:p>
            <a:r>
              <a:rPr lang="fa-IR" dirty="0" smtClean="0"/>
              <a:t>5-استفاده از تولیدات مدرن(فلز)برای اسکلت ساختمان و تزیینات</a:t>
            </a:r>
          </a:p>
          <a:p>
            <a:r>
              <a:rPr lang="fa-IR" dirty="0" smtClean="0"/>
              <a:t>6-استفاده از تزیینات ئ فرم های طبیعی و رمانتیک</a:t>
            </a:r>
          </a:p>
          <a:p>
            <a:endParaRPr lang="fa-I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562" y="1930400"/>
            <a:ext cx="2447008" cy="2914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3822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نهضت هنر نو 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در انگلستان  به نام سبک مدرن</a:t>
            </a:r>
          </a:p>
          <a:p>
            <a:r>
              <a:rPr lang="fa-IR" dirty="0" smtClean="0"/>
              <a:t>فرانسه،هنر نو و یا سبک گیومارد</a:t>
            </a:r>
          </a:p>
          <a:p>
            <a:r>
              <a:rPr lang="fa-IR" dirty="0" smtClean="0"/>
              <a:t>آلمان ،سبک جوان</a:t>
            </a:r>
          </a:p>
          <a:p>
            <a:r>
              <a:rPr lang="fa-IR" dirty="0" smtClean="0"/>
              <a:t>ایتالیا ، سبک آزاد</a:t>
            </a:r>
          </a:p>
          <a:p>
            <a:r>
              <a:rPr lang="fa-IR" dirty="0" smtClean="0"/>
              <a:t>اسپانیا،مدرنیسم</a:t>
            </a:r>
          </a:p>
          <a:p>
            <a:r>
              <a:rPr lang="fa-IR" dirty="0" smtClean="0"/>
              <a:t>اتریش،سبک جدایی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10392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ویکتور ارتا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معمار معروف سبک نهضت هنر نو</a:t>
            </a:r>
          </a:p>
          <a:p>
            <a:r>
              <a:rPr lang="fa-IR" dirty="0" smtClean="0"/>
              <a:t>اهل بلژیک</a:t>
            </a:r>
          </a:p>
          <a:p>
            <a:r>
              <a:rPr lang="fa-IR" dirty="0" smtClean="0"/>
              <a:t>استفاده از دیوارهای سنگی، ستون های چدنی ،نرده های آهنی و تزیینات روی کف ، دیوارها و حتی چارچوب بازشوها و لوسترها بصورت فرم های نرم وسیال و در هم تنیده</a:t>
            </a:r>
          </a:p>
          <a:p>
            <a:endParaRPr lang="fa-IR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0276" y="3808809"/>
            <a:ext cx="2673364" cy="2871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060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خانه تاسل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معمار ارتا</a:t>
            </a:r>
          </a:p>
          <a:p>
            <a:r>
              <a:rPr lang="fa-IR" dirty="0" smtClean="0"/>
              <a:t>سبک نهضت هنر نو</a:t>
            </a:r>
          </a:p>
          <a:p>
            <a:r>
              <a:rPr lang="fa-IR" dirty="0" smtClean="0"/>
              <a:t>سال 9-1892</a:t>
            </a:r>
          </a:p>
          <a:p>
            <a:r>
              <a:rPr lang="fa-IR" dirty="0" smtClean="0"/>
              <a:t>ستون های اهنی در طبقه دوم بصورت فرم ساقه گیاه و انفجار پیچک های در هم تنیده</a:t>
            </a:r>
          </a:p>
          <a:p>
            <a:r>
              <a:rPr lang="fa-IR" dirty="0" smtClean="0"/>
              <a:t>همه عناصر ساختمان بصورت نرم و شاعرانه</a:t>
            </a:r>
            <a:endParaRPr lang="fa-I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6275" y="3933577"/>
            <a:ext cx="2549525" cy="278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8913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هکتور گیومارد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معمار معروف  سبک نهضت هنر نو</a:t>
            </a:r>
          </a:p>
          <a:p>
            <a:r>
              <a:rPr lang="fa-IR" dirty="0" smtClean="0"/>
              <a:t>اهل فرانسه</a:t>
            </a:r>
          </a:p>
          <a:p>
            <a:r>
              <a:rPr lang="fa-IR" dirty="0" smtClean="0"/>
              <a:t>تحت تأثیر ارتا</a:t>
            </a:r>
          </a:p>
          <a:p>
            <a:endParaRPr lang="fa-IR" dirty="0"/>
          </a:p>
          <a:p>
            <a:r>
              <a:rPr lang="fa-IR" dirty="0" smtClean="0"/>
              <a:t>طراح سردر ورودی متروی پاریس 1904-1899</a:t>
            </a:r>
          </a:p>
          <a:p>
            <a:r>
              <a:rPr lang="fa-IR" dirty="0" smtClean="0"/>
              <a:t>در این سر درد طرح های متنوع با استفاد هاز چدن و آهن به صورت منحنی و خمیده استفاد هکرد</a:t>
            </a:r>
          </a:p>
          <a:p>
            <a:endParaRPr lang="fa-IR" dirty="0" smtClean="0"/>
          </a:p>
        </p:txBody>
      </p:sp>
    </p:spTree>
    <p:extLst>
      <p:ext uri="{BB962C8B-B14F-4D97-AF65-F5344CB8AC3E}">
        <p14:creationId xmlns:p14="http://schemas.microsoft.com/office/powerpoint/2010/main" val="2567177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چارلز مکنتاش </a:t>
            </a:r>
            <a:br>
              <a:rPr lang="fa-IR" dirty="0" smtClean="0"/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اهل انگلستان </a:t>
            </a:r>
          </a:p>
          <a:p>
            <a:r>
              <a:rPr lang="fa-IR" dirty="0" smtClean="0"/>
              <a:t>معمار ، نقاش و طراح مبلمان</a:t>
            </a:r>
          </a:p>
          <a:p>
            <a:r>
              <a:rPr lang="fa-IR" dirty="0" smtClean="0"/>
              <a:t>معمار معروف سبک نهضت هنر نو</a:t>
            </a:r>
          </a:p>
          <a:p>
            <a:r>
              <a:rPr lang="fa-IR" dirty="0" smtClean="0"/>
              <a:t>طراح مدرسه هنر گلاسکو  سال 1897</a:t>
            </a:r>
          </a:p>
          <a:p>
            <a:r>
              <a:rPr lang="fa-IR" dirty="0" smtClean="0"/>
              <a:t>خطوط و احجام مستقیم و راست گوشه</a:t>
            </a:r>
          </a:p>
          <a:p>
            <a:r>
              <a:rPr lang="fa-IR" dirty="0" smtClean="0"/>
              <a:t>نرده هاا و بازشوها طرح های طبیعی و گیاهی</a:t>
            </a:r>
          </a:p>
          <a:p>
            <a:endParaRPr lang="fa-I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624" y="2160589"/>
            <a:ext cx="2953665" cy="3186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765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کلیسای خانواده مقدس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طراح اولیه ویلار به سبک گوتیک</a:t>
            </a:r>
          </a:p>
          <a:p>
            <a:r>
              <a:rPr lang="fa-IR" dirty="0" smtClean="0"/>
              <a:t>طراح بعدی انتونی گادی و خلاقیت و نوآوری در حجم و شکل بنا وارد کرد</a:t>
            </a:r>
          </a:p>
          <a:p>
            <a:r>
              <a:rPr lang="fa-IR" dirty="0" smtClean="0"/>
              <a:t>استفاده  از قوس های سهمی، ستون های کج و تزیینات و حجاریهای روی نما کاملا جدید و مبترکانه بوده است</a:t>
            </a:r>
          </a:p>
          <a:p>
            <a:r>
              <a:rPr lang="fa-IR" dirty="0" smtClean="0"/>
              <a:t>زیر مجموعه معماری مدرن میبا شد ولی تزیینات در ان زیاد استفاد ه می وشد</a:t>
            </a:r>
          </a:p>
          <a:p>
            <a:endParaRPr lang="fa-IR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5668" y="4100975"/>
            <a:ext cx="2539999" cy="2439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0386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نهضت هنر نو در ایران</a:t>
            </a:r>
            <a:br>
              <a:rPr lang="fa-IR" dirty="0" smtClean="0"/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طرح های توسط وارطان آوانسیان</a:t>
            </a:r>
          </a:p>
          <a:p>
            <a:r>
              <a:rPr lang="fa-IR" dirty="0" smtClean="0"/>
              <a:t>معماری ارمنی تبار دوره اول و دوم پهلوی </a:t>
            </a:r>
          </a:p>
          <a:p>
            <a:pPr marL="0" indent="0">
              <a:buNone/>
            </a:pPr>
            <a:r>
              <a:rPr lang="fa-IR" dirty="0" smtClean="0"/>
              <a:t>در تهران</a:t>
            </a:r>
          </a:p>
          <a:p>
            <a:pPr marL="0" indent="0">
              <a:buNone/>
            </a:pP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052212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فصل اول :مدرنیته</a:t>
            </a:r>
            <a:br>
              <a:rPr lang="fa-IR" dirty="0" smtClean="0"/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a-IR" dirty="0" smtClean="0"/>
              <a:t>1/1رنسانس</a:t>
            </a:r>
          </a:p>
          <a:p>
            <a:pPr marL="0" indent="0">
              <a:buNone/>
            </a:pPr>
            <a:r>
              <a:rPr lang="fa-IR" dirty="0" smtClean="0"/>
              <a:t>2/1دین پیرایی</a:t>
            </a:r>
          </a:p>
          <a:p>
            <a:pPr marL="0" indent="0">
              <a:buNone/>
            </a:pPr>
            <a:r>
              <a:rPr lang="fa-IR" dirty="0" smtClean="0"/>
              <a:t>3/1علم مداری</a:t>
            </a:r>
          </a:p>
          <a:p>
            <a:pPr marL="0" indent="0">
              <a:buNone/>
            </a:pPr>
            <a:r>
              <a:rPr lang="fa-IR" dirty="0" smtClean="0"/>
              <a:t>4/1عصر روشنگری</a:t>
            </a:r>
          </a:p>
          <a:p>
            <a:pPr marL="0" indent="0">
              <a:buNone/>
            </a:pPr>
            <a:r>
              <a:rPr lang="fa-IR" dirty="0" smtClean="0"/>
              <a:t>5/1انقلاب صنعتی</a:t>
            </a:r>
          </a:p>
          <a:p>
            <a:pPr marL="0" indent="0">
              <a:buNone/>
            </a:pPr>
            <a:r>
              <a:rPr lang="fa-IR" dirty="0" smtClean="0"/>
              <a:t>6/1اولین ساختمان های معماری مدرن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050333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اتو واگنر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اهل اتریشه</a:t>
            </a:r>
          </a:p>
          <a:p>
            <a:r>
              <a:rPr lang="fa-IR" dirty="0" smtClean="0"/>
              <a:t>اعلام کرد</a:t>
            </a:r>
          </a:p>
          <a:p>
            <a:r>
              <a:rPr lang="fa-IR" dirty="0" smtClean="0"/>
              <a:t>هر چیزی که عملکردی نیست ، زیبا نمی باشد.</a:t>
            </a:r>
          </a:p>
          <a:p>
            <a:r>
              <a:rPr lang="fa-IR" dirty="0" smtClean="0"/>
              <a:t>شبیه  طرح ها مکنتاش</a:t>
            </a:r>
            <a:endParaRPr lang="fa-I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1930400"/>
            <a:ext cx="3640666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2084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خانه واگنر</a:t>
            </a:r>
            <a:endParaRPr lang="fa-I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5742" y="2462979"/>
            <a:ext cx="4799852" cy="3328221"/>
          </a:xfrm>
        </p:spPr>
      </p:pic>
    </p:spTree>
    <p:extLst>
      <p:ext uri="{BB962C8B-B14F-4D97-AF65-F5344CB8AC3E}">
        <p14:creationId xmlns:p14="http://schemas.microsoft.com/office/powerpoint/2010/main" val="201895993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a-IR" dirty="0" smtClean="0"/>
              <a:t>آنتونی گادی</a:t>
            </a:r>
            <a:br>
              <a:rPr lang="fa-IR" dirty="0" smtClean="0"/>
            </a:br>
            <a:r>
              <a:rPr lang="fa-IR" dirty="0" smtClean="0"/>
              <a:t>معروف ترین معمار سبک نهضت هنر نو</a:t>
            </a:r>
            <a:br>
              <a:rPr lang="fa-IR" dirty="0" smtClean="0"/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اهل اسپانیا</a:t>
            </a:r>
          </a:p>
          <a:p>
            <a:r>
              <a:rPr lang="fa-IR" dirty="0" smtClean="0"/>
              <a:t>طراح بسیار زیبا در طراحی مبلمان و محوطه سازی و آهنگری</a:t>
            </a:r>
          </a:p>
          <a:p>
            <a:r>
              <a:rPr lang="fa-IR" dirty="0" smtClean="0"/>
              <a:t>معتقد  است : هیچ خط راستی در طبیعت وجود ندارد</a:t>
            </a:r>
          </a:p>
          <a:p>
            <a:r>
              <a:rPr lang="fa-IR" dirty="0" smtClean="0"/>
              <a:t>کارهای وی از سبک هنر نو فراتر رفت و تحت تأثیر سبک های گوتیک ، مراکشی و موریش نیز بود.</a:t>
            </a:r>
          </a:p>
          <a:p>
            <a:r>
              <a:rPr lang="fa-IR" dirty="0" smtClean="0"/>
              <a:t>تاریخ گرا نیز بود ولی هیچ گاه تقلید از گذشته در کارهایش نبوده</a:t>
            </a:r>
          </a:p>
          <a:p>
            <a:r>
              <a:rPr lang="fa-IR" dirty="0" smtClean="0"/>
              <a:t>پدر معماری پست مدرن</a:t>
            </a:r>
          </a:p>
          <a:p>
            <a:r>
              <a:rPr lang="fa-IR" dirty="0" smtClean="0"/>
              <a:t>طراح ساختمان کلیسای خانواده مقدس</a:t>
            </a:r>
            <a:endParaRPr lang="fa-I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1150" y="4576101"/>
            <a:ext cx="3270250" cy="2049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4075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پارک گوئل</a:t>
            </a:r>
            <a:endParaRPr lang="fa-I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0000" y="2888456"/>
            <a:ext cx="4546600" cy="2737644"/>
          </a:xfrm>
        </p:spPr>
      </p:pic>
    </p:spTree>
    <p:extLst>
      <p:ext uri="{BB962C8B-B14F-4D97-AF65-F5344CB8AC3E}">
        <p14:creationId xmlns:p14="http://schemas.microsoft.com/office/powerpoint/2010/main" val="3060404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نمایشگاه هنر تزئینات  و صنعت</a:t>
            </a:r>
            <a:br>
              <a:rPr lang="fa-IR" dirty="0" smtClean="0"/>
            </a:br>
            <a:r>
              <a:rPr lang="fa-IR" dirty="0" smtClean="0"/>
              <a:t>سبک هنر تزیینات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a-IR" dirty="0" smtClean="0"/>
              <a:t>سال 1925 نمایشگاهی در پاریس با نام هنر تزئینات و صنعت</a:t>
            </a:r>
          </a:p>
          <a:p>
            <a:r>
              <a:rPr lang="fa-IR" dirty="0" smtClean="0"/>
              <a:t>هدف  نمایشگاه : آستی بین هنر و صنعت</a:t>
            </a:r>
          </a:p>
          <a:p>
            <a:r>
              <a:rPr lang="fa-IR" dirty="0" smtClean="0"/>
              <a:t>دهه 23 قرن بیتم در آمریک و تروپا طرفداران زیادی پیدا کرد</a:t>
            </a:r>
          </a:p>
          <a:p>
            <a:r>
              <a:rPr lang="fa-IR" dirty="0" smtClean="0"/>
              <a:t>ادامه سبک هنر نو</a:t>
            </a:r>
          </a:p>
          <a:p>
            <a:r>
              <a:rPr lang="fa-IR" dirty="0" smtClean="0"/>
              <a:t>استفاده بسیار از تزیینات و فرم های جدید</a:t>
            </a:r>
            <a:endParaRPr lang="fa-IR" dirty="0"/>
          </a:p>
          <a:p>
            <a:pPr marL="0" indent="0">
              <a:buNone/>
            </a:pPr>
            <a:r>
              <a:rPr lang="fa-IR" dirty="0" smtClean="0"/>
              <a:t>سعی در تلفیق هنر با مصنوعات صنعتی</a:t>
            </a:r>
          </a:p>
          <a:p>
            <a:r>
              <a:rPr lang="fa-IR" dirty="0"/>
              <a:t>این سبک را میتوان ادامه سبک هنر نو تلقی کرد</a:t>
            </a:r>
          </a:p>
          <a:p>
            <a:r>
              <a:rPr lang="fa-IR" smtClean="0"/>
              <a:t>تزیینات </a:t>
            </a:r>
            <a:r>
              <a:rPr lang="fa-IR" dirty="0"/>
              <a:t>در این سبک فقط گیاهی و طبیعی نبود</a:t>
            </a:r>
          </a:p>
          <a:p>
            <a:r>
              <a:rPr lang="fa-IR" dirty="0"/>
              <a:t>از تزیینات صفحات براق نیز استفاده می شد.</a:t>
            </a:r>
          </a:p>
          <a:p>
            <a:r>
              <a:rPr lang="fa-IR" dirty="0"/>
              <a:t>در این سبک معماران سعی بر تلفیق هنر با تولیدات مصنوعات صنعتی داشتند</a:t>
            </a:r>
          </a:p>
          <a:p>
            <a:pPr marL="0" indent="0">
              <a:buNone/>
            </a:pP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668720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ساختمان کرایسلر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30-1927- نیویورک</a:t>
            </a:r>
          </a:p>
          <a:p>
            <a:r>
              <a:rPr lang="fa-IR" dirty="0" smtClean="0"/>
              <a:t>معمار ویلیام ون الن</a:t>
            </a:r>
          </a:p>
          <a:p>
            <a:r>
              <a:rPr lang="fa-IR" dirty="0" smtClean="0"/>
              <a:t>شاخص ترین ساختمان سبک هنر تزیینات</a:t>
            </a:r>
          </a:p>
          <a:p>
            <a:r>
              <a:rPr lang="fa-IR" dirty="0" smtClean="0"/>
              <a:t>319 متر ارتفاع</a:t>
            </a:r>
          </a:p>
          <a:p>
            <a:endParaRPr lang="fa-I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3912" y="2160589"/>
            <a:ext cx="1652588" cy="3676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3266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0334" y="914400"/>
            <a:ext cx="8596668" cy="5029200"/>
          </a:xfrm>
        </p:spPr>
        <p:txBody>
          <a:bodyPr>
            <a:normAutofit/>
          </a:bodyPr>
          <a:lstStyle/>
          <a:p>
            <a:pPr algn="r"/>
            <a:r>
              <a:rPr lang="fa-IR" dirty="0" smtClean="0"/>
              <a:t>سه تن از معماران مهم و بنیان گذاران معماری مدرن</a:t>
            </a:r>
            <a:br>
              <a:rPr lang="fa-IR" dirty="0" smtClean="0"/>
            </a:br>
            <a:r>
              <a:rPr lang="fa-IR" dirty="0" smtClean="0"/>
              <a:t/>
            </a:r>
            <a:br>
              <a:rPr lang="fa-IR" dirty="0" smtClean="0"/>
            </a:br>
            <a:r>
              <a:rPr lang="fa-IR" dirty="0" smtClean="0"/>
              <a:t>پیتر بهرنز در آلمان</a:t>
            </a:r>
            <a:br>
              <a:rPr lang="fa-IR" dirty="0" smtClean="0"/>
            </a:br>
            <a:r>
              <a:rPr lang="fa-IR" dirty="0" smtClean="0"/>
              <a:t>آگوست پره در فرانسه</a:t>
            </a:r>
            <a:br>
              <a:rPr lang="fa-IR" dirty="0" smtClean="0"/>
            </a:br>
            <a:r>
              <a:rPr lang="fa-IR" dirty="0" smtClean="0"/>
              <a:t>آدولف لوس در اتریش</a:t>
            </a:r>
            <a:br>
              <a:rPr lang="fa-IR" dirty="0" smtClean="0"/>
            </a:b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641842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پیتر بهرنز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نقاش  ، طراح تولیدات صنعتی و طراح آرم مکاتبات</a:t>
            </a:r>
          </a:p>
          <a:p>
            <a:r>
              <a:rPr lang="fa-IR" dirty="0" smtClean="0"/>
              <a:t>بعد از سال 1890تحت تأثیر هنر و صنایع دستی</a:t>
            </a:r>
          </a:p>
          <a:p>
            <a:r>
              <a:rPr lang="fa-IR" dirty="0" smtClean="0"/>
              <a:t>سال 1901معمار خانه خودش</a:t>
            </a:r>
          </a:p>
          <a:p>
            <a:r>
              <a:rPr lang="fa-IR" dirty="0" smtClean="0"/>
              <a:t>107مشاور کارخانه عظیم</a:t>
            </a:r>
            <a:r>
              <a:rPr lang="en-US" dirty="0" smtClean="0"/>
              <a:t>AEG</a:t>
            </a:r>
            <a:endParaRPr lang="fa-IR" dirty="0"/>
          </a:p>
          <a:p>
            <a:r>
              <a:rPr lang="fa-IR" dirty="0" smtClean="0"/>
              <a:t>اولین بار موضوع کارخانه را برای معماری مطرح کرد</a:t>
            </a:r>
          </a:p>
          <a:p>
            <a:endParaRPr lang="fa-IR" dirty="0"/>
          </a:p>
          <a:p>
            <a:endParaRPr lang="fa-I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334" y="1822450"/>
            <a:ext cx="3590925" cy="3467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5473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آگوست پره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تبدیل بتن مسلح به یک نوع مصالح مدرن</a:t>
            </a:r>
          </a:p>
          <a:p>
            <a:r>
              <a:rPr lang="fa-IR" dirty="0" smtClean="0"/>
              <a:t>طراح گاراژ 4 طبفه پونتیو با تنی مسلح سال 1905 –پاریس</a:t>
            </a:r>
          </a:p>
          <a:p>
            <a:r>
              <a:rPr lang="fa-IR" dirty="0" smtClean="0"/>
              <a:t>نمایش اسکلت بتنی در نمای ساختمان گاراژ پونتیو</a:t>
            </a:r>
          </a:p>
          <a:p>
            <a:r>
              <a:rPr lang="fa-IR" dirty="0" smtClean="0"/>
              <a:t>طراح تءاتر شانزلیزه –- با بتن مسلح - پاریس سال 1914-1911</a:t>
            </a:r>
          </a:p>
          <a:p>
            <a:r>
              <a:rPr lang="fa-IR" dirty="0" smtClean="0"/>
              <a:t>طراح کلیسای نوتوردام   با بتن مسلح _در لورنس سال 23-1922</a:t>
            </a:r>
          </a:p>
          <a:p>
            <a:endParaRPr lang="fa-IR" dirty="0" smtClean="0"/>
          </a:p>
          <a:p>
            <a:r>
              <a:rPr lang="fa-IR" dirty="0" smtClean="0"/>
              <a:t>بتن مسلح به عنوان مصالح ، اسکلت و بخشی از نمای خارجی و داخلی</a:t>
            </a:r>
          </a:p>
          <a:p>
            <a:endParaRPr lang="fa-I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00" y="2276475"/>
            <a:ext cx="1473200" cy="20148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714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تئاتر شانزلیزه</a:t>
            </a:r>
            <a:br>
              <a:rPr lang="fa-IR" dirty="0" smtClean="0"/>
            </a:br>
            <a:r>
              <a:rPr lang="fa-IR" dirty="0" smtClean="0"/>
              <a:t>آگوست پره  و گوستاو پره</a:t>
            </a:r>
            <a:endParaRPr lang="fa-I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4118" y="2606248"/>
            <a:ext cx="4686299" cy="3502452"/>
          </a:xfrm>
        </p:spPr>
      </p:pic>
    </p:spTree>
    <p:extLst>
      <p:ext uri="{BB962C8B-B14F-4D97-AF65-F5344CB8AC3E}">
        <p14:creationId xmlns:p14="http://schemas.microsoft.com/office/powerpoint/2010/main" val="39046717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/>
              <a:t>جهان مدرن ریشه در باورهای عقلی و </a:t>
            </a:r>
            <a:r>
              <a:rPr lang="fa-IR" dirty="0" smtClean="0"/>
              <a:t>انسان مداری</a:t>
            </a:r>
            <a:endParaRPr lang="fa-IR" dirty="0"/>
          </a:p>
          <a:p>
            <a:r>
              <a:rPr lang="fa-IR" dirty="0" smtClean="0"/>
              <a:t>باور به عقل جانشین باورهای ذهنی و روحانی قرون وسطی</a:t>
            </a:r>
          </a:p>
          <a:p>
            <a:r>
              <a:rPr lang="fa-IR" dirty="0" smtClean="0"/>
              <a:t>در دوران مدرن اومانیسم (انسان گرایی) به معنای فلسفه کلمه ظهور می کند.</a:t>
            </a:r>
          </a:p>
          <a:p>
            <a:r>
              <a:rPr lang="fa-IR" dirty="0" smtClean="0"/>
              <a:t>اکثر فلاسفه بر این نظر هستن که آغاز فلسفه مدرن ریشه در پیدایش عصر انسان گرایی و خرد گرایی عصر رنسانس قرن 15 میلادی در ایتالیا دارد.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564201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آدولف لوس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اهل اتریش</a:t>
            </a:r>
          </a:p>
          <a:p>
            <a:r>
              <a:rPr lang="fa-IR" dirty="0" smtClean="0"/>
              <a:t>اعلام مخالفت با تزئینات سبک هنر نو</a:t>
            </a:r>
          </a:p>
          <a:p>
            <a:r>
              <a:rPr lang="fa-IR" dirty="0" smtClean="0"/>
              <a:t>لوس:(( فرم خوب باید زیبایی خود را در میزان سودمندی که نشان می دهد پیدا کند و وحدت و یکپاچگی آن قابل جدا شدن نباشد)</a:t>
            </a:r>
          </a:p>
          <a:p>
            <a:r>
              <a:rPr lang="fa-IR" dirty="0" smtClean="0"/>
              <a:t>شعار لوس :</a:t>
            </a:r>
            <a:r>
              <a:rPr lang="fa-IR" dirty="0" smtClean="0">
                <a:sym typeface="Wingdings" panose="05000000000000000000" pitchFamily="2" charset="2"/>
              </a:rPr>
              <a:t>(تزئینات جنایت است.)</a:t>
            </a:r>
          </a:p>
          <a:p>
            <a:r>
              <a:rPr lang="fa-IR" dirty="0" smtClean="0">
                <a:sym typeface="Wingdings" panose="05000000000000000000" pitchFamily="2" charset="2"/>
              </a:rPr>
              <a:t>این شعار از اهداف غائی معماری مدرن مورد توجه قرار گرفت.</a:t>
            </a:r>
          </a:p>
          <a:p>
            <a:endParaRPr lang="fa-I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788" y="3785526"/>
            <a:ext cx="1838325" cy="2486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5819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خانه استینر</a:t>
            </a:r>
            <a:br>
              <a:rPr lang="fa-IR" dirty="0" smtClean="0"/>
            </a:br>
            <a:r>
              <a:rPr lang="fa-IR" dirty="0" smtClean="0"/>
              <a:t>آدولف لوس</a:t>
            </a:r>
            <a:endParaRPr lang="fa-I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6824" y="2032000"/>
            <a:ext cx="4537687" cy="3047206"/>
          </a:xfrm>
        </p:spPr>
      </p:pic>
    </p:spTree>
    <p:extLst>
      <p:ext uri="{BB962C8B-B14F-4D97-AF65-F5344CB8AC3E}">
        <p14:creationId xmlns:p14="http://schemas.microsoft.com/office/powerpoint/2010/main" val="2914017392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جنبش فتوریسم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انقلابی ترین نگرش به جهان مدرن</a:t>
            </a:r>
          </a:p>
          <a:p>
            <a:r>
              <a:rPr lang="fa-IR" dirty="0" smtClean="0"/>
              <a:t>جنبش فتوریسم در ایتالیا –قبل از جنگ جهانی اول</a:t>
            </a:r>
          </a:p>
          <a:p>
            <a:r>
              <a:rPr lang="fa-IR" dirty="0" smtClean="0"/>
              <a:t>فراموشی جهان گذشته و تطبیق با آنیده و تکنولوژی روز از اهداف این جنبش است</a:t>
            </a:r>
          </a:p>
          <a:p>
            <a:r>
              <a:rPr lang="fa-IR" dirty="0" smtClean="0"/>
              <a:t>بنیان گذار :فیلیپو توماسو مارینتی – فارغاتحصیل سوربن</a:t>
            </a:r>
          </a:p>
          <a:p>
            <a:r>
              <a:rPr lang="fa-IR" dirty="0" smtClean="0"/>
              <a:t>بعد از سه قرن از دوران باروک در ایتالیا قرن 17 مجددا به عنوان خاستگاه جنبش جدید مطرح شد</a:t>
            </a:r>
          </a:p>
          <a:p>
            <a:r>
              <a:rPr lang="fa-IR" dirty="0" smtClean="0"/>
              <a:t>در سال 1914 توسط آنتونیو سانت الیا با انتشار منشور معماری فوتوریست ، فوتوریسم را رسما وارد حوزه معماری کرد.</a:t>
            </a:r>
          </a:p>
          <a:p>
            <a:r>
              <a:rPr lang="fa-IR" dirty="0" smtClean="0"/>
              <a:t>عمر جنبش فوتوریسم تقریبا کوتاه بود.</a:t>
            </a:r>
            <a:r>
              <a:rPr lang="fa-IR" dirty="0"/>
              <a:t> </a:t>
            </a:r>
            <a:r>
              <a:rPr lang="fa-IR" dirty="0" smtClean="0"/>
              <a:t>و هیچ بنای مهمی به این سبک ساحته نشد.</a:t>
            </a:r>
          </a:p>
          <a:p>
            <a:r>
              <a:rPr lang="fa-IR" dirty="0" smtClean="0"/>
              <a:t>موثر بر سبک هایی چون کانتراکتیویسم و های-تک</a:t>
            </a:r>
          </a:p>
        </p:txBody>
      </p:sp>
    </p:spTree>
    <p:extLst>
      <p:ext uri="{BB962C8B-B14F-4D97-AF65-F5344CB8AC3E}">
        <p14:creationId xmlns:p14="http://schemas.microsoft.com/office/powerpoint/2010/main" val="279958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خانه پله ای</a:t>
            </a:r>
            <a:br>
              <a:rPr lang="fa-IR" dirty="0" smtClean="0"/>
            </a:br>
            <a:r>
              <a:rPr lang="fa-IR" dirty="0" smtClean="0"/>
              <a:t>طراح سانت الیا</a:t>
            </a:r>
            <a:endParaRPr lang="fa-IR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1227" y="2474052"/>
            <a:ext cx="3748881" cy="3765617"/>
          </a:xfrm>
        </p:spPr>
      </p:pic>
    </p:spTree>
    <p:extLst>
      <p:ext uri="{BB962C8B-B14F-4D97-AF65-F5344CB8AC3E}">
        <p14:creationId xmlns:p14="http://schemas.microsoft.com/office/powerpoint/2010/main" val="1489048572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فصل سوم :معماری مدرن متعالی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اوج معماری مدرن متعالی بین دو جنگ جهانی اول و دوم در دهه های 20و30 میلادی در اروپا و آمریکا شکل گرفت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92301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معماری مدرن متعالی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>
                <a:solidFill>
                  <a:srgbClr val="FF0000"/>
                </a:solidFill>
              </a:rPr>
              <a:t>معماری مدرن اولیه:</a:t>
            </a:r>
            <a:r>
              <a:rPr lang="fa-IR" dirty="0" smtClean="0">
                <a:solidFill>
                  <a:schemeClr val="tx1"/>
                </a:solidFill>
              </a:rPr>
              <a:t>کماکان</a:t>
            </a:r>
            <a:r>
              <a:rPr lang="fa-IR" dirty="0" smtClean="0">
                <a:solidFill>
                  <a:srgbClr val="FF0000"/>
                </a:solidFill>
              </a:rPr>
              <a:t> </a:t>
            </a:r>
            <a:r>
              <a:rPr lang="fa-IR" dirty="0" smtClean="0"/>
              <a:t>سبک های تاریخ گرایی همچون کلاسیک، رمانتیک در غرب حائز اهمیت بود</a:t>
            </a:r>
          </a:p>
          <a:p>
            <a:r>
              <a:rPr lang="fa-IR" dirty="0" smtClean="0">
                <a:solidFill>
                  <a:srgbClr val="FF0000"/>
                </a:solidFill>
              </a:rPr>
              <a:t>مکتب شیکاگو: </a:t>
            </a:r>
            <a:r>
              <a:rPr lang="fa-IR" dirty="0" smtClean="0"/>
              <a:t>بعد از 20 سال ، در مقابل سبک های تاریخ گرایی نتوانست دوام بیارد</a:t>
            </a:r>
          </a:p>
          <a:p>
            <a:r>
              <a:rPr lang="fa-IR" dirty="0" smtClean="0">
                <a:solidFill>
                  <a:srgbClr val="FF0000"/>
                </a:solidFill>
              </a:rPr>
              <a:t>نهضت هنر نو:</a:t>
            </a:r>
            <a:r>
              <a:rPr lang="fa-IR" dirty="0" smtClean="0">
                <a:solidFill>
                  <a:schemeClr val="tx1"/>
                </a:solidFill>
              </a:rPr>
              <a:t>در</a:t>
            </a:r>
            <a:r>
              <a:rPr lang="fa-IR" dirty="0" smtClean="0">
                <a:solidFill>
                  <a:srgbClr val="FF0000"/>
                </a:solidFill>
              </a:rPr>
              <a:t> </a:t>
            </a:r>
            <a:r>
              <a:rPr lang="fa-IR" dirty="0" smtClean="0"/>
              <a:t>اروپا بلارقیب نبود و بسیاری از ساختمان های مختلف به سبک های تاریخی در اروپا احداث مس شد.</a:t>
            </a:r>
          </a:p>
          <a:p>
            <a:r>
              <a:rPr lang="fa-IR" dirty="0" smtClean="0">
                <a:solidFill>
                  <a:srgbClr val="FF0000"/>
                </a:solidFill>
              </a:rPr>
              <a:t>امااااااااااااااااااااااااا بعد از جنگ جهانی و نیاز به ترمیم انبوه ساختمان،به سمت معماری مدرن افزایش یافت.</a:t>
            </a:r>
            <a:endParaRPr lang="fa-I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4481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معماری مدرن متعالی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یکی از موضوعات مهم و کلیدی در دوره مدرن متعالی مسئله صنعت،تولیدات صنعتی و تکنولوژی بود.</a:t>
            </a:r>
          </a:p>
          <a:p>
            <a:r>
              <a:rPr lang="fa-IR" dirty="0" smtClean="0"/>
              <a:t>والتر گروپیوس، میس ونده روهه وو کوربوزیه سعی در قطع کردم وابستگی های معماری به گذشته و تاریخ گرایی داشتند.و خواهان جایگزینی تکنولوژی و عملکرد به عنوان منبع الهام معماری بودند.</a:t>
            </a:r>
          </a:p>
          <a:p>
            <a:r>
              <a:rPr lang="fa-IR" dirty="0" smtClean="0"/>
              <a:t>هوگوهرینگ، فرانک لوید رایت و آلوار آلتو </a:t>
            </a:r>
            <a:r>
              <a:rPr lang="fa-IR" dirty="0"/>
              <a:t>خواهان استفاده از </a:t>
            </a:r>
            <a:r>
              <a:rPr lang="fa-IR" dirty="0" smtClean="0"/>
              <a:t>امکانات </a:t>
            </a:r>
            <a:r>
              <a:rPr lang="fa-IR" dirty="0"/>
              <a:t>مدرن برای تولید معماری همگون با طبیعت بودند.</a:t>
            </a:r>
            <a:endParaRPr lang="fa-IR" dirty="0" smtClean="0"/>
          </a:p>
        </p:txBody>
      </p:sp>
    </p:spTree>
    <p:extLst>
      <p:ext uri="{BB962C8B-B14F-4D97-AF65-F5344CB8AC3E}">
        <p14:creationId xmlns:p14="http://schemas.microsoft.com/office/powerpoint/2010/main" val="377942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مدرسه باهاس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a-IR" dirty="0" smtClean="0"/>
              <a:t>سال 1906 شهر ویمار آلمان</a:t>
            </a:r>
          </a:p>
          <a:p>
            <a:r>
              <a:rPr lang="fa-IR" dirty="0" smtClean="0"/>
              <a:t>مدرسه هنرها و صنایع دستی</a:t>
            </a:r>
          </a:p>
          <a:p>
            <a:r>
              <a:rPr lang="fa-IR" dirty="0" smtClean="0"/>
              <a:t>ریاست هانری وان دو ولد</a:t>
            </a:r>
            <a:endParaRPr lang="fa-IR" dirty="0"/>
          </a:p>
          <a:p>
            <a:r>
              <a:rPr lang="fa-IR" dirty="0" smtClean="0"/>
              <a:t>ابتدا تحت تأثر موریس و راسکین</a:t>
            </a:r>
          </a:p>
          <a:p>
            <a:r>
              <a:rPr lang="fa-IR" dirty="0" smtClean="0"/>
              <a:t>1906تا1919 رئیس مدرسه هنرها و صنایع دستی در ویمار بود.</a:t>
            </a:r>
          </a:p>
          <a:p>
            <a:r>
              <a:rPr lang="fa-IR" dirty="0" smtClean="0"/>
              <a:t>او معتقد بود درو س به جای آتلیه باید در کارکاه به صورت عملی ندریس شود</a:t>
            </a:r>
          </a:p>
          <a:p>
            <a:r>
              <a:rPr lang="fa-IR" dirty="0" smtClean="0"/>
              <a:t>.........................................................................................................</a:t>
            </a:r>
            <a:endParaRPr lang="fa-IR" dirty="0"/>
          </a:p>
          <a:p>
            <a:r>
              <a:rPr lang="fa-IR" dirty="0" smtClean="0"/>
              <a:t>سال 1919 والتر گروپیوس ریس جدید مدرسه</a:t>
            </a:r>
          </a:p>
          <a:p>
            <a:r>
              <a:rPr lang="fa-IR" dirty="0" smtClean="0"/>
              <a:t>در این سال مدرسه به نام باهاس (خانه معمار) نام گرفت</a:t>
            </a:r>
          </a:p>
          <a:p>
            <a:r>
              <a:rPr lang="fa-IR" dirty="0" smtClean="0"/>
              <a:t>در این سال هنرمندان و معماران باهم کار می می کردند و تحت تاثیر موریس و اکسپرسیونیست ها بودند.</a:t>
            </a:r>
          </a:p>
        </p:txBody>
      </p:sp>
    </p:spTree>
    <p:extLst>
      <p:ext uri="{BB962C8B-B14F-4D97-AF65-F5344CB8AC3E}">
        <p14:creationId xmlns:p14="http://schemas.microsoft.com/office/powerpoint/2010/main" val="2788531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مدرسه باهاس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بعد از جنگ جهانی اول</a:t>
            </a:r>
          </a:p>
          <a:p>
            <a:r>
              <a:rPr lang="fa-IR" dirty="0" smtClean="0"/>
              <a:t>مدرسه به سمت طراحی صنعتی و فرم های مکعب ساده گرایش یافت.</a:t>
            </a:r>
          </a:p>
          <a:p>
            <a:r>
              <a:rPr lang="fa-IR" dirty="0" smtClean="0"/>
              <a:t>سال 1924 ،گروپیوس در یاداشتی به نام هور و تکنولوژی – یک وحدت جدید اعلام موضع کرد</a:t>
            </a:r>
          </a:p>
          <a:p>
            <a:r>
              <a:rPr lang="fa-IR" dirty="0" smtClean="0"/>
              <a:t>در سال 26-1925در دسوا مدرسه باهاس توسط گروپیوس طراحی شد</a:t>
            </a:r>
          </a:p>
          <a:p>
            <a:r>
              <a:rPr lang="fa-IR" dirty="0" smtClean="0"/>
              <a:t>سردر مدرسه (فرم تابع عملکرد)نوشته شد</a:t>
            </a:r>
          </a:p>
          <a:p>
            <a:r>
              <a:rPr lang="fa-IR" dirty="0" smtClean="0"/>
              <a:t>و عملکرد های مختلف ساختمان در مالبدهای مختلف طراحی شد</a:t>
            </a:r>
          </a:p>
          <a:p>
            <a:r>
              <a:rPr lang="fa-IR" dirty="0" smtClean="0"/>
              <a:t> 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912857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مدرسه باهاس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1927هانز مایر ریاست مدرسه انتخاب شد</a:t>
            </a:r>
          </a:p>
          <a:p>
            <a:r>
              <a:rPr lang="fa-IR" dirty="0" smtClean="0"/>
              <a:t>1930میس ونده روهه ریاست مدرسه را به عهده گرفت</a:t>
            </a:r>
          </a:p>
          <a:p>
            <a:endParaRPr lang="fa-IR" dirty="0"/>
          </a:p>
          <a:p>
            <a:r>
              <a:rPr lang="fa-IR" dirty="0" smtClean="0"/>
              <a:t>باهاس در دهه1920مهم ترین  و اوین مدریه معماری مدرن بود و اساتید در همه زممنیه های هنری از قبیل نقاشی ، صنایع دستی،تولیدات صنعتی و بالاخص معماری  توجه داشتند</a:t>
            </a:r>
          </a:p>
          <a:p>
            <a:r>
              <a:rPr lang="fa-IR" dirty="0" smtClean="0"/>
              <a:t>گروپیوس بنیان گذار و متفکر اصلی این مدرسه بود.</a:t>
            </a:r>
          </a:p>
        </p:txBody>
      </p:sp>
    </p:spTree>
    <p:extLst>
      <p:ext uri="{BB962C8B-B14F-4D97-AF65-F5344CB8AC3E}">
        <p14:creationId xmlns:p14="http://schemas.microsoft.com/office/powerpoint/2010/main" val="1377886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2434" y="2400300"/>
            <a:ext cx="8596668" cy="1320800"/>
          </a:xfrm>
        </p:spPr>
        <p:txBody>
          <a:bodyPr/>
          <a:lstStyle/>
          <a:p>
            <a:pPr algn="ctr"/>
            <a:r>
              <a:rPr lang="fa-IR" dirty="0" smtClean="0"/>
              <a:t>جهان بینی انسان غربی از آسمان به زمین تغییر جهت داد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885300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سبک بین الملل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کارخانه فاگوس ،اثر گروپیوس ، اولین ساختمان این سبک</a:t>
            </a:r>
          </a:p>
          <a:p>
            <a:r>
              <a:rPr lang="fa-IR" dirty="0" smtClean="0"/>
              <a:t>سطوح خارجی مکعب شکل</a:t>
            </a:r>
          </a:p>
          <a:p>
            <a:r>
              <a:rPr lang="fa-IR" dirty="0" smtClean="0"/>
              <a:t>دیوارهای شیشه ای پوشش شده</a:t>
            </a:r>
          </a:p>
          <a:p>
            <a:r>
              <a:rPr lang="fa-IR" dirty="0" smtClean="0"/>
              <a:t>دیوارهای غیر باربر</a:t>
            </a:r>
          </a:p>
          <a:p>
            <a:r>
              <a:rPr lang="fa-IR" dirty="0" smtClean="0"/>
              <a:t>بدون تزئینات</a:t>
            </a:r>
          </a:p>
          <a:p>
            <a:r>
              <a:rPr lang="fa-IR" dirty="0" smtClean="0"/>
              <a:t>عملکرد بنا زیبایی آن بود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179692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گروپیوس</a:t>
            </a:r>
            <a:br>
              <a:rPr lang="fa-IR" dirty="0" smtClean="0"/>
            </a:br>
            <a:r>
              <a:rPr lang="fa-IR" dirty="0" smtClean="0"/>
              <a:t>از مهم ترین کارها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ساحتمان پان امریکن در نیویورک</a:t>
            </a:r>
          </a:p>
          <a:p>
            <a:r>
              <a:rPr lang="fa-IR" dirty="0" smtClean="0"/>
              <a:t>سفارت آمریکا ر شهر اتن </a:t>
            </a:r>
            <a:endParaRPr lang="fa-I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6661" y="1930400"/>
            <a:ext cx="2498363" cy="370681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3027" y="2800350"/>
            <a:ext cx="2444609" cy="3699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0156329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میس ونده روهه</a:t>
            </a:r>
            <a:br>
              <a:rPr lang="fa-IR" dirty="0" smtClean="0"/>
            </a:br>
            <a:r>
              <a:rPr lang="fa-IR" dirty="0" smtClean="0"/>
              <a:t>مدیر مدرسه باهاس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کارهایی اولیه اش تحت تأثیر فردریک شینکل ، معماری نئوکلاسیک المانی</a:t>
            </a:r>
          </a:p>
          <a:p>
            <a:r>
              <a:rPr lang="fa-IR" dirty="0" smtClean="0"/>
              <a:t>در نهایت تا پایان عمر سبک معماری مدرن را دنبال کرد</a:t>
            </a:r>
          </a:p>
          <a:p>
            <a:r>
              <a:rPr lang="fa-IR" dirty="0" smtClean="0"/>
              <a:t>استاد به کارگیری، شیشه و فلز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897182122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پاویون آلمان در نمایشگاه بارسلون 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9734" y="2086884"/>
            <a:ext cx="8596668" cy="3880773"/>
          </a:xfrm>
        </p:spPr>
        <p:txBody>
          <a:bodyPr/>
          <a:lstStyle/>
          <a:p>
            <a:r>
              <a:rPr lang="fa-IR" dirty="0" smtClean="0"/>
              <a:t>طراح :میس ونده روهه</a:t>
            </a:r>
          </a:p>
          <a:p>
            <a:r>
              <a:rPr lang="fa-IR" dirty="0" smtClean="0"/>
              <a:t>طراحی استادانه پلان آزاد و فضاها</a:t>
            </a:r>
          </a:p>
          <a:p>
            <a:r>
              <a:rPr lang="fa-IR" dirty="0" smtClean="0"/>
              <a:t>استفاده از مصالح در نهاییت زیبایی و کیفیت اجرا</a:t>
            </a:r>
          </a:p>
          <a:p>
            <a:r>
              <a:rPr lang="fa-IR" dirty="0" smtClean="0"/>
              <a:t>جزئیات دقیق و ماهرانه در این اثر به نمایش گذاشته شد.</a:t>
            </a:r>
            <a:endParaRPr lang="fa-IR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55" b="5833"/>
          <a:stretch/>
        </p:blipFill>
        <p:spPr>
          <a:xfrm>
            <a:off x="1295400" y="4027271"/>
            <a:ext cx="3225800" cy="2665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67690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4851400"/>
          </a:xfrm>
        </p:spPr>
        <p:txBody>
          <a:bodyPr>
            <a:normAutofit fontScale="90000"/>
          </a:bodyPr>
          <a:lstStyle/>
          <a:p>
            <a:pPr algn="r"/>
            <a:r>
              <a:rPr lang="fa-IR" dirty="0" smtClean="0"/>
              <a:t>تحولی که در اصول:</a:t>
            </a:r>
            <a:br>
              <a:rPr lang="fa-IR" dirty="0" smtClean="0"/>
            </a:br>
            <a:r>
              <a:rPr lang="fa-IR" dirty="0" smtClean="0"/>
              <a:t>هنری </a:t>
            </a:r>
            <a:br>
              <a:rPr lang="fa-IR" dirty="0" smtClean="0"/>
            </a:br>
            <a:r>
              <a:rPr lang="fa-IR" dirty="0" smtClean="0"/>
              <a:t>مذهبی</a:t>
            </a:r>
            <a:br>
              <a:rPr lang="fa-IR" dirty="0" smtClean="0"/>
            </a:br>
            <a:r>
              <a:rPr lang="fa-IR" dirty="0" smtClean="0"/>
              <a:t>علمی </a:t>
            </a:r>
            <a:br>
              <a:rPr lang="fa-IR" dirty="0" smtClean="0"/>
            </a:br>
            <a:r>
              <a:rPr lang="fa-IR" dirty="0" smtClean="0"/>
              <a:t>فلسفی</a:t>
            </a:r>
            <a:br>
              <a:rPr lang="fa-IR" dirty="0" smtClean="0"/>
            </a:br>
            <a:r>
              <a:rPr lang="fa-IR" dirty="0" smtClean="0"/>
              <a:t>سیاسی</a:t>
            </a:r>
            <a:br>
              <a:rPr lang="fa-IR" dirty="0" smtClean="0"/>
            </a:br>
            <a:r>
              <a:rPr lang="fa-IR" dirty="0" smtClean="0"/>
              <a:t>تکنیکی</a:t>
            </a:r>
            <a:br>
              <a:rPr lang="fa-IR" dirty="0" smtClean="0"/>
            </a:br>
            <a:r>
              <a:rPr lang="fa-IR" dirty="0" smtClean="0"/>
              <a:t>فرهنگی و</a:t>
            </a:r>
            <a:br>
              <a:rPr lang="fa-IR" dirty="0" smtClean="0"/>
            </a:br>
            <a:r>
              <a:rPr lang="fa-IR" dirty="0" smtClean="0"/>
              <a:t> اجتماعی اتفاق افتاد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857624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/>
              <a:t>رنسانس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نهضتی ادبی هنری فلسفی محسوب می شود</a:t>
            </a:r>
            <a:endParaRPr lang="fa-IR" dirty="0"/>
          </a:p>
          <a:p>
            <a:r>
              <a:rPr lang="fa-IR" dirty="0" smtClean="0"/>
              <a:t>نقطه عطف در تمدن غرب</a:t>
            </a:r>
          </a:p>
          <a:p>
            <a:pPr marL="0" indent="0">
              <a:buNone/>
            </a:pPr>
            <a:endParaRPr lang="fa-IR" dirty="0" smtClean="0"/>
          </a:p>
          <a:p>
            <a:r>
              <a:rPr lang="fa-IR" dirty="0" smtClean="0">
                <a:solidFill>
                  <a:srgbClr val="FF0000"/>
                </a:solidFill>
              </a:rPr>
              <a:t>علل پیدایش رنسانس در شمال ایتالیا</a:t>
            </a:r>
            <a:endParaRPr lang="fa-IR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a-IR" dirty="0" smtClean="0"/>
              <a:t>1-عدم وجود دولت مرکزی</a:t>
            </a:r>
          </a:p>
          <a:p>
            <a:pPr marL="0" indent="0">
              <a:buNone/>
            </a:pPr>
            <a:r>
              <a:rPr lang="fa-IR" dirty="0" smtClean="0"/>
              <a:t>2-عدم گسترش فئودالیسم</a:t>
            </a:r>
          </a:p>
          <a:p>
            <a:pPr marL="0" indent="0">
              <a:buNone/>
            </a:pPr>
            <a:r>
              <a:rPr lang="fa-IR" dirty="0" smtClean="0"/>
              <a:t>3-نقاط جدید مسیرهای دریای و ارتباط تجاری با شمال  آفریقا و خاورمیانه</a:t>
            </a:r>
          </a:p>
          <a:p>
            <a:pPr marL="0" indent="0">
              <a:buNone/>
            </a:pPr>
            <a:r>
              <a:rPr lang="fa-IR" dirty="0" smtClean="0"/>
              <a:t>4-وجود اختلاف بزرگ در کلیسا</a:t>
            </a:r>
          </a:p>
          <a:p>
            <a:pPr marL="0" indent="0">
              <a:buNone/>
            </a:pPr>
            <a:r>
              <a:rPr lang="fa-IR" dirty="0" smtClean="0"/>
              <a:t>5 ایجاد مدارس غیر روحانی 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395762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1516</TotalTime>
  <Words>3360</Words>
  <Application>Microsoft Office PowerPoint</Application>
  <PresentationFormat>Widescreen</PresentationFormat>
  <Paragraphs>390</Paragraphs>
  <Slides>73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73</vt:i4>
      </vt:variant>
    </vt:vector>
  </HeadingPairs>
  <TitlesOfParts>
    <vt:vector size="79" baseType="lpstr">
      <vt:lpstr>Arial</vt:lpstr>
      <vt:lpstr>Tahoma</vt:lpstr>
      <vt:lpstr>Trebuchet MS</vt:lpstr>
      <vt:lpstr>Wingdings</vt:lpstr>
      <vt:lpstr>Wingdings 3</vt:lpstr>
      <vt:lpstr>Facet</vt:lpstr>
      <vt:lpstr>مبانی و مفاهیم معماری معاصر غرب دکتر وحید قبادیان</vt:lpstr>
      <vt:lpstr>دانشگاه زینب کبری همدان  معماری معاصر  مدرس :شیوا پاک طینت     </vt:lpstr>
      <vt:lpstr>shiva.paktinat@gmail.com</vt:lpstr>
      <vt:lpstr>فصل اول :دوره مدرن</vt:lpstr>
      <vt:lpstr>فصل اول :مدرنیته </vt:lpstr>
      <vt:lpstr>PowerPoint Presentation</vt:lpstr>
      <vt:lpstr>جهان بینی انسان غربی از آسمان به زمین تغییر جهت داد</vt:lpstr>
      <vt:lpstr>تحولی که در اصول: هنری  مذهبی علمی  فلسفی سیاسی تکنیکی فرهنگی و  اجتماعی اتفاق افتاد</vt:lpstr>
      <vt:lpstr>رنسانس</vt:lpstr>
      <vt:lpstr>مبدأ تاریخ رنسانس</vt:lpstr>
      <vt:lpstr>PowerPoint Presentation</vt:lpstr>
      <vt:lpstr>رنسانس در هنر و معماری</vt:lpstr>
      <vt:lpstr>1/2دین پیرایی</vt:lpstr>
      <vt:lpstr>1/3علم مداری</vt:lpstr>
      <vt:lpstr>1/4 عصر روشنگری</vt:lpstr>
      <vt:lpstr>1/5انقلاب صنعتی</vt:lpstr>
      <vt:lpstr>تبعات انقلاب صنعتی</vt:lpstr>
      <vt:lpstr>اولین ساختمان های مدرن</vt:lpstr>
      <vt:lpstr>پل رودخانه سورن</vt:lpstr>
      <vt:lpstr>پل ساندرلند</vt:lpstr>
      <vt:lpstr>پل معلق کلیفتون</vt:lpstr>
      <vt:lpstr>PowerPoint Presentation</vt:lpstr>
      <vt:lpstr>قصر بلورین</vt:lpstr>
      <vt:lpstr>نمایشگاه بین المللی پاریس 1889</vt:lpstr>
      <vt:lpstr>برج ایفل</vt:lpstr>
      <vt:lpstr>تالار ماشین</vt:lpstr>
      <vt:lpstr>معماری مدرن اولیه</vt:lpstr>
      <vt:lpstr>1/2مکتب شیکاگو</vt:lpstr>
      <vt:lpstr>ساختمان  بیمه </vt:lpstr>
      <vt:lpstr>ساختمان فراستور</vt:lpstr>
      <vt:lpstr>شرکت هولابرد و راچ</vt:lpstr>
      <vt:lpstr>شرکت برنهم و روت</vt:lpstr>
      <vt:lpstr>شرکت برنهم و روت</vt:lpstr>
      <vt:lpstr>لویی سالیوان </vt:lpstr>
      <vt:lpstr>منشور اولیه مکتب شیکاگو</vt:lpstr>
      <vt:lpstr>نمایشگاه بین المللی کلمبیا</vt:lpstr>
      <vt:lpstr>هنری هابسون ریچارد سون</vt:lpstr>
      <vt:lpstr>فرانک لوید رایت</vt:lpstr>
      <vt:lpstr>علل اهمیت مکتب شیکاگو</vt:lpstr>
      <vt:lpstr>2/2 نهضت هنر نو</vt:lpstr>
      <vt:lpstr>نهضت هنر نو</vt:lpstr>
      <vt:lpstr>اصول فکری پیروان نهضت هنر نو</vt:lpstr>
      <vt:lpstr>نهضت هنر نو </vt:lpstr>
      <vt:lpstr>ویکتور ارتا</vt:lpstr>
      <vt:lpstr>خانه تاسل</vt:lpstr>
      <vt:lpstr>هکتور گیومارد</vt:lpstr>
      <vt:lpstr>چارلز مکنتاش  </vt:lpstr>
      <vt:lpstr>کلیسای خانواده مقدس</vt:lpstr>
      <vt:lpstr>نهضت هنر نو در ایران </vt:lpstr>
      <vt:lpstr>اتو واگنر</vt:lpstr>
      <vt:lpstr>خانه واگنر</vt:lpstr>
      <vt:lpstr>آنتونی گادی معروف ترین معمار سبک نهضت هنر نو </vt:lpstr>
      <vt:lpstr>پارک گوئل</vt:lpstr>
      <vt:lpstr>نمایشگاه هنر تزئینات  و صنعت سبک هنر تزیینات</vt:lpstr>
      <vt:lpstr>ساختمان کرایسلر</vt:lpstr>
      <vt:lpstr>سه تن از معماران مهم و بنیان گذاران معماری مدرن  پیتر بهرنز در آلمان آگوست پره در فرانسه آدولف لوس در اتریش </vt:lpstr>
      <vt:lpstr>پیتر بهرنز</vt:lpstr>
      <vt:lpstr>آگوست پره</vt:lpstr>
      <vt:lpstr>تئاتر شانزلیزه آگوست پره  و گوستاو پره</vt:lpstr>
      <vt:lpstr>آدولف لوس</vt:lpstr>
      <vt:lpstr>خانه استینر آدولف لوس</vt:lpstr>
      <vt:lpstr>جنبش فتوریسم</vt:lpstr>
      <vt:lpstr>خانه پله ای طراح سانت الیا</vt:lpstr>
      <vt:lpstr>فصل سوم :معماری مدرن متعالی</vt:lpstr>
      <vt:lpstr>معماری مدرن متعالی</vt:lpstr>
      <vt:lpstr>معماری مدرن متعالی</vt:lpstr>
      <vt:lpstr>مدرسه باهاس</vt:lpstr>
      <vt:lpstr>مدرسه باهاس</vt:lpstr>
      <vt:lpstr>مدرسه باهاس</vt:lpstr>
      <vt:lpstr>سبک بین الملل</vt:lpstr>
      <vt:lpstr>گروپیوس از مهم ترین کارها</vt:lpstr>
      <vt:lpstr>میس ونده روهه مدیر مدرسه باهاس</vt:lpstr>
      <vt:lpstr>پاویون آلمان در نمایشگاه بارسلون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معماری معاصر غرب  دکتر وحید قبادیان</dc:title>
  <dc:creator>Windows User</dc:creator>
  <cp:lastModifiedBy>Windows User</cp:lastModifiedBy>
  <cp:revision>123</cp:revision>
  <dcterms:created xsi:type="dcterms:W3CDTF">2020-03-28T07:28:48Z</dcterms:created>
  <dcterms:modified xsi:type="dcterms:W3CDTF">2020-04-12T19:22:59Z</dcterms:modified>
</cp:coreProperties>
</file>