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15"/>
  </p:notesMasterIdLst>
  <p:handoutMasterIdLst>
    <p:handoutMasterId r:id="rId16"/>
  </p:handoutMasterIdLst>
  <p:sldIdLst>
    <p:sldId id="258" r:id="rId3"/>
    <p:sldId id="259" r:id="rId4"/>
    <p:sldId id="260" r:id="rId5"/>
    <p:sldId id="268" r:id="rId6"/>
    <p:sldId id="288" r:id="rId7"/>
    <p:sldId id="301" r:id="rId8"/>
    <p:sldId id="330" r:id="rId9"/>
    <p:sldId id="332" r:id="rId10"/>
    <p:sldId id="331" r:id="rId11"/>
    <p:sldId id="302" r:id="rId12"/>
    <p:sldId id="333" r:id="rId13"/>
    <p:sldId id="273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  <a:srgbClr val="CFDFF1"/>
    <a:srgbClr val="B3C3EF"/>
    <a:srgbClr val="CFE3C7"/>
    <a:srgbClr val="FEFBD2"/>
    <a:srgbClr val="EDF3F9"/>
    <a:srgbClr val="E2ECF6"/>
    <a:srgbClr val="E8F0F8"/>
    <a:srgbClr val="EBF2F9"/>
    <a:srgbClr val="B8D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075" autoAdjust="0"/>
  </p:normalViewPr>
  <p:slideViewPr>
    <p:cSldViewPr showGuides="1">
      <p:cViewPr varScale="1">
        <p:scale>
          <a:sx n="70" d="100"/>
          <a:sy n="70" d="100"/>
        </p:scale>
        <p:origin x="654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  <p:guide pos="3840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108978565179358"/>
          <c:y val="3.4090909090909095E-2"/>
          <c:w val="0.58523640274131949"/>
          <c:h val="0.837970353137676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ویروس</c:v>
                </c:pt>
                <c:pt idx="1">
                  <c:v>تجاوزات داخلی</c:v>
                </c:pt>
                <c:pt idx="2">
                  <c:v>سرقت رایانه های کیفی و موبایل</c:v>
                </c:pt>
                <c:pt idx="3">
                  <c:v>ورود غیرمجاز</c:v>
                </c:pt>
                <c:pt idx="4">
                  <c:v>عدم پذیرش سرویس</c:v>
                </c:pt>
                <c:pt idx="5">
                  <c:v>تجاوز فوری به پیام ها</c:v>
                </c:pt>
                <c:pt idx="6">
                  <c:v>اختلال در شبکه</c:v>
                </c:pt>
                <c:pt idx="7">
                  <c:v>نفوذ به سیستم</c:v>
                </c:pt>
                <c:pt idx="8">
                  <c:v>کلاهبرداری مالی</c:v>
                </c:pt>
                <c:pt idx="9">
                  <c:v>سوء استفاده از ابزارهای اینترنتی</c:v>
                </c:pt>
                <c:pt idx="10">
                  <c:v>سرقت اطلاعات محرمانه</c:v>
                </c:pt>
                <c:pt idx="11">
                  <c:v>سرقت کلمه عبور</c:v>
                </c:pt>
                <c:pt idx="12">
                  <c:v>از بین بردن وب سایت</c:v>
                </c:pt>
                <c:pt idx="13">
                  <c:v>کلاهبرداری تلفنی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0.67000000000001181</c:v>
                </c:pt>
                <c:pt idx="1">
                  <c:v>0.25</c:v>
                </c:pt>
                <c:pt idx="2">
                  <c:v>0.34000000000000014</c:v>
                </c:pt>
                <c:pt idx="3">
                  <c:v>0.13</c:v>
                </c:pt>
                <c:pt idx="4">
                  <c:v>0.17</c:v>
                </c:pt>
                <c:pt idx="5">
                  <c:v>5.0000000000000017E-2</c:v>
                </c:pt>
                <c:pt idx="6">
                  <c:v>7.0000000000000034E-2</c:v>
                </c:pt>
                <c:pt idx="7">
                  <c:v>0.11000000000000003</c:v>
                </c:pt>
                <c:pt idx="8">
                  <c:v>9.0000000000000052E-2</c:v>
                </c:pt>
                <c:pt idx="9">
                  <c:v>2.0000000000000018E-2</c:v>
                </c:pt>
                <c:pt idx="10">
                  <c:v>5.0000000000000017E-2</c:v>
                </c:pt>
                <c:pt idx="11">
                  <c:v>0.12000000000000002</c:v>
                </c:pt>
                <c:pt idx="12">
                  <c:v>7.0000000000000034E-2</c:v>
                </c:pt>
                <c:pt idx="13">
                  <c:v>5.0000000000000017E-2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ویروس</c:v>
                </c:pt>
                <c:pt idx="1">
                  <c:v>تجاوزات داخلی</c:v>
                </c:pt>
                <c:pt idx="2">
                  <c:v>سرقت رایانه های کیفی و موبایل</c:v>
                </c:pt>
                <c:pt idx="3">
                  <c:v>ورود غیرمجاز</c:v>
                </c:pt>
                <c:pt idx="4">
                  <c:v>عدم پذیرش سرویس</c:v>
                </c:pt>
                <c:pt idx="5">
                  <c:v>تجاوز فوری به پیام ها</c:v>
                </c:pt>
                <c:pt idx="6">
                  <c:v>اختلال در شبکه</c:v>
                </c:pt>
                <c:pt idx="7">
                  <c:v>نفوذ به سیستم</c:v>
                </c:pt>
                <c:pt idx="8">
                  <c:v>کلاهبرداری مالی</c:v>
                </c:pt>
                <c:pt idx="9">
                  <c:v>سوء استفاده از ابزارهای اینترنتی</c:v>
                </c:pt>
                <c:pt idx="10">
                  <c:v>سرقت اطلاعات محرمانه</c:v>
                </c:pt>
                <c:pt idx="11">
                  <c:v>سرقت کلمه عبور</c:v>
                </c:pt>
                <c:pt idx="12">
                  <c:v>از بین بردن وب سایت</c:v>
                </c:pt>
                <c:pt idx="13">
                  <c:v>کلاهبرداری تلفنی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0.64000000000001023</c:v>
                </c:pt>
                <c:pt idx="1">
                  <c:v>0.30000000000000032</c:v>
                </c:pt>
                <c:pt idx="2">
                  <c:v>0.42000000000000032</c:v>
                </c:pt>
                <c:pt idx="3">
                  <c:v>0.15000000000000024</c:v>
                </c:pt>
                <c:pt idx="4">
                  <c:v>0.29000000000000031</c:v>
                </c:pt>
                <c:pt idx="5">
                  <c:v>8.0000000000000071E-2</c:v>
                </c:pt>
                <c:pt idx="6">
                  <c:v>8.0000000000000071E-2</c:v>
                </c:pt>
                <c:pt idx="7">
                  <c:v>4.0000000000000036E-2</c:v>
                </c:pt>
                <c:pt idx="8">
                  <c:v>0.2</c:v>
                </c:pt>
                <c:pt idx="9">
                  <c:v>7.0000000000000034E-2</c:v>
                </c:pt>
                <c:pt idx="10">
                  <c:v>6.0000000000000046E-2</c:v>
                </c:pt>
                <c:pt idx="11">
                  <c:v>0.17</c:v>
                </c:pt>
                <c:pt idx="12">
                  <c:v>0.14000000000000001</c:v>
                </c:pt>
                <c:pt idx="13">
                  <c:v>6.0000000000000046E-2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7306784"/>
        <c:axId val="1897307328"/>
      </c:barChart>
      <c:catAx>
        <c:axId val="1897306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fa-IR" sz="1800">
                <a:cs typeface="B Nazanin" pitchFamily="2" charset="-78"/>
              </a:defRPr>
            </a:pPr>
            <a:endParaRPr lang="en-US"/>
          </a:p>
        </c:txPr>
        <c:crossAx val="1897307328"/>
        <c:crosses val="autoZero"/>
        <c:auto val="1"/>
        <c:lblAlgn val="ctr"/>
        <c:lblOffset val="100"/>
        <c:noMultiLvlLbl val="0"/>
      </c:catAx>
      <c:valAx>
        <c:axId val="18973073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fa-IR"/>
            </a:pPr>
            <a:endParaRPr lang="en-US"/>
          </a:p>
        </c:txPr>
        <c:crossAx val="1897306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fa-IR">
              <a:cs typeface="B Nazanin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فروانی هریک از جرایم رایانه ای</c:v>
                </c:pt>
              </c:strCache>
            </c:strRef>
          </c:tx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9.3250606332437119E-2"/>
                  <c:y val="-4.666538633890278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580966145054638"/>
                  <c:y val="7.45032968439926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558290973122041"/>
                  <c:y val="0.148845784520838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a-IR" sz="2000" b="0">
                    <a:cs typeface="B Nazanin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کنجکاوی</c:v>
                </c:pt>
                <c:pt idx="1">
                  <c:v>انتقام جویی</c:v>
                </c:pt>
                <c:pt idx="2">
                  <c:v>انگیزه مالی</c:v>
                </c:pt>
                <c:pt idx="3">
                  <c:v>انگیزه غیراخلاقی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3.0000000000000002E-2</c:v>
                </c:pt>
                <c:pt idx="1">
                  <c:v>3.0000000000000002E-2</c:v>
                </c:pt>
                <c:pt idx="2">
                  <c:v>0.81</c:v>
                </c:pt>
                <c:pt idx="3">
                  <c:v>0.13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l"/>
      <c:legendEntry>
        <c:idx val="0"/>
        <c:txPr>
          <a:bodyPr/>
          <a:lstStyle/>
          <a:p>
            <a:pPr>
              <a:defRPr sz="2000">
                <a:cs typeface="B Nazanin" pitchFamily="2" charset="-78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>
                <a:cs typeface="B Nazanin" pitchFamily="2" charset="-78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>
                <a:cs typeface="B Nazanin" pitchFamily="2" charset="-78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>
                <a:cs typeface="B Nazanin" pitchFamily="2" charset="-78"/>
              </a:defRPr>
            </a:pPr>
            <a:endParaRPr lang="en-US"/>
          </a:p>
        </c:txPr>
      </c:legendEntry>
      <c:layout>
        <c:manualLayout>
          <c:xMode val="edge"/>
          <c:yMode val="edge"/>
          <c:x val="1.1196641830301226E-2"/>
          <c:y val="0.45745638745587847"/>
          <c:w val="0.23668113903643057"/>
          <c:h val="0.40625101819169135"/>
        </c:manualLayout>
      </c:layout>
      <c:overlay val="0"/>
      <c:txPr>
        <a:bodyPr/>
        <a:lstStyle/>
        <a:p>
          <a:pPr>
            <a:defRPr lang="fa-IR" sz="2000">
              <a:cs typeface="B Nazanin" pitchFamily="2" charset="-78"/>
            </a:defRPr>
          </a:pPr>
          <a:endParaRPr lang="en-US"/>
        </a:p>
      </c:txPr>
    </c:legend>
    <c:plotVisOnly val="1"/>
    <c:dispBlanksAs val="zero"/>
    <c:showDLblsOverMax val="0"/>
  </c:chart>
  <c:spPr>
    <a:ln w="19050"/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14224-D7CA-410A-AF01-319D67CCCA9A}" type="doc">
      <dgm:prSet loTypeId="urn:microsoft.com/office/officeart/2005/8/layout/venn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D9C5C721-FF3C-429D-BCAA-DE76D07C004B}">
      <dgm:prSet phldrT="[Text]" custT="1"/>
      <dgm:spPr/>
      <dgm:t>
        <a:bodyPr/>
        <a:lstStyle/>
        <a:p>
          <a:pPr rtl="1"/>
          <a:r>
            <a:rPr lang="fa-IR" sz="2400" smtClean="0">
              <a:cs typeface="B Nazanin" pitchFamily="2" charset="-78"/>
            </a:rPr>
            <a:t>حفاظت عملیات سازمانی</a:t>
          </a:r>
          <a:endParaRPr lang="fa-IR" sz="2400" dirty="0">
            <a:cs typeface="B Nazanin" pitchFamily="2" charset="-78"/>
          </a:endParaRPr>
        </a:p>
      </dgm:t>
    </dgm:pt>
    <dgm:pt modelId="{BEC7A31A-C7D1-4549-BAD8-B37CDE53CC45}" type="parTrans" cxnId="{4B494A66-60DE-476D-A317-475791F2E343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99D5B6C3-3E5A-4AF3-8819-4B7D39F7D469}" type="sibTrans" cxnId="{4B494A66-60DE-476D-A317-475791F2E343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D2C875CD-483B-4C4E-B8AE-AD8320D03137}">
      <dgm:prSet phldrT="[Text]" custT="1"/>
      <dgm:spPr/>
      <dgm:t>
        <a:bodyPr/>
        <a:lstStyle/>
        <a:p>
          <a:pPr rtl="1"/>
          <a:r>
            <a:rPr lang="fa-IR" sz="2400" smtClean="0">
              <a:cs typeface="B Nazanin" pitchFamily="2" charset="-78"/>
            </a:rPr>
            <a:t>حفاظت کارمندان</a:t>
          </a:r>
          <a:endParaRPr lang="fa-IR" sz="2400" dirty="0">
            <a:cs typeface="B Nazanin" pitchFamily="2" charset="-78"/>
          </a:endParaRPr>
        </a:p>
      </dgm:t>
    </dgm:pt>
    <dgm:pt modelId="{9C4A5C15-384E-4398-B1B6-0C55ED651A0C}" type="parTrans" cxnId="{12CC09C5-055C-4C14-97D8-79AC377F775B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E89A965E-7E5E-472D-83F1-494A416DB5D1}" type="sibTrans" cxnId="{12CC09C5-055C-4C14-97D8-79AC377F775B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7595F0EB-E362-4772-AF0C-9991027FE0B9}">
      <dgm:prSet phldrT="[Text]" custT="1"/>
      <dgm:spPr/>
      <dgm:t>
        <a:bodyPr/>
        <a:lstStyle/>
        <a:p>
          <a:pPr rtl="1"/>
          <a:r>
            <a:rPr lang="fa-IR" sz="2400" smtClean="0">
              <a:cs typeface="B Nazanin" pitchFamily="2" charset="-78"/>
            </a:rPr>
            <a:t>حفاظت فیزیکی</a:t>
          </a:r>
          <a:endParaRPr lang="fa-IR" sz="2400" dirty="0">
            <a:cs typeface="B Nazanin" pitchFamily="2" charset="-78"/>
          </a:endParaRPr>
        </a:p>
      </dgm:t>
    </dgm:pt>
    <dgm:pt modelId="{9C36E78C-3274-4B75-BF31-DA5BBBC35ECF}" type="parTrans" cxnId="{5A961FED-2562-493D-9D78-1FFA1FBD1644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3B815209-90EA-483E-BCB5-6AFCA0C16702}" type="sibTrans" cxnId="{5A961FED-2562-493D-9D78-1FFA1FBD1644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BE4EDB55-3AE2-4653-A589-F7C198C92943}">
      <dgm:prSet phldrT="[Text]" custT="1"/>
      <dgm:spPr/>
      <dgm:t>
        <a:bodyPr/>
        <a:lstStyle/>
        <a:p>
          <a:pPr rtl="1"/>
          <a:endParaRPr lang="fa-IR" sz="2400" dirty="0">
            <a:solidFill>
              <a:srgbClr val="002060"/>
            </a:solidFill>
            <a:cs typeface="B Nazanin" pitchFamily="2" charset="-78"/>
          </a:endParaRPr>
        </a:p>
      </dgm:t>
    </dgm:pt>
    <dgm:pt modelId="{F062AFCB-3824-4383-9469-7C8E606BBDA4}" type="parTrans" cxnId="{50B0EF08-957D-4F3E-805F-23A0BFB14E6E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511D5F39-D10A-4386-9206-E134E5EC5B2A}" type="sibTrans" cxnId="{50B0EF08-957D-4F3E-805F-23A0BFB14E6E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37A3885F-C8FC-4069-AE70-F7C12156E62A}">
      <dgm:prSet phldrT="[Text]" custT="1"/>
      <dgm:spPr/>
      <dgm:t>
        <a:bodyPr/>
        <a:lstStyle/>
        <a:p>
          <a:pPr marL="0" indent="0" rtl="1"/>
          <a:r>
            <a:rPr lang="fa-IR" sz="2000" smtClean="0">
              <a:cs typeface="B Nazanin" pitchFamily="2" charset="-78"/>
            </a:rPr>
            <a:t>حفاظت ارتباطات</a:t>
          </a:r>
          <a:endParaRPr lang="fa-IR" sz="2000" dirty="0">
            <a:cs typeface="B Nazanin" pitchFamily="2" charset="-78"/>
          </a:endParaRPr>
        </a:p>
      </dgm:t>
    </dgm:pt>
    <dgm:pt modelId="{A413B072-17E3-4ED9-9305-D374A21CE02B}" type="parTrans" cxnId="{6EBF7235-49BE-4686-AE81-670AB4034F45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EDFCA2E6-DC6E-43E4-BD21-E3BE06853F4D}" type="sibTrans" cxnId="{6EBF7235-49BE-4686-AE81-670AB4034F45}">
      <dgm:prSet/>
      <dgm:spPr/>
      <dgm:t>
        <a:bodyPr/>
        <a:lstStyle/>
        <a:p>
          <a:pPr rtl="1"/>
          <a:endParaRPr lang="fa-IR" sz="2400">
            <a:cs typeface="B Nazanin" pitchFamily="2" charset="-78"/>
          </a:endParaRPr>
        </a:p>
      </dgm:t>
    </dgm:pt>
    <dgm:pt modelId="{42328640-01E6-4E17-8500-CAD37FC750F9}" type="pres">
      <dgm:prSet presAssocID="{B9014224-D7CA-410A-AF01-319D67CCCA9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4830477-F75C-48DD-9EA2-080B451898EA}" type="pres">
      <dgm:prSet presAssocID="{B9014224-D7CA-410A-AF01-319D67CCCA9A}" presName="comp1" presStyleCnt="0"/>
      <dgm:spPr/>
      <dgm:t>
        <a:bodyPr/>
        <a:lstStyle/>
        <a:p>
          <a:pPr rtl="1"/>
          <a:endParaRPr lang="fa-IR"/>
        </a:p>
      </dgm:t>
    </dgm:pt>
    <dgm:pt modelId="{757FEA67-5C5C-4191-9FC3-EC81E1F0423B}" type="pres">
      <dgm:prSet presAssocID="{B9014224-D7CA-410A-AF01-319D67CCCA9A}" presName="circle1" presStyleLbl="node1" presStyleIdx="0" presStyleCnt="5" custScaleX="139876" custLinFactNeighborX="4995" custLinFactNeighborY="-17684"/>
      <dgm:spPr/>
      <dgm:t>
        <a:bodyPr/>
        <a:lstStyle/>
        <a:p>
          <a:pPr rtl="1"/>
          <a:endParaRPr lang="fa-IR"/>
        </a:p>
      </dgm:t>
    </dgm:pt>
    <dgm:pt modelId="{DEB33C8E-E844-40A2-96E1-4A296FB4372E}" type="pres">
      <dgm:prSet presAssocID="{B9014224-D7CA-410A-AF01-319D67CCCA9A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5F541F4-438C-4D9F-875F-E3D54E593074}" type="pres">
      <dgm:prSet presAssocID="{B9014224-D7CA-410A-AF01-319D67CCCA9A}" presName="comp2" presStyleCnt="0"/>
      <dgm:spPr/>
      <dgm:t>
        <a:bodyPr/>
        <a:lstStyle/>
        <a:p>
          <a:pPr rtl="1"/>
          <a:endParaRPr lang="fa-IR"/>
        </a:p>
      </dgm:t>
    </dgm:pt>
    <dgm:pt modelId="{8271D95F-CE8E-4294-A50E-CC2EEBC0D337}" type="pres">
      <dgm:prSet presAssocID="{B9014224-D7CA-410A-AF01-319D67CCCA9A}" presName="circle2" presStyleLbl="node1" presStyleIdx="1" presStyleCnt="5" custScaleX="132152" custLinFactNeighborX="286" custLinFactNeighborY="-471"/>
      <dgm:spPr/>
      <dgm:t>
        <a:bodyPr/>
        <a:lstStyle/>
        <a:p>
          <a:pPr rtl="1"/>
          <a:endParaRPr lang="fa-IR"/>
        </a:p>
      </dgm:t>
    </dgm:pt>
    <dgm:pt modelId="{E2DA2E73-F7F5-4C55-89DD-AF5E095F7865}" type="pres">
      <dgm:prSet presAssocID="{B9014224-D7CA-410A-AF01-319D67CCCA9A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918C4B-AC23-412E-81EC-1BAD0168E265}" type="pres">
      <dgm:prSet presAssocID="{B9014224-D7CA-410A-AF01-319D67CCCA9A}" presName="comp3" presStyleCnt="0"/>
      <dgm:spPr/>
      <dgm:t>
        <a:bodyPr/>
        <a:lstStyle/>
        <a:p>
          <a:pPr rtl="1"/>
          <a:endParaRPr lang="fa-IR"/>
        </a:p>
      </dgm:t>
    </dgm:pt>
    <dgm:pt modelId="{C9137360-1F94-4FF0-82F4-99E027A94318}" type="pres">
      <dgm:prSet presAssocID="{B9014224-D7CA-410A-AF01-319D67CCCA9A}" presName="circle3" presStyleLbl="node1" presStyleIdx="2" presStyleCnt="5" custScaleX="133072" custScaleY="104863" custLinFactNeighborX="347" custLinFactNeighborY="-2557"/>
      <dgm:spPr/>
      <dgm:t>
        <a:bodyPr/>
        <a:lstStyle/>
        <a:p>
          <a:pPr rtl="1"/>
          <a:endParaRPr lang="fa-IR"/>
        </a:p>
      </dgm:t>
    </dgm:pt>
    <dgm:pt modelId="{AC85035A-426E-4A76-82CD-13E2C7C0B3D4}" type="pres">
      <dgm:prSet presAssocID="{B9014224-D7CA-410A-AF01-319D67CCCA9A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F50D6AF-7A06-40E4-81A4-4F32BF8FCC9B}" type="pres">
      <dgm:prSet presAssocID="{B9014224-D7CA-410A-AF01-319D67CCCA9A}" presName="comp4" presStyleCnt="0"/>
      <dgm:spPr/>
      <dgm:t>
        <a:bodyPr/>
        <a:lstStyle/>
        <a:p>
          <a:pPr rtl="1"/>
          <a:endParaRPr lang="fa-IR"/>
        </a:p>
      </dgm:t>
    </dgm:pt>
    <dgm:pt modelId="{0E7DE8FF-7337-4A5C-A810-6609F852B65A}" type="pres">
      <dgm:prSet presAssocID="{B9014224-D7CA-410A-AF01-319D67CCCA9A}" presName="circle4" presStyleLbl="node1" presStyleIdx="3" presStyleCnt="5" custScaleX="136326" custScaleY="110105" custLinFactNeighborX="442" custLinFactNeighborY="-6229"/>
      <dgm:spPr/>
      <dgm:t>
        <a:bodyPr/>
        <a:lstStyle/>
        <a:p>
          <a:pPr rtl="1"/>
          <a:endParaRPr lang="fa-IR"/>
        </a:p>
      </dgm:t>
    </dgm:pt>
    <dgm:pt modelId="{8943EF22-64E3-4B6F-9DC7-FD87980AEE06}" type="pres">
      <dgm:prSet presAssocID="{B9014224-D7CA-410A-AF01-319D67CCCA9A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015E3ED-6650-4D5E-B8D6-8166E43AD103}" type="pres">
      <dgm:prSet presAssocID="{B9014224-D7CA-410A-AF01-319D67CCCA9A}" presName="comp5" presStyleCnt="0"/>
      <dgm:spPr/>
      <dgm:t>
        <a:bodyPr/>
        <a:lstStyle/>
        <a:p>
          <a:pPr rtl="1"/>
          <a:endParaRPr lang="fa-IR"/>
        </a:p>
      </dgm:t>
    </dgm:pt>
    <dgm:pt modelId="{E3B0D824-B301-491E-80ED-277E46FD614C}" type="pres">
      <dgm:prSet presAssocID="{B9014224-D7CA-410A-AF01-319D67CCCA9A}" presName="circle5" presStyleLbl="node1" presStyleIdx="4" presStyleCnt="5" custScaleX="153473" custScaleY="118091" custLinFactNeighborX="608" custLinFactNeighborY="-10476"/>
      <dgm:spPr/>
      <dgm:t>
        <a:bodyPr/>
        <a:lstStyle/>
        <a:p>
          <a:pPr rtl="1"/>
          <a:endParaRPr lang="fa-IR"/>
        </a:p>
      </dgm:t>
    </dgm:pt>
    <dgm:pt modelId="{11625A8C-4EA8-4702-931C-6207CACDDDF1}" type="pres">
      <dgm:prSet presAssocID="{B9014224-D7CA-410A-AF01-319D67CCCA9A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AA94BF7-EA98-441A-AA3B-4061B7F6EBA6}" type="presOf" srcId="{37A3885F-C8FC-4069-AE70-F7C12156E62A}" destId="{0E7DE8FF-7337-4A5C-A810-6609F852B65A}" srcOrd="0" destOrd="0" presId="urn:microsoft.com/office/officeart/2005/8/layout/venn2"/>
    <dgm:cxn modelId="{20A66C4C-30B1-425C-8469-C3266D793C82}" type="presOf" srcId="{D9C5C721-FF3C-429D-BCAA-DE76D07C004B}" destId="{757FEA67-5C5C-4191-9FC3-EC81E1F0423B}" srcOrd="0" destOrd="0" presId="urn:microsoft.com/office/officeart/2005/8/layout/venn2"/>
    <dgm:cxn modelId="{6EBF7235-49BE-4686-AE81-670AB4034F45}" srcId="{B9014224-D7CA-410A-AF01-319D67CCCA9A}" destId="{37A3885F-C8FC-4069-AE70-F7C12156E62A}" srcOrd="3" destOrd="0" parTransId="{A413B072-17E3-4ED9-9305-D374A21CE02B}" sibTransId="{EDFCA2E6-DC6E-43E4-BD21-E3BE06853F4D}"/>
    <dgm:cxn modelId="{5A961FED-2562-493D-9D78-1FFA1FBD1644}" srcId="{B9014224-D7CA-410A-AF01-319D67CCCA9A}" destId="{7595F0EB-E362-4772-AF0C-9991027FE0B9}" srcOrd="2" destOrd="0" parTransId="{9C36E78C-3274-4B75-BF31-DA5BBBC35ECF}" sibTransId="{3B815209-90EA-483E-BCB5-6AFCA0C16702}"/>
    <dgm:cxn modelId="{7950F39D-99C6-46B5-88EC-397C3FA3D8EF}" type="presOf" srcId="{37A3885F-C8FC-4069-AE70-F7C12156E62A}" destId="{8943EF22-64E3-4B6F-9DC7-FD87980AEE06}" srcOrd="1" destOrd="0" presId="urn:microsoft.com/office/officeart/2005/8/layout/venn2"/>
    <dgm:cxn modelId="{E042E13C-BB20-49E1-A233-7E6B3D16F08C}" type="presOf" srcId="{7595F0EB-E362-4772-AF0C-9991027FE0B9}" destId="{AC85035A-426E-4A76-82CD-13E2C7C0B3D4}" srcOrd="1" destOrd="0" presId="urn:microsoft.com/office/officeart/2005/8/layout/venn2"/>
    <dgm:cxn modelId="{D1E1E736-A199-4D83-91A7-157FE6D46919}" type="presOf" srcId="{D2C875CD-483B-4C4E-B8AE-AD8320D03137}" destId="{E2DA2E73-F7F5-4C55-89DD-AF5E095F7865}" srcOrd="1" destOrd="0" presId="urn:microsoft.com/office/officeart/2005/8/layout/venn2"/>
    <dgm:cxn modelId="{50B0EF08-957D-4F3E-805F-23A0BFB14E6E}" srcId="{B9014224-D7CA-410A-AF01-319D67CCCA9A}" destId="{BE4EDB55-3AE2-4653-A589-F7C198C92943}" srcOrd="4" destOrd="0" parTransId="{F062AFCB-3824-4383-9469-7C8E606BBDA4}" sibTransId="{511D5F39-D10A-4386-9206-E134E5EC5B2A}"/>
    <dgm:cxn modelId="{4B494A66-60DE-476D-A317-475791F2E343}" srcId="{B9014224-D7CA-410A-AF01-319D67CCCA9A}" destId="{D9C5C721-FF3C-429D-BCAA-DE76D07C004B}" srcOrd="0" destOrd="0" parTransId="{BEC7A31A-C7D1-4549-BAD8-B37CDE53CC45}" sibTransId="{99D5B6C3-3E5A-4AF3-8819-4B7D39F7D469}"/>
    <dgm:cxn modelId="{12CC09C5-055C-4C14-97D8-79AC377F775B}" srcId="{B9014224-D7CA-410A-AF01-319D67CCCA9A}" destId="{D2C875CD-483B-4C4E-B8AE-AD8320D03137}" srcOrd="1" destOrd="0" parTransId="{9C4A5C15-384E-4398-B1B6-0C55ED651A0C}" sibTransId="{E89A965E-7E5E-472D-83F1-494A416DB5D1}"/>
    <dgm:cxn modelId="{63F7DA94-048E-405C-9820-6B373B062F45}" type="presOf" srcId="{B9014224-D7CA-410A-AF01-319D67CCCA9A}" destId="{42328640-01E6-4E17-8500-CAD37FC750F9}" srcOrd="0" destOrd="0" presId="urn:microsoft.com/office/officeart/2005/8/layout/venn2"/>
    <dgm:cxn modelId="{E7029ED8-D48A-4287-A5F2-886496BA85FD}" type="presOf" srcId="{BE4EDB55-3AE2-4653-A589-F7C198C92943}" destId="{E3B0D824-B301-491E-80ED-277E46FD614C}" srcOrd="0" destOrd="0" presId="urn:microsoft.com/office/officeart/2005/8/layout/venn2"/>
    <dgm:cxn modelId="{17F090C3-63E1-47B7-95F7-283353C5855E}" type="presOf" srcId="{7595F0EB-E362-4772-AF0C-9991027FE0B9}" destId="{C9137360-1F94-4FF0-82F4-99E027A94318}" srcOrd="0" destOrd="0" presId="urn:microsoft.com/office/officeart/2005/8/layout/venn2"/>
    <dgm:cxn modelId="{8AEB82CC-2567-43D6-82A2-A1B7A54C0572}" type="presOf" srcId="{D2C875CD-483B-4C4E-B8AE-AD8320D03137}" destId="{8271D95F-CE8E-4294-A50E-CC2EEBC0D337}" srcOrd="0" destOrd="0" presId="urn:microsoft.com/office/officeart/2005/8/layout/venn2"/>
    <dgm:cxn modelId="{6A85CA49-4048-4118-BF48-FBE39C0CEA01}" type="presOf" srcId="{BE4EDB55-3AE2-4653-A589-F7C198C92943}" destId="{11625A8C-4EA8-4702-931C-6207CACDDDF1}" srcOrd="1" destOrd="0" presId="urn:microsoft.com/office/officeart/2005/8/layout/venn2"/>
    <dgm:cxn modelId="{D69707DA-3BD4-465D-8C77-C835CBE2E7DB}" type="presOf" srcId="{D9C5C721-FF3C-429D-BCAA-DE76D07C004B}" destId="{DEB33C8E-E844-40A2-96E1-4A296FB4372E}" srcOrd="1" destOrd="0" presId="urn:microsoft.com/office/officeart/2005/8/layout/venn2"/>
    <dgm:cxn modelId="{6DEB3D61-5BC6-4827-97FA-A8502A0EA7BE}" type="presParOf" srcId="{42328640-01E6-4E17-8500-CAD37FC750F9}" destId="{44830477-F75C-48DD-9EA2-080B451898EA}" srcOrd="0" destOrd="0" presId="urn:microsoft.com/office/officeart/2005/8/layout/venn2"/>
    <dgm:cxn modelId="{56667D03-B80A-47C9-9F62-F66AEB765052}" type="presParOf" srcId="{44830477-F75C-48DD-9EA2-080B451898EA}" destId="{757FEA67-5C5C-4191-9FC3-EC81E1F0423B}" srcOrd="0" destOrd="0" presId="urn:microsoft.com/office/officeart/2005/8/layout/venn2"/>
    <dgm:cxn modelId="{D87746DB-524D-4811-9EF2-93FB88A30159}" type="presParOf" srcId="{44830477-F75C-48DD-9EA2-080B451898EA}" destId="{DEB33C8E-E844-40A2-96E1-4A296FB4372E}" srcOrd="1" destOrd="0" presId="urn:microsoft.com/office/officeart/2005/8/layout/venn2"/>
    <dgm:cxn modelId="{7BAB03D6-2E25-4C25-B70A-CA20B95922F4}" type="presParOf" srcId="{42328640-01E6-4E17-8500-CAD37FC750F9}" destId="{B5F541F4-438C-4D9F-875F-E3D54E593074}" srcOrd="1" destOrd="0" presId="urn:microsoft.com/office/officeart/2005/8/layout/venn2"/>
    <dgm:cxn modelId="{ED29CCEF-D48F-49B4-91AB-4BF113D82701}" type="presParOf" srcId="{B5F541F4-438C-4D9F-875F-E3D54E593074}" destId="{8271D95F-CE8E-4294-A50E-CC2EEBC0D337}" srcOrd="0" destOrd="0" presId="urn:microsoft.com/office/officeart/2005/8/layout/venn2"/>
    <dgm:cxn modelId="{33A4DF60-3BA2-4B69-A305-2EC2066869A8}" type="presParOf" srcId="{B5F541F4-438C-4D9F-875F-E3D54E593074}" destId="{E2DA2E73-F7F5-4C55-89DD-AF5E095F7865}" srcOrd="1" destOrd="0" presId="urn:microsoft.com/office/officeart/2005/8/layout/venn2"/>
    <dgm:cxn modelId="{8B9207CF-872E-4442-A09A-E2CDC70803BB}" type="presParOf" srcId="{42328640-01E6-4E17-8500-CAD37FC750F9}" destId="{49918C4B-AC23-412E-81EC-1BAD0168E265}" srcOrd="2" destOrd="0" presId="urn:microsoft.com/office/officeart/2005/8/layout/venn2"/>
    <dgm:cxn modelId="{A8E23622-0F94-41D4-BF2D-A282D71CE8D8}" type="presParOf" srcId="{49918C4B-AC23-412E-81EC-1BAD0168E265}" destId="{C9137360-1F94-4FF0-82F4-99E027A94318}" srcOrd="0" destOrd="0" presId="urn:microsoft.com/office/officeart/2005/8/layout/venn2"/>
    <dgm:cxn modelId="{4330DC7E-F07C-402E-B36E-3A8AEFDEF7A7}" type="presParOf" srcId="{49918C4B-AC23-412E-81EC-1BAD0168E265}" destId="{AC85035A-426E-4A76-82CD-13E2C7C0B3D4}" srcOrd="1" destOrd="0" presId="urn:microsoft.com/office/officeart/2005/8/layout/venn2"/>
    <dgm:cxn modelId="{2B8069F4-F126-4C6B-8F32-CF45328EE8BB}" type="presParOf" srcId="{42328640-01E6-4E17-8500-CAD37FC750F9}" destId="{3F50D6AF-7A06-40E4-81A4-4F32BF8FCC9B}" srcOrd="3" destOrd="0" presId="urn:microsoft.com/office/officeart/2005/8/layout/venn2"/>
    <dgm:cxn modelId="{501C83D6-2042-4949-8BE7-6A7ADF6C7AE2}" type="presParOf" srcId="{3F50D6AF-7A06-40E4-81A4-4F32BF8FCC9B}" destId="{0E7DE8FF-7337-4A5C-A810-6609F852B65A}" srcOrd="0" destOrd="0" presId="urn:microsoft.com/office/officeart/2005/8/layout/venn2"/>
    <dgm:cxn modelId="{B2758F5E-625B-4FD9-BECF-A54436640335}" type="presParOf" srcId="{3F50D6AF-7A06-40E4-81A4-4F32BF8FCC9B}" destId="{8943EF22-64E3-4B6F-9DC7-FD87980AEE06}" srcOrd="1" destOrd="0" presId="urn:microsoft.com/office/officeart/2005/8/layout/venn2"/>
    <dgm:cxn modelId="{665834EB-4831-4F22-A74A-65EED82EE0EC}" type="presParOf" srcId="{42328640-01E6-4E17-8500-CAD37FC750F9}" destId="{3015E3ED-6650-4D5E-B8D6-8166E43AD103}" srcOrd="4" destOrd="0" presId="urn:microsoft.com/office/officeart/2005/8/layout/venn2"/>
    <dgm:cxn modelId="{F49A851C-4A21-44FF-9771-527E7F344FE6}" type="presParOf" srcId="{3015E3ED-6650-4D5E-B8D6-8166E43AD103}" destId="{E3B0D824-B301-491E-80ED-277E46FD614C}" srcOrd="0" destOrd="0" presId="urn:microsoft.com/office/officeart/2005/8/layout/venn2"/>
    <dgm:cxn modelId="{E1C59CF5-7867-4791-AF74-074831DADEF1}" type="presParOf" srcId="{3015E3ED-6650-4D5E-B8D6-8166E43AD103}" destId="{11625A8C-4EA8-4702-931C-6207CACDDDF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FEA67-5C5C-4191-9FC3-EC81E1F0423B}">
      <dsp:nvSpPr>
        <dsp:cNvPr id="0" name=""/>
        <dsp:cNvSpPr/>
      </dsp:nvSpPr>
      <dsp:spPr>
        <a:xfrm>
          <a:off x="-3942" y="-95096"/>
          <a:ext cx="7352700" cy="525658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Nazanin" pitchFamily="2" charset="-78"/>
            </a:rPr>
            <a:t>حفاظت عملیات سازمانی</a:t>
          </a:r>
          <a:endParaRPr lang="fa-IR" sz="2400" kern="1200" dirty="0">
            <a:cs typeface="B Nazanin" pitchFamily="2" charset="-78"/>
          </a:endParaRPr>
        </a:p>
      </dsp:txBody>
      <dsp:txXfrm>
        <a:off x="2293776" y="167732"/>
        <a:ext cx="2757262" cy="525658"/>
      </dsp:txXfrm>
    </dsp:sp>
    <dsp:sp modelId="{8271D95F-CE8E-4294-A50E-CC2EEBC0D337}">
      <dsp:nvSpPr>
        <dsp:cNvPr id="0" name=""/>
        <dsp:cNvSpPr/>
      </dsp:nvSpPr>
      <dsp:spPr>
        <a:xfrm>
          <a:off x="732846" y="672346"/>
          <a:ext cx="5904679" cy="4468097"/>
        </a:xfrm>
        <a:prstGeom prst="ellipse">
          <a:avLst/>
        </a:prstGeom>
        <a:gradFill rotWithShape="0">
          <a:gsLst>
            <a:gs pos="0">
              <a:schemeClr val="accent5">
                <a:hueOff val="1502676"/>
                <a:satOff val="-6595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502676"/>
                <a:satOff val="-6595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502676"/>
                <a:satOff val="-6595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Nazanin" pitchFamily="2" charset="-78"/>
            </a:rPr>
            <a:t>حفاظت کارمندان</a:t>
          </a:r>
          <a:endParaRPr lang="fa-IR" sz="2400" kern="1200" dirty="0">
            <a:cs typeface="B Nazanin" pitchFamily="2" charset="-78"/>
          </a:endParaRPr>
        </a:p>
      </dsp:txBody>
      <dsp:txXfrm>
        <a:off x="2411990" y="929261"/>
        <a:ext cx="2546393" cy="513831"/>
      </dsp:txXfrm>
    </dsp:sp>
    <dsp:sp modelId="{C9137360-1F94-4FF0-82F4-99E027A94318}">
      <dsp:nvSpPr>
        <dsp:cNvPr id="0" name=""/>
        <dsp:cNvSpPr/>
      </dsp:nvSpPr>
      <dsp:spPr>
        <a:xfrm>
          <a:off x="1236911" y="1298321"/>
          <a:ext cx="4896529" cy="3858548"/>
        </a:xfrm>
        <a:prstGeom prst="ellipse">
          <a:avLst/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005351"/>
                <a:satOff val="-13190"/>
                <a:lumOff val="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Nazanin" pitchFamily="2" charset="-78"/>
            </a:rPr>
            <a:t>حفاظت فیزیکی</a:t>
          </a:r>
          <a:endParaRPr lang="fa-IR" sz="2400" kern="1200" dirty="0">
            <a:cs typeface="B Nazanin" pitchFamily="2" charset="-78"/>
          </a:endParaRPr>
        </a:p>
      </dsp:txBody>
      <dsp:txXfrm>
        <a:off x="2418199" y="1564561"/>
        <a:ext cx="2533954" cy="532479"/>
      </dsp:txXfrm>
    </dsp:sp>
    <dsp:sp modelId="{0E7DE8FF-7337-4A5C-A810-6609F852B65A}">
      <dsp:nvSpPr>
        <dsp:cNvPr id="0" name=""/>
        <dsp:cNvSpPr/>
      </dsp:nvSpPr>
      <dsp:spPr>
        <a:xfrm>
          <a:off x="1714511" y="1944204"/>
          <a:ext cx="3941350" cy="3183269"/>
        </a:xfrm>
        <a:prstGeom prst="ellipse">
          <a:avLst/>
        </a:prstGeom>
        <a:gradFill rotWithShape="0">
          <a:gsLst>
            <a:gs pos="0">
              <a:schemeClr val="accent5">
                <a:hueOff val="4508027"/>
                <a:satOff val="-19785"/>
                <a:lumOff val="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08027"/>
                <a:satOff val="-19785"/>
                <a:lumOff val="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08027"/>
                <a:satOff val="-19785"/>
                <a:lumOff val="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Nazanin" pitchFamily="2" charset="-78"/>
            </a:rPr>
            <a:t>حفاظت ارتباطات</a:t>
          </a:r>
          <a:endParaRPr lang="fa-IR" sz="2000" kern="1200" dirty="0">
            <a:cs typeface="B Nazanin" pitchFamily="2" charset="-78"/>
          </a:endParaRPr>
        </a:p>
      </dsp:txBody>
      <dsp:txXfrm>
        <a:off x="2621022" y="2230698"/>
        <a:ext cx="2128329" cy="572988"/>
      </dsp:txXfrm>
    </dsp:sp>
    <dsp:sp modelId="{E3B0D824-B301-491E-80ED-277E46FD614C}">
      <dsp:nvSpPr>
        <dsp:cNvPr id="0" name=""/>
        <dsp:cNvSpPr/>
      </dsp:nvSpPr>
      <dsp:spPr>
        <a:xfrm>
          <a:off x="2071704" y="2648388"/>
          <a:ext cx="3226975" cy="2483021"/>
        </a:xfrm>
        <a:prstGeom prst="ellipse">
          <a:avLst/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010703"/>
                <a:satOff val="-26380"/>
                <a:lumOff val="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400" kern="1200" dirty="0">
            <a:solidFill>
              <a:srgbClr val="002060"/>
            </a:solidFill>
            <a:cs typeface="B Nazanin" pitchFamily="2" charset="-78"/>
          </a:endParaRPr>
        </a:p>
      </dsp:txBody>
      <dsp:txXfrm>
        <a:off x="2544283" y="3269143"/>
        <a:ext cx="2281816" cy="1241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9B1-45E7-453F-A6B5-2E3C3CB40AF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1F73-C0BB-450B-969B-D93E1B9CE7C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2" y="274640"/>
            <a:ext cx="1422031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10" y="274640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E7A5-7AA5-4EC5-A84F-3A31F20BCCF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0E78-F567-448D-842D-3F36AB657F6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9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B32-378B-47E2-B487-5CA2106529B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50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50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60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0B7-927E-4E79-8510-FA0CFFE7EA3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3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60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799-BF29-4BCA-81C7-8FAA8EE92FF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0D3-8056-4532-914B-0274534B0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65C7-D92C-466A-8459-376C13FBD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7" y="482600"/>
            <a:ext cx="6805426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4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6C8-6CD8-41D2-8412-F93B58FF6E1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7" y="0"/>
            <a:ext cx="802431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6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6" y="279403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6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350-4598-4F3D-AB78-C66F9C9BBB0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8" y="6400803"/>
            <a:ext cx="2742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C12E384-36DD-47F9-88C3-07F6F5412A8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3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10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10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587" y="-71462"/>
            <a:ext cx="8523305" cy="1868492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Titr" pitchFamily="2" charset="-78"/>
              </a:rPr>
              <a:t>سیستم های اطلاعاتی حسابداری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451602" y="2285992"/>
            <a:ext cx="4567230" cy="2367144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7500" lnSpcReduction="20000"/>
          </a:bodyPr>
          <a:lstStyle/>
          <a:p>
            <a:pPr marL="0" marR="0" lvl="0" indent="0" algn="ctr" defTabSz="1218987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نویسندگان:</a:t>
            </a:r>
            <a:b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دکتر مهدی مرادی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(دانشیار دانشگاه فردوسی مشهد)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3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نعیمه بیات</a:t>
            </a:r>
            <a:endParaRPr kumimoji="0" lang="fa-IR" sz="3800" b="0" i="0" u="none" strike="noStrike" kern="1200" cap="none" spc="0" normalizeH="0" baseline="0" noProof="0" dirty="0">
              <a:ln w="0"/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B Davat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6783" y="5013176"/>
            <a:ext cx="476091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www.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hesabketab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.org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مرجع آموزش و فایل‌های حسابداری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a-IR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22512" y="500042"/>
            <a:ext cx="7313613" cy="762000"/>
          </a:xfr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> انواع تقلب‌های رخ داده در سال های 2010و 2009</a:t>
            </a:r>
            <a:endParaRPr lang="fa-IR" sz="3600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093752" y="1428736"/>
          <a:ext cx="1028707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10" y="357166"/>
            <a:ext cx="3351927" cy="2500330"/>
          </a:xfr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/>
            </a:r>
            <a:b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</a:br>
            <a: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/>
            </a:r>
            <a:b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</a:br>
            <a: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/>
            </a:r>
            <a:b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</a:br>
            <a: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/>
            </a:r>
            <a:b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</a:br>
            <a: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/>
            </a:r>
            <a:b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</a:br>
            <a: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>درصد هریک از انواع جرایم رایانه ای در ایران</a:t>
            </a:r>
            <a:b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</a:br>
            <a: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  <a:t/>
            </a:r>
            <a:br>
              <a:rPr lang="fa-IR" sz="36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Zar" pitchFamily="2" charset="-78"/>
              </a:rPr>
            </a:br>
            <a:endParaRPr lang="fa-IR" sz="3600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B Za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468813" y="482600"/>
          <a:ext cx="6805612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D:\دانشگاه امام رضا\متفرقه\pic\im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4221">
            <a:off x="1172749" y="3436559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ectangle 3" descr="Zig zag"/>
          <p:cNvSpPr>
            <a:spLocks noChangeArrowheads="1"/>
          </p:cNvSpPr>
          <p:nvPr/>
        </p:nvSpPr>
        <p:spPr bwMode="auto">
          <a:xfrm>
            <a:off x="307935" y="2780928"/>
            <a:ext cx="11644329" cy="4077072"/>
          </a:xfrm>
          <a:prstGeom prst="rect">
            <a:avLst/>
          </a:prstGeom>
          <a:pattFill prst="zigZag">
            <a:fgClr>
              <a:srgbClr val="F4EB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/>
              <a:t>پایان</a:t>
            </a:r>
            <a:endParaRPr lang="fa-IR" dirty="0"/>
          </a:p>
        </p:txBody>
      </p:sp>
      <p:pic>
        <p:nvPicPr>
          <p:cNvPr id="19" name="Picture 18"/>
          <p:cNvPicPr/>
          <p:nvPr/>
        </p:nvPicPr>
        <p:blipFill>
          <a:blip r:embed="rId2" cstate="email">
            <a:duotone>
              <a:prstClr val="black"/>
              <a:srgbClr val="8A78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4179888" y="-842978"/>
            <a:ext cx="4114800" cy="1200158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093752" y="1643050"/>
            <a:ext cx="6072230" cy="3143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4300" b="0" i="0" u="none" strike="noStrike" kern="1200" cap="none" spc="0" normalizeH="0" baseline="0" noProof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فصل هفتم:</a:t>
            </a:r>
          </a:p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Koodak" pitchFamily="2" charset="-78"/>
            </a:endParaRPr>
          </a:p>
          <a:p>
            <a:pPr marL="0" marR="0" lvl="1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تکنیک های سوء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 استفاده و </a:t>
            </a: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تقلب رایانه ای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048504" y="-141966"/>
            <a:ext cx="4114800" cy="141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92132" y="1816120"/>
            <a:ext cx="11309386" cy="4470400"/>
          </a:xfrm>
        </p:spPr>
        <p:txBody>
          <a:bodyPr>
            <a:normAutofit/>
          </a:bodyPr>
          <a:lstStyle/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تکنیک‌های سوء استفاده و تقلب رایانه‌ای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تکنیک‌های مهندسی اجتماعی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تفاوت میان برخی از روش‌های تقلب</a:t>
            </a:r>
          </a:p>
          <a:p>
            <a:pPr marL="457200" marR="1143000" lvl="0" indent="-457200" defTabSz="4249738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آمار انواع تقلب ها و جرایم رایانه‌ای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ts val="1000"/>
              </a:spcAft>
            </a:pP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پس از مطالعه این فصل، خواننده با مفاهیم ذیل آشنا می شود: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2248" y="1009619"/>
            <a:ext cx="11001452" cy="2490819"/>
          </a:xfrm>
          <a:noFill/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4000" dirty="0" smtClean="0">
                <a:solidFill>
                  <a:schemeClr val="tx1"/>
                </a:solidFill>
                <a:cs typeface="B Davat" pitchFamily="2" charset="-78"/>
              </a:rPr>
              <a:t>اطلاعات یکی </a:t>
            </a:r>
            <a:r>
              <a:rPr lang="fa-IR" sz="4000" smtClean="0">
                <a:solidFill>
                  <a:schemeClr val="tx1"/>
                </a:solidFill>
                <a:cs typeface="B Davat" pitchFamily="2" charset="-78"/>
              </a:rPr>
              <a:t>از ارزشمندترین </a:t>
            </a:r>
            <a:r>
              <a:rPr lang="fa-IR" sz="4000" dirty="0" smtClean="0">
                <a:solidFill>
                  <a:schemeClr val="tx1"/>
                </a:solidFill>
                <a:cs typeface="B Davat" pitchFamily="2" charset="-78"/>
              </a:rPr>
              <a:t>دارایی های هر سازمانی است و لذا به کارگیری روش های مطمئن برای حفاظت از اطلاعات ضرورتی انکارناپذیر است :</a:t>
            </a:r>
            <a:endParaRPr lang="fa-IR" sz="4000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0" name="Content Placeholder 9" descr="scoresense-fraud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0942" y="2643182"/>
            <a:ext cx="4272016" cy="360649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Snip Diagonal Corner Rectangle 25"/>
          <p:cNvSpPr/>
          <p:nvPr/>
        </p:nvSpPr>
        <p:spPr>
          <a:xfrm>
            <a:off x="808000" y="285728"/>
            <a:ext cx="10644262" cy="1071570"/>
          </a:xfrm>
          <a:prstGeom prst="snip2Diag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Zar" pitchFamily="2" charset="-78"/>
              </a:rPr>
              <a:t>لایه های حفاظتی سیستم های اطلاعاتی رایانه ای</a:t>
            </a:r>
            <a:endParaRPr lang="fa-IR" sz="2800" b="1" dirty="0">
              <a:cs typeface="B Zar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63227"/>
              </p:ext>
            </p:extLst>
          </p:nvPr>
        </p:nvGraphicFramePr>
        <p:xfrm>
          <a:off x="2379636" y="1571612"/>
          <a:ext cx="7344816" cy="52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Afra\Pictures\Picture3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5652" y="4714884"/>
            <a:ext cx="2833670" cy="14575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2800" b="1" cap="all" dirty="0" smtClean="0">
                <a:ln/>
                <a:solidFill>
                  <a:srgbClr val="D4BAE7">
                    <a:lumMod val="50000"/>
                  </a:srgbClr>
                </a:solidFill>
                <a:effectLst>
                  <a:outerShdw blurRad="19685" dist="12700" dir="5400000" algn="tl" rotWithShape="0">
                    <a:srgbClr val="E9DCF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+mn-ea"/>
                <a:cs typeface="B Zar" pitchFamily="2" charset="-78"/>
              </a:rPr>
              <a:t>شکست های لایه حفاظتی داده ها و ارتباطات</a:t>
            </a:r>
            <a:r>
              <a:rPr lang="fa-IR" sz="2800" dirty="0" smtClean="0">
                <a:solidFill>
                  <a:srgbClr val="D4BAE7">
                    <a:lumMod val="50000"/>
                  </a:srgbClr>
                </a:solidFill>
                <a:ea typeface="+mn-ea"/>
              </a:rPr>
              <a:t/>
            </a:r>
            <a:br>
              <a:rPr lang="fa-IR" sz="2800" dirty="0" smtClean="0">
                <a:solidFill>
                  <a:srgbClr val="D4BAE7">
                    <a:lumMod val="50000"/>
                  </a:srgbClr>
                </a:solidFill>
                <a:ea typeface="+mn-ea"/>
              </a:rPr>
            </a:br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21373" y="1357298"/>
            <a:ext cx="4973041" cy="512064"/>
          </a:xfrm>
          <a:ln>
            <a:solidFill>
              <a:srgbClr val="00B0F0"/>
            </a:solidFill>
            <a:prstDash val="dashDot"/>
          </a:ln>
        </p:spPr>
        <p:txBody>
          <a:bodyPr/>
          <a:lstStyle/>
          <a:p>
            <a:pPr algn="ctr"/>
            <a:r>
              <a:rPr lang="fa-IR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تهدیدهای نرم افزاری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117309" y="2000240"/>
            <a:ext cx="4977104" cy="4171960"/>
          </a:xfrm>
          <a:ln>
            <a:solidFill>
              <a:srgbClr val="00B0F0"/>
            </a:solidFill>
            <a:prstDash val="sysDash"/>
          </a:ln>
        </p:spPr>
        <p:txBody>
          <a:bodyPr numCol="2" rtlCol="1">
            <a:normAutofit fontScale="62500" lnSpcReduction="20000"/>
          </a:bodyPr>
          <a:lstStyle/>
          <a:p>
            <a:r>
              <a:rPr lang="fa-IR" sz="4000" b="1" dirty="0" smtClean="0">
                <a:latin typeface="Calibri"/>
                <a:ea typeface="Calibri"/>
                <a:cs typeface="B Nazanin"/>
              </a:rPr>
              <a:t>مسیرهای میان بُر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r>
              <a:rPr lang="fa-IR" sz="4000" b="1" dirty="0" smtClean="0">
                <a:latin typeface="Calibri"/>
                <a:ea typeface="Calibri"/>
                <a:cs typeface="B Nazanin"/>
              </a:rPr>
              <a:t>راهزنی نوبت کاربر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r>
              <a:rPr lang="fa-IR" sz="4000" b="1" dirty="0" smtClean="0">
                <a:latin typeface="Calibri"/>
                <a:ea typeface="Calibri"/>
                <a:cs typeface="B Nazanin"/>
              </a:rPr>
              <a:t>تهدیدهای ناشی از زمان بندی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r>
              <a:rPr lang="fa-IR" sz="4000" b="1" dirty="0" smtClean="0">
                <a:latin typeface="Calibri"/>
                <a:ea typeface="Calibri"/>
                <a:cs typeface="B Nazanin"/>
              </a:rPr>
              <a:t>اسب تروا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r>
              <a:rPr lang="fa-IR" sz="4000" b="1" dirty="0" smtClean="0">
                <a:latin typeface="Calibri"/>
                <a:ea typeface="Calibri"/>
                <a:cs typeface="B Nazanin"/>
              </a:rPr>
              <a:t>ویروس‌های رایانه ای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r>
              <a:rPr lang="fa-IR" sz="4000" b="1" dirty="0" smtClean="0">
                <a:latin typeface="Calibri"/>
                <a:ea typeface="Calibri"/>
                <a:cs typeface="B Nazanin"/>
              </a:rPr>
              <a:t>کرم رایانه ای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pPr marL="303213" indent="-303213"/>
            <a:r>
              <a:rPr lang="fa-IR" sz="4000" b="1" dirty="0" smtClean="0">
                <a:latin typeface="Calibri"/>
                <a:ea typeface="Calibri"/>
                <a:cs typeface="B Nazanin"/>
              </a:rPr>
              <a:t>تهدید سالامی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pPr marL="544513" indent="-303213"/>
            <a:r>
              <a:rPr lang="fa-IR" sz="4000" b="1" dirty="0" smtClean="0">
                <a:latin typeface="Calibri"/>
                <a:ea typeface="Calibri"/>
                <a:cs typeface="B Nazanin"/>
              </a:rPr>
              <a:t>بمب سیستمی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pPr marL="544513" indent="-303213"/>
            <a:r>
              <a:rPr lang="fa-IR" sz="4000" b="1" dirty="0" smtClean="0">
                <a:latin typeface="Calibri"/>
                <a:ea typeface="Calibri"/>
                <a:cs typeface="B Nazanin"/>
              </a:rPr>
              <a:t>حمله سرکاری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pPr marL="544513" indent="-303213"/>
            <a:r>
              <a:rPr lang="fa-IR" sz="4000" b="1" dirty="0" smtClean="0">
                <a:latin typeface="Calibri"/>
                <a:ea typeface="Calibri"/>
                <a:cs typeface="B Nazanin"/>
              </a:rPr>
              <a:t>هک کردن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pPr marL="544513" indent="-303213"/>
            <a:r>
              <a:rPr lang="fa-IR" sz="4000" b="1" dirty="0" smtClean="0">
                <a:latin typeface="Calibri"/>
                <a:ea typeface="Calibri"/>
                <a:cs typeface="B Nazanin"/>
              </a:rPr>
              <a:t>هجونامه (اسپم) 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pPr marL="544513" indent="-303213"/>
            <a:r>
              <a:rPr lang="fa-IR" sz="4000" b="1" dirty="0" smtClean="0">
                <a:latin typeface="Calibri"/>
                <a:ea typeface="Calibri"/>
                <a:cs typeface="B Nazanin"/>
              </a:rPr>
              <a:t>اسپوفینگ</a:t>
            </a:r>
            <a:endParaRPr lang="en-US" sz="4000" b="1" dirty="0" smtClean="0">
              <a:latin typeface="Calibri"/>
              <a:ea typeface="Calibri"/>
              <a:cs typeface="B Nazanin"/>
            </a:endParaRPr>
          </a:p>
          <a:p>
            <a:endParaRPr lang="fa-I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301622" y="1357298"/>
            <a:ext cx="4973041" cy="512064"/>
          </a:xfrm>
          <a:ln>
            <a:solidFill>
              <a:srgbClr val="00B0F0"/>
            </a:solidFill>
            <a:prstDash val="dashDot"/>
          </a:ln>
        </p:spPr>
        <p:txBody>
          <a:bodyPr/>
          <a:lstStyle/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cs typeface="B Nazanin" pitchFamily="2" charset="-78"/>
              </a:rPr>
              <a:t>تهدیدهای داده ها</a:t>
            </a:r>
            <a:endParaRPr lang="fa-I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cs typeface="B Nazanin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297560" y="2000240"/>
            <a:ext cx="4977104" cy="4171960"/>
          </a:xfrm>
          <a:ln>
            <a:solidFill>
              <a:srgbClr val="00B0F0"/>
            </a:solidFill>
            <a:prstDash val="sysDash"/>
          </a:ln>
        </p:spPr>
        <p:txBody>
          <a:bodyPr/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500" b="1" dirty="0" smtClean="0">
                <a:latin typeface="Calibri"/>
                <a:ea typeface="Calibri"/>
                <a:cs typeface="B Nazanin"/>
              </a:rPr>
              <a:t>نشت اطلاعاتی</a:t>
            </a:r>
            <a:endParaRPr lang="en-US" sz="2500" dirty="0" smtClean="0">
              <a:latin typeface="Calibri"/>
              <a:ea typeface="Calibri"/>
              <a:cs typeface="Arial"/>
            </a:endParaRP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500" b="1" dirty="0" smtClean="0">
                <a:latin typeface="Calibri"/>
                <a:ea typeface="Calibri"/>
                <a:cs typeface="B Nazanin"/>
              </a:rPr>
              <a:t>تحلیل پیام‌های مبادله شده</a:t>
            </a:r>
            <a:endParaRPr lang="en-US" sz="2500" dirty="0" smtClean="0">
              <a:latin typeface="Calibri"/>
              <a:ea typeface="Calibri"/>
              <a:cs typeface="Arial"/>
            </a:endParaRPr>
          </a:p>
          <a:p>
            <a:pPr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2050" name="Picture 2" descr="D:\دانشگاه امام رضا\متفرقه\pic\What-Exactly-Is-Credit-Card-Frau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64926" y="3586190"/>
            <a:ext cx="4260735" cy="28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2800" b="1" cap="all" dirty="0" smtClean="0">
                <a:ln/>
                <a:solidFill>
                  <a:srgbClr val="D4BAE7">
                    <a:lumMod val="50000"/>
                  </a:srgbClr>
                </a:solidFill>
                <a:effectLst>
                  <a:outerShdw blurRad="19685" dist="12700" dir="5400000" algn="tl" rotWithShape="0">
                    <a:srgbClr val="E9DCF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+mn-ea"/>
                <a:cs typeface="B Zar" pitchFamily="2" charset="-78"/>
              </a:rPr>
              <a:t>شکست های لایه حفاظت فیزیکی</a:t>
            </a:r>
            <a:r>
              <a:rPr lang="fa-IR" sz="2800" dirty="0" smtClean="0">
                <a:solidFill>
                  <a:srgbClr val="D4BAE7">
                    <a:lumMod val="50000"/>
                  </a:srgbClr>
                </a:solidFill>
                <a:ea typeface="+mn-ea"/>
              </a:rPr>
              <a:t/>
            </a:r>
            <a:br>
              <a:rPr lang="fa-IR" sz="2800" dirty="0" smtClean="0">
                <a:solidFill>
                  <a:srgbClr val="D4BAE7">
                    <a:lumMod val="50000"/>
                  </a:srgbClr>
                </a:solidFill>
                <a:ea typeface="+mn-ea"/>
              </a:rPr>
            </a:br>
            <a:endParaRPr lang="fa-I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308726" y="1428736"/>
            <a:ext cx="4977104" cy="4171960"/>
          </a:xfrm>
          <a:ln>
            <a:noFill/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500" b="1" dirty="0" smtClean="0">
                <a:latin typeface="Calibri"/>
                <a:ea typeface="Calibri"/>
                <a:cs typeface="B Nazanin"/>
              </a:rPr>
              <a:t>دور ریختن زباله</a:t>
            </a:r>
            <a:endParaRPr lang="en-US" sz="2500" dirty="0" smtClean="0">
              <a:latin typeface="Calibri"/>
              <a:ea typeface="Calibri"/>
              <a:cs typeface="Arial"/>
            </a:endParaRP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500" b="1" dirty="0" smtClean="0">
                <a:latin typeface="Calibri"/>
                <a:ea typeface="Calibri"/>
                <a:cs typeface="B Nazanin"/>
              </a:rPr>
              <a:t>استراق سمع تلفنی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500" b="1" dirty="0" smtClean="0">
                <a:latin typeface="Calibri"/>
                <a:ea typeface="Calibri"/>
                <a:cs typeface="B Nazanin"/>
              </a:rPr>
              <a:t>استراق سمع به شیوه دریافت امواج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500" b="1" dirty="0" smtClean="0">
                <a:latin typeface="Calibri"/>
                <a:ea typeface="Calibri"/>
                <a:cs typeface="B Nazanin"/>
              </a:rPr>
              <a:t>توقف یا تاخیر در سرویس دهی</a:t>
            </a:r>
            <a:endParaRPr lang="en-US" sz="2500" dirty="0" smtClean="0">
              <a:latin typeface="Calibri"/>
              <a:ea typeface="Calibri"/>
              <a:cs typeface="Arial"/>
            </a:endParaRPr>
          </a:p>
          <a:p>
            <a:pPr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3075" name="Picture 3" descr="D:\دانشگاه امام رضا\متفرقه\pic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4016" y="3500438"/>
            <a:ext cx="3071834" cy="29249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2" descr="D:\دانشگاه امام رضا\متفرقه\pic\TELEPHONE-FRAUD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0" y="1285860"/>
            <a:ext cx="2857500" cy="2857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2800" b="1" cap="all" dirty="0" smtClean="0">
                <a:ln/>
                <a:solidFill>
                  <a:srgbClr val="D4BAE7">
                    <a:lumMod val="50000"/>
                  </a:srgbClr>
                </a:solidFill>
                <a:effectLst>
                  <a:outerShdw blurRad="19685" dist="12700" dir="5400000" algn="tl" rotWithShape="0">
                    <a:srgbClr val="E9DCF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+mn-ea"/>
                <a:cs typeface="B Zar" pitchFamily="2" charset="-78"/>
              </a:rPr>
              <a:t>شکست های لایه حفاظت از افراد درون سازمانی</a:t>
            </a:r>
            <a:r>
              <a:rPr lang="fa-IR" sz="2800" dirty="0" smtClean="0">
                <a:solidFill>
                  <a:srgbClr val="D4BAE7">
                    <a:lumMod val="50000"/>
                  </a:srgbClr>
                </a:solidFill>
                <a:ea typeface="+mn-ea"/>
              </a:rPr>
              <a:t/>
            </a:r>
            <a:br>
              <a:rPr lang="fa-IR" sz="2800" dirty="0" smtClean="0">
                <a:solidFill>
                  <a:srgbClr val="D4BAE7">
                    <a:lumMod val="50000"/>
                  </a:srgbClr>
                </a:solidFill>
                <a:ea typeface="+mn-ea"/>
              </a:rPr>
            </a:br>
            <a:endParaRPr lang="fa-I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2379636" y="1071522"/>
            <a:ext cx="8786874" cy="5786478"/>
          </a:xfrm>
          <a:ln>
            <a:noFill/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1" rtlCol="1">
            <a:no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جعل هویت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کولی گرفتن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مهندسی اجتماعی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سرقت هویت (فیشینگ)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فارمینگ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مزاحمت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نسخه‌برداری غیرمجاز از نرم‌افزار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>
              <a:latin typeface="Calibri"/>
              <a:ea typeface="Calibri"/>
              <a:cs typeface="B Koodak" pitchFamily="2" charset="-78"/>
            </a:endParaRPr>
          </a:p>
          <a:p>
            <a:pPr>
              <a:buNone/>
            </a:pPr>
            <a:endParaRPr lang="fa-IR" sz="2400" dirty="0"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5122" name="Picture 2" descr="D:\دانشگاه امام رضا\متفرقه\pic\Card-Frau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9504" y="1000108"/>
            <a:ext cx="5025788" cy="500065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a-IR" sz="2800" b="1" cap="all" dirty="0" smtClean="0">
                <a:ln/>
                <a:solidFill>
                  <a:srgbClr val="D4BAE7">
                    <a:lumMod val="50000"/>
                  </a:srgbClr>
                </a:solidFill>
                <a:effectLst>
                  <a:outerShdw blurRad="19685" dist="12700" dir="5400000" algn="tl" rotWithShape="0">
                    <a:srgbClr val="E9DCF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+mn-ea"/>
                <a:cs typeface="B Zar" pitchFamily="2" charset="-78"/>
              </a:rPr>
              <a:t>شکست های لایه حفاظت از عملیات</a:t>
            </a:r>
            <a:r>
              <a:rPr lang="fa-IR" sz="2800" dirty="0" smtClean="0">
                <a:solidFill>
                  <a:srgbClr val="D4BAE7">
                    <a:lumMod val="50000"/>
                  </a:srgbClr>
                </a:solidFill>
                <a:ea typeface="+mn-ea"/>
              </a:rPr>
              <a:t/>
            </a:r>
            <a:br>
              <a:rPr lang="fa-IR" sz="2800" dirty="0" smtClean="0">
                <a:solidFill>
                  <a:srgbClr val="D4BAE7">
                    <a:lumMod val="50000"/>
                  </a:srgbClr>
                </a:solidFill>
                <a:ea typeface="+mn-ea"/>
              </a:rPr>
            </a:br>
            <a:endParaRPr lang="fa-I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1951008" y="4786322"/>
            <a:ext cx="8429684" cy="2928958"/>
          </a:xfrm>
          <a:ln>
            <a:noFill/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numCol="2" rtlCol="1">
            <a:noAutofit/>
          </a:bodyPr>
          <a:lstStyle/>
          <a:p>
            <a:pPr marL="303213" indent="-303213" algn="ct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شکستن کلمه عبور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کراس سایت اسکریپ تینگ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a-IR" sz="2400" b="1" dirty="0" smtClean="0">
              <a:latin typeface="Calibri"/>
              <a:ea typeface="Calibri"/>
              <a:cs typeface="B Koodak" pitchFamily="2" charset="-78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a-IR" sz="2400" b="1" dirty="0" smtClean="0">
              <a:latin typeface="Calibri"/>
              <a:ea typeface="Calibri"/>
              <a:cs typeface="B Koodak" pitchFamily="2" charset="-78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جستجوی تلفنی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Koodak" pitchFamily="2" charset="-78"/>
              </a:rPr>
              <a:t>اختیارات نامحدود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>
              <a:latin typeface="Calibri"/>
              <a:ea typeface="Calibri"/>
              <a:cs typeface="B Koodak" pitchFamily="2" charset="-78"/>
            </a:endParaRPr>
          </a:p>
          <a:p>
            <a:pPr algn="ctr">
              <a:buNone/>
            </a:pPr>
            <a:endParaRPr lang="fa-IR" sz="2400" dirty="0"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4098" name="Picture 2" descr="D:\دانشگاه امام رضا\متفرقه\pic\Card-Frau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08396" y="1285860"/>
            <a:ext cx="4738601" cy="313695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15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D4BAE7"/>
      </a:lt2>
      <a:accent1>
        <a:srgbClr val="E9DCF3"/>
      </a:accent1>
      <a:accent2>
        <a:srgbClr val="70369A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B8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TS103460615</Template>
  <TotalTime>0</TotalTime>
  <Words>278</Words>
  <Application>Microsoft Office PowerPoint</Application>
  <PresentationFormat>Custom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Adobe Caslon Pro Bold</vt:lpstr>
      <vt:lpstr>Arial</vt:lpstr>
      <vt:lpstr>B Davat</vt:lpstr>
      <vt:lpstr>B Koodak</vt:lpstr>
      <vt:lpstr>B Nazanin</vt:lpstr>
      <vt:lpstr>B Titr</vt:lpstr>
      <vt:lpstr>B Zar</vt:lpstr>
      <vt:lpstr>Calibri</vt:lpstr>
      <vt:lpstr>Century Gothic</vt:lpstr>
      <vt:lpstr>IranNastaliq</vt:lpstr>
      <vt:lpstr>Tahoma</vt:lpstr>
      <vt:lpstr>Verdana</vt:lpstr>
      <vt:lpstr>TS103460615</vt:lpstr>
      <vt:lpstr>سیستم های اطلاعاتی حسابداری</vt:lpstr>
      <vt:lpstr>PowerPoint Presentation</vt:lpstr>
      <vt:lpstr>پس از مطالعه این فصل، خواننده با مفاهیم ذیل آشنا می شود:</vt:lpstr>
      <vt:lpstr>اطلاعات یکی از ارزشمندترین دارایی های هر سازمانی است و لذا به کارگیری روش های مطمئن برای حفاظت از اطلاعات ضرورتی انکارناپذیر است :</vt:lpstr>
      <vt:lpstr>PowerPoint Presentation</vt:lpstr>
      <vt:lpstr>شکست های لایه حفاظتی داده ها و ارتباطات </vt:lpstr>
      <vt:lpstr>شکست های لایه حفاظت فیزیکی </vt:lpstr>
      <vt:lpstr>شکست های لایه حفاظت از افراد درون سازمانی </vt:lpstr>
      <vt:lpstr>شکست های لایه حفاظت از عملیات </vt:lpstr>
      <vt:lpstr> انواع تقلب‌های رخ داده در سال های 2010و 2009</vt:lpstr>
      <vt:lpstr>     درصد هریک از انواع جرایم رایانه ای در ایران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2014-03-05T04:47:32Z</dcterms:created>
  <dcterms:modified xsi:type="dcterms:W3CDTF">2018-02-02T17:52:18Z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