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96" r:id="rId5"/>
    <p:sldId id="259" r:id="rId6"/>
    <p:sldId id="260" r:id="rId7"/>
    <p:sldId id="261" r:id="rId8"/>
    <p:sldId id="262" r:id="rId9"/>
    <p:sldId id="263" r:id="rId10"/>
    <p:sldId id="264" r:id="rId11"/>
    <p:sldId id="299" r:id="rId12"/>
    <p:sldId id="300" r:id="rId13"/>
    <p:sldId id="265" r:id="rId14"/>
    <p:sldId id="266" r:id="rId15"/>
    <p:sldId id="267" r:id="rId16"/>
    <p:sldId id="301" r:id="rId17"/>
    <p:sldId id="269" r:id="rId18"/>
    <p:sldId id="270" r:id="rId19"/>
    <p:sldId id="302" r:id="rId20"/>
    <p:sldId id="272" r:id="rId21"/>
    <p:sldId id="273" r:id="rId22"/>
    <p:sldId id="274" r:id="rId23"/>
    <p:sldId id="303" r:id="rId24"/>
    <p:sldId id="277" r:id="rId25"/>
    <p:sldId id="276" r:id="rId26"/>
    <p:sldId id="297" r:id="rId27"/>
    <p:sldId id="278" r:id="rId2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13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269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91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039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69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862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237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066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380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010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53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96B837-4588-469F-A083-68D6696D39E3}" type="datetimeFigureOut">
              <a:rPr lang="fa-IR" smtClean="0"/>
              <a:t>08/19/1441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75DBC2-BF4D-4306-AA37-ED57132D600F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8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7234"/>
            <a:ext cx="9310255" cy="1357601"/>
          </a:xfrm>
        </p:spPr>
        <p:txBody>
          <a:bodyPr/>
          <a:lstStyle/>
          <a:p>
            <a:r>
              <a:rPr lang="fa-IR" b="1" dirty="0" smtClean="0">
                <a:solidFill>
                  <a:srgbClr val="920000"/>
                </a:solidFill>
                <a:latin typeface="IranNastaliq" panose="02020505000000020003" pitchFamily="18" charset="0"/>
              </a:rPr>
              <a:t>حسابداری </a:t>
            </a:r>
            <a:r>
              <a:rPr lang="fa-IR" b="1" dirty="0">
                <a:solidFill>
                  <a:srgbClr val="920000"/>
                </a:solidFill>
                <a:latin typeface="IranNastaliq" panose="02020505000000020003" pitchFamily="18" charset="0"/>
              </a:rPr>
              <a:t>صنعتی 1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0255" y="3754581"/>
            <a:ext cx="9144000" cy="3442855"/>
          </a:xfrm>
        </p:spPr>
        <p:txBody>
          <a:bodyPr>
            <a:normAutofit/>
          </a:bodyPr>
          <a:lstStyle/>
          <a:p>
            <a:endParaRPr lang="fa-IR" sz="2800" dirty="0" smtClean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مدرس:</a:t>
            </a:r>
            <a:endParaRPr lang="fa-IR" sz="2800" dirty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مژده جعفری تشویق </a:t>
            </a:r>
          </a:p>
          <a:p>
            <a:endParaRPr lang="fa-IR" sz="2800" dirty="0" smtClean="0">
              <a:solidFill>
                <a:schemeClr val="tx1"/>
              </a:solidFill>
            </a:endParaRPr>
          </a:p>
          <a:p>
            <a:r>
              <a:rPr lang="fa-IR" sz="2800" dirty="0" smtClean="0">
                <a:solidFill>
                  <a:schemeClr val="tx1"/>
                </a:solidFill>
              </a:rPr>
              <a:t>منبع اصلی: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حسابداری صنعتی 1 جمشید اسکندری</a:t>
            </a:r>
            <a:endParaRPr lang="fa-I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04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110" y="100307"/>
            <a:ext cx="9720072" cy="453875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حل مثال:</a:t>
            </a:r>
            <a:endParaRPr lang="fa-IR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110" y="748145"/>
            <a:ext cx="9186672" cy="5860473"/>
          </a:xfrm>
        </p:spPr>
      </p:pic>
    </p:spTree>
    <p:extLst>
      <p:ext uri="{BB962C8B-B14F-4D97-AF65-F5344CB8AC3E}">
        <p14:creationId xmlns:p14="http://schemas.microsoft.com/office/powerpoint/2010/main" val="4959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155725"/>
            <a:ext cx="9720072" cy="592420"/>
          </a:xfrm>
        </p:spPr>
        <p:txBody>
          <a:bodyPr/>
          <a:lstStyle/>
          <a:p>
            <a:pPr algn="ctr"/>
            <a:r>
              <a:rPr lang="fa-IR" sz="29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حل مثال: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9" y="748146"/>
            <a:ext cx="9228235" cy="5971310"/>
          </a:xfrm>
        </p:spPr>
      </p:pic>
    </p:spTree>
    <p:extLst>
      <p:ext uri="{BB962C8B-B14F-4D97-AF65-F5344CB8AC3E}">
        <p14:creationId xmlns:p14="http://schemas.microsoft.com/office/powerpoint/2010/main" val="129289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484909"/>
          </a:xfrm>
        </p:spPr>
        <p:txBody>
          <a:bodyPr/>
          <a:lstStyle/>
          <a:p>
            <a:pPr algn="ctr"/>
            <a:r>
              <a:rPr lang="fa-IR" sz="29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حل مثال: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845128"/>
            <a:ext cx="9720262" cy="5250872"/>
          </a:xfrm>
        </p:spPr>
      </p:pic>
    </p:spTree>
    <p:extLst>
      <p:ext uri="{BB962C8B-B14F-4D97-AF65-F5344CB8AC3E}">
        <p14:creationId xmlns:p14="http://schemas.microsoft.com/office/powerpoint/2010/main" val="89514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24692"/>
            <a:ext cx="9720072" cy="1274617"/>
          </a:xfrm>
        </p:spPr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زائدات،ضایعات و آحادقابل دوباره کاری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19200"/>
            <a:ext cx="9720073" cy="509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در جریان تولید محصول ممکن است در اثر عواملی مانند تبخیر،آب رفتگی،نامناسب بودن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کیفیت مواد اولیه،نابابی و مواردی از این قبیل بخشی از مواد اولیه وارده به فرآیند تولیدبه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محصول تبدیل نگردد ویا به محصولی تبدیل گردد که ویژگی محصولات سالم را نداشته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باشد.خسارات و زیان های ناشی از این قبیل موارد شامل زائدات و ضایعات و هزینه دوباره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کاری بر روی محصولات معیوب می باشد.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این موضوع از مباحث مهم حسابداری صنعتی است که مدیران با توجه به نتایج به دست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آمده از آن می توانند نسبت به کنترل و کاهش هزینه ها و همچنین قیمت گذاری صحیح</a:t>
            </a:r>
          </a:p>
          <a:p>
            <a:pPr marL="0" indent="0" algn="just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واحدهای سالم تصمیم گیری کنند.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835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900545"/>
          </a:xfrm>
        </p:spPr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زائدات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399309"/>
            <a:ext cx="9720073" cy="5084618"/>
          </a:xfrm>
        </p:spPr>
        <p:txBody>
          <a:bodyPr>
            <a:normAutofit/>
          </a:bodyPr>
          <a:lstStyle/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زائدات که ضایعات مواداولیه نیزنامیده می شود،آن بخش از مواداولیه است که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در فرآیندتولید به محصول تبدیل نمی شود و معمولا از ارزش فروش ناچیزی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(وبعضآ صفر) برخوردار می باشد و به همین دلیل هیچ هزینه ای به آن ها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تخصیص داده نمی شود.خاک اره یا چوب های بریده شده غیراستاندارد در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یک کارخانه سازنده محصولات چوبی و براده های آهن و ورقه های فلزی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باقیمانده از تولید دریک شرکت سازنده محصولات فلزی نمونه هایی از زائدات</a:t>
            </a:r>
          </a:p>
          <a:p>
            <a:pPr algn="just"/>
            <a:r>
              <a:rPr lang="fa-IR" sz="3200" dirty="0" smtClean="0">
                <a:cs typeface="B Nazanin" panose="00000400000000000000" pitchFamily="2" charset="-78"/>
              </a:rPr>
              <a:t> هستند.</a:t>
            </a:r>
          </a:p>
        </p:txBody>
      </p:sp>
    </p:spTree>
    <p:extLst>
      <p:ext uri="{BB962C8B-B14F-4D97-AF65-F5344CB8AC3E}">
        <p14:creationId xmlns:p14="http://schemas.microsoft.com/office/powerpoint/2010/main" val="3475152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706582"/>
          </a:xfrm>
        </p:spPr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زائدات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706582"/>
            <a:ext cx="9720073" cy="615141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درسیستم هزینه یابی سفارش کار،درصورتی که زائدات دارای ارزش فروش باشد به یکی از دوشکل زیر با آن برخورد می شود: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1- درصورتی که زائدات مربوط به یک سفارش خاص باشد:مبلغ حاصل از فروش آن به عنوان بازیافت بخشی از بهای تمام شده سفارش تلقی شده و در بستانکار حساب مربوطه به صورت زیرثبت می شود: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وجوه نقد / حساب های دریافتنی  ****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                            کالای در جریان ساخت –سفارش خاص  </a:t>
            </a: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****</a:t>
            </a:r>
          </a:p>
          <a:p>
            <a:pPr lvl="0">
              <a:buClr>
                <a:srgbClr val="1CADE4"/>
              </a:buClr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2- درصورتی که زائدات مربوط به یک سفارش خاص نباشد:</a:t>
            </a:r>
          </a:p>
          <a:p>
            <a:pPr lvl="0">
              <a:buClr>
                <a:srgbClr val="1CADE4"/>
              </a:buClr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الف- مبلغ حاصل از فروش آن به عنوان بخشی از هزینه های سربارساخت دوره مربوط تلقی شده و بستانکار حساب کنترل سربارمنظور می شود:</a:t>
            </a:r>
          </a:p>
          <a:p>
            <a:pPr lvl="0">
              <a:buClr>
                <a:srgbClr val="1CADE4"/>
              </a:buClr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وجوه نقد / حساب های دریافتنی ****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                                      کنترل سربار ساخت ****</a:t>
            </a:r>
          </a:p>
          <a:p>
            <a:pPr lvl="0">
              <a:buClr>
                <a:srgbClr val="1CADE4"/>
              </a:buClr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ب- مبلغ حاصل از فروش آن به عنوان سایر درآمدهای عملیاتی تلقی می شود:</a:t>
            </a:r>
          </a:p>
          <a:p>
            <a:pPr lvl="0">
              <a:buClr>
                <a:srgbClr val="1CADE4"/>
              </a:buClr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وجوه نقد / حساب های دریافتنی ****</a:t>
            </a:r>
          </a:p>
          <a:p>
            <a:pPr lvl="0">
              <a:buClr>
                <a:srgbClr val="1CADE4"/>
              </a:buClr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                                  درآمد حاصل از فروش زائدات ****</a:t>
            </a:r>
            <a:endParaRPr lang="fa-IR" sz="24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0050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526473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</a:rPr>
              <a:t>مثال:</a:t>
            </a:r>
            <a:endParaRPr lang="fa-IR" sz="40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5" y="527050"/>
            <a:ext cx="9060871" cy="6081568"/>
          </a:xfrm>
        </p:spPr>
      </p:pic>
    </p:spTree>
    <p:extLst>
      <p:ext uri="{BB962C8B-B14F-4D97-AF65-F5344CB8AC3E}">
        <p14:creationId xmlns:p14="http://schemas.microsoft.com/office/powerpoint/2010/main" val="3320369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692" y="0"/>
            <a:ext cx="10170344" cy="712123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زمانی که بین ایجاد و فروش زائدات فاصله زمانی طولانی و مبلغ هم قابل توجه باشد می توان یک برآورد محافظه کارانه از ارزش خالص بازیافتنی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 زائدات به عمل آورده وآن ها را به عنوان موجودی کالا شناسایی و در صورت های مالی گزارش نمود.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در زمان ایجاد: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موجودی زائدات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کالای در جریان ساخت – سفارش خاص 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کنترل سربار ساخت                         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درآمد حاصل از شناسایی                    ****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در زمان فروش: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وجوه نقد / حساب های دریافتنی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                موجودی زائدات ****</a:t>
            </a:r>
          </a:p>
          <a:p>
            <a:pPr marL="0" indent="0" algn="just">
              <a:buNone/>
            </a:pP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هرگونه مابه التفاوت به حساب سودوزیان دوره منظور می گردد.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در صورتی که زائدات مجددآ به عنوان مواد مورداستفاده قرارمیگیرد: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کنترل مواد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کالای درجریان ساخت – سفارش خاص****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کنترل سربارساخت                         ****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هنگام مصرف مجدد مواد:</a:t>
            </a:r>
          </a:p>
          <a:p>
            <a:pPr marL="0" indent="0" algn="just">
              <a:buNone/>
            </a:pPr>
            <a:r>
              <a:rPr lang="fa-IR" sz="3200" dirty="0" smtClean="0">
                <a:cs typeface="B Nazanin" panose="00000400000000000000" pitchFamily="2" charset="-78"/>
              </a:rPr>
              <a:t>کالای در جریان ساخت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                کنترل مواد ****</a:t>
            </a:r>
          </a:p>
          <a:p>
            <a:pPr marL="0" indent="0" algn="just">
              <a:buNone/>
            </a:pP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           </a:t>
            </a:r>
            <a:endParaRPr lang="fa-IR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3994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ضایعات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98073"/>
            <a:ext cx="9720073" cy="4411287"/>
          </a:xfrm>
        </p:spPr>
        <p:txBody>
          <a:bodyPr>
            <a:normAutofit/>
          </a:bodyPr>
          <a:lstStyle/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ضایعات محصولاتی هستند که بعضآ یا تمامآ تکمیل شده اند،اما به نوعی دارای اشکال،نقص یا نارسایی هستند.به عبارت دیگر ضایعات محصولاتی هستند که ویژگی محصولات سالم را نداشته و با انجام کار مجدد بر روی آن ها نیز قابلیت تبدیل شدن به محصولات سالم را ندارند.ضایعات قابل برگشت به فرایند تولید نبوده و معولآ به ارزش ناچیزی به فروش می رسند و از نظر ماهیت به دو دسته تقسیم می شوند: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1- ضایعات عادی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2- ضایعات غیرعادی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9632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302327"/>
          </a:xfrm>
        </p:spPr>
        <p:txBody>
          <a:bodyPr/>
          <a:lstStyle/>
          <a:p>
            <a:pPr algn="ctr"/>
            <a:r>
              <a:rPr lang="fa-IR" sz="3200" b="1" kern="0" cap="none" spc="0" dirty="0">
                <a:solidFill>
                  <a:srgbClr val="800000"/>
                </a:solidFill>
                <a:latin typeface="Arial"/>
                <a:cs typeface="B Titr"/>
              </a:rPr>
              <a:t>ضایعات </a:t>
            </a:r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عادی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094509"/>
            <a:ext cx="9720073" cy="5500255"/>
          </a:xfrm>
        </p:spPr>
        <p:txBody>
          <a:bodyPr/>
          <a:lstStyle/>
          <a:p>
            <a:r>
              <a:rPr lang="fa-IR" dirty="0" smtClean="0"/>
              <a:t>ضایعات عادی ضایعاتی هستند که ناشی از ماهیت عملیات تولیدی بوده و در شرایط کارای عملیاتی نیز ایجاد می شوند.این نوع ضایعات غیرقابل کنترل و غیر قابل پیشگیری بوده ولی قابل پیش بینی و برآورد هستند و به طور معمول دارای ارزش فروش می باشند.</a:t>
            </a:r>
          </a:p>
          <a:p>
            <a:r>
              <a:rPr lang="fa-IR" dirty="0" smtClean="0"/>
              <a:t>درسیستم هزینه یابی سفارش کاربا بهای تمام شده ضایعات عادیبه دو روش برخورد می شود:</a:t>
            </a:r>
          </a:p>
          <a:p>
            <a:r>
              <a:rPr lang="fa-IR" dirty="0" smtClean="0"/>
              <a:t>1- تخصیص بهای تمام شده ضایعات عادی به یک سفارش خاص  : خالص بهای تمام شده ضایعات عادی (بهای تمام شده ضایعات عادی پس از کسرارزش فروش آن)باید به حساب سفارش مربوط منظور شود :</a:t>
            </a:r>
          </a:p>
          <a:p>
            <a:r>
              <a:rPr lang="fa-IR" dirty="0" smtClean="0"/>
              <a:t>موجودی ضایعات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کالای در جریان ساخت – سفارش خاص ****</a:t>
            </a:r>
          </a:p>
          <a:p>
            <a:r>
              <a:rPr lang="fa-IR" dirty="0" smtClean="0"/>
              <a:t>2- تخصیص بهای تمام شده ضایعات عادی به کلیه سفارشات : خالص بهای تمام شده ضایعات عادی به عنوان سربار ساخت تلقی می شود :</a:t>
            </a:r>
          </a:p>
          <a:p>
            <a:r>
              <a:rPr lang="fa-IR" dirty="0" smtClean="0"/>
              <a:t>موجودی ضایعات   ****                                              = ارزش قابل بازیافت ضایعات</a:t>
            </a:r>
          </a:p>
          <a:p>
            <a:r>
              <a:rPr lang="fa-IR" dirty="0" smtClean="0"/>
              <a:t>کنترل سربار ساخت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کالای در جریان ساخت – سفارش خاص       = بهای تمام شده ضایعات عادی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7377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فهرست</a:t>
            </a:r>
            <a:endParaRPr lang="fa-IR" dirty="0">
              <a:solidFill>
                <a:srgbClr val="92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712355"/>
              </p:ext>
            </p:extLst>
          </p:nvPr>
        </p:nvGraphicFramePr>
        <p:xfrm>
          <a:off x="623456" y="1482435"/>
          <a:ext cx="10363200" cy="5223164"/>
        </p:xfrm>
        <a:graphic>
          <a:graphicData uri="http://schemas.openxmlformats.org/drawingml/2006/table">
            <a:tbl>
              <a:tblPr/>
              <a:tblGrid>
                <a:gridCol w="8214992"/>
                <a:gridCol w="2148208"/>
              </a:tblGrid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کلیات ، مفاهیم و طبقه بندی هزینه ها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اول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گزارشات هزینه برای برنامه ریزی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دوم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768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سربار پیش بینی شده ، جذب شده و واقعی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سوم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166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B Badr" pitchFamily="2" charset="-78"/>
                        </a:rPr>
                        <a:t>حسابداری مواد ، دستمزد و سربار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B Titr" pitchFamily="2" charset="-78"/>
                        </a:rPr>
                        <a:t>فصل چهارم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8694">
                <a:tc>
                  <a:txBody>
                    <a:bodyPr/>
                    <a:lstStyle/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تخصیص هزینه های سربار بر حسب دوایر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هزینه یابی سفارش کار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B Badr" pitchFamily="2" charset="-78"/>
                        </a:rPr>
                        <a:t>هزینه یابی مرحله ای </a:t>
                      </a:r>
                    </a:p>
                    <a:p>
                      <a:pPr marL="361950" marR="0" lvl="0" indent="0" algn="ctr" defTabSz="914400" rtl="1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پنجم</a:t>
                      </a: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ششم</a:t>
                      </a: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فصل </a:t>
                      </a:r>
                      <a:r>
                        <a:rPr kumimoji="0" lang="fa-I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ea typeface="+mn-ea"/>
                          <a:cs typeface="B Titr" pitchFamily="2" charset="-78"/>
                        </a:rPr>
                        <a:t>هفتم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Arial" charset="0"/>
                        <a:ea typeface="+mn-ea"/>
                        <a:cs typeface="B Titr" pitchFamily="2" charset="-78"/>
                      </a:endParaRPr>
                    </a:p>
                    <a:p>
                      <a:pPr marL="36195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B Badr" pitchFamily="2" charset="-78"/>
                      </a:endParaRPr>
                    </a:p>
                  </a:txBody>
                  <a:tcPr marL="90000" marR="90000" marT="46794" marB="46794"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68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100307"/>
            <a:ext cx="9720072" cy="1049620"/>
          </a:xfrm>
        </p:spPr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ضایعات غیرعادی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149927"/>
            <a:ext cx="9720073" cy="5159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/>
              <a:t>ضایعات غیرعادی ضایعاتی هستند که ناشی از ماهیت عملیات تولیدی نبوده و در شرایط کارای عملیاتی رخ نمی دهند. این نوع ضایعات قابل پیشگیری بوده ولی غیرقابل پیش بینی و برآورد هستند.که در اثر عواملی مانند نامرغوب بودن مواداولیه ،نقص فنی ماشین آلات و سهل انگاری یا عدم مهارت کارگران ایجاد شده و معمولا دارای ارزش فروش می باشند.</a:t>
            </a:r>
          </a:p>
          <a:p>
            <a:pPr marL="0" indent="0">
              <a:buNone/>
            </a:pPr>
            <a:r>
              <a:rPr lang="fa-IR" sz="2800" dirty="0" smtClean="0"/>
              <a:t>در این سیستم خالص بهای تمام شده(بهای تمام شده ضایعات غیرعادی پس از کسرارزش فروش آن) محاسبه و به حساب زیان منظور می شود:</a:t>
            </a:r>
          </a:p>
          <a:p>
            <a:pPr marL="0" indent="0">
              <a:buNone/>
            </a:pPr>
            <a:r>
              <a:rPr lang="fa-IR" sz="2800" dirty="0" smtClean="0"/>
              <a:t>موجودی ضایعات              ****                =ارزش قابل بازیافت ضایعات</a:t>
            </a:r>
          </a:p>
          <a:p>
            <a:pPr marL="0" indent="0">
              <a:buNone/>
            </a:pPr>
            <a:r>
              <a:rPr lang="fa-IR" sz="2800" dirty="0" smtClean="0"/>
              <a:t>زیان ناشی از ضایعات عادی ****</a:t>
            </a:r>
          </a:p>
          <a:p>
            <a:pPr marL="0" indent="0">
              <a:buNone/>
            </a:pPr>
            <a:r>
              <a:rPr lang="fa-IR" sz="2800" dirty="0" smtClean="0"/>
              <a:t>    کالای در جریان ساخت-سفارش خاص **** = بهای تمام شده ضایعات غیرعادی</a:t>
            </a:r>
          </a:p>
        </p:txBody>
      </p:sp>
    </p:spTree>
    <p:extLst>
      <p:ext uri="{BB962C8B-B14F-4D97-AF65-F5344CB8AC3E}">
        <p14:creationId xmlns:p14="http://schemas.microsoft.com/office/powerpoint/2010/main" val="1184196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706582"/>
          </a:xfrm>
        </p:spPr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مثال: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595745"/>
            <a:ext cx="9720073" cy="5860473"/>
          </a:xfrm>
        </p:spPr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706583"/>
            <a:ext cx="9753600" cy="544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02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0"/>
            <a:ext cx="9720072" cy="699175"/>
          </a:xfrm>
        </p:spPr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حل: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914401"/>
            <a:ext cx="9720262" cy="5375564"/>
          </a:xfrm>
        </p:spPr>
      </p:pic>
    </p:spTree>
    <p:extLst>
      <p:ext uri="{BB962C8B-B14F-4D97-AF65-F5344CB8AC3E}">
        <p14:creationId xmlns:p14="http://schemas.microsoft.com/office/powerpoint/2010/main" val="18163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15636"/>
            <a:ext cx="9720072" cy="983673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920000"/>
                </a:solidFill>
              </a:rPr>
              <a:t>آحاد قابل دوباره کاری: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50473"/>
            <a:ext cx="9720073" cy="4613563"/>
          </a:xfrm>
        </p:spPr>
        <p:txBody>
          <a:bodyPr>
            <a:normAutofit/>
          </a:bodyPr>
          <a:lstStyle/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آحاد قابل دوباره کاری محصولاتی هستند که همانندضایعات،معیوب و ناسالم می باشند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ولی با برگشت به فرآیند تولید و انجام کارهای مجدد بر روی آن ها می توان نواقص شان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را برطرف و به محصولات سالم تبدیل نمود.آحادقابل دوباره کاری همانند ضایعات به دو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دسته تقسیم می شوند:</a:t>
            </a:r>
          </a:p>
          <a:p>
            <a:r>
              <a:rPr lang="fa-IR" sz="2800" dirty="0" smtClean="0">
                <a:cs typeface="B Nazanin" panose="00000400000000000000" pitchFamily="2" charset="-78"/>
              </a:rPr>
              <a:t>1- آحادقابل دوباره کاری عادی</a:t>
            </a:r>
          </a:p>
          <a:p>
            <a:r>
              <a:rPr lang="fa-IR" sz="2800" dirty="0" smtClean="0">
                <a:cs typeface="B Nazanin" panose="00000400000000000000" pitchFamily="2" charset="-78"/>
              </a:rPr>
              <a:t>2- آحاد قابل دوباره کاری غیرعادی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7969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100308"/>
            <a:ext cx="9720072" cy="633984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920000"/>
                </a:solidFill>
              </a:rPr>
              <a:t>آحاد قابل دوباره </a:t>
            </a:r>
            <a:r>
              <a:rPr lang="fa-IR" dirty="0" smtClean="0">
                <a:solidFill>
                  <a:srgbClr val="920000"/>
                </a:solidFill>
              </a:rPr>
              <a:t>کاری عادی:</a:t>
            </a:r>
            <a:endParaRPr lang="fa-IR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734292"/>
            <a:ext cx="9720073" cy="6123708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آحاد قابل دوباره کاری عادی واحدهایی هستند که در شرایط عادی عملیات به وجود آمده و به عنوان واحدهای سالم مور قبول قرار نمیگیرند.این گونه واحدها قابل پیش بینی بوده ولی غیرقابل پیشگیری هستند.</a:t>
            </a:r>
          </a:p>
          <a:p>
            <a:r>
              <a:rPr lang="fa-IR" dirty="0" smtClean="0"/>
              <a:t>دراین سیستم با هزینه رفع نواقص آحاد قابل دوباره کاری به دو روش برخورد می شود:</a:t>
            </a:r>
          </a:p>
          <a:p>
            <a:r>
              <a:rPr lang="fa-IR" dirty="0" smtClean="0"/>
              <a:t>1- تخصیص هزینه رفع نواقص واحدهای قابل دوباره کاری به یک سفارش خاص:</a:t>
            </a:r>
          </a:p>
          <a:p>
            <a:r>
              <a:rPr lang="fa-IR" dirty="0" smtClean="0"/>
              <a:t>درصورتی که واحدهای قابل دوباره کاری به دلیل ویژگی های خاص یک سفارش به وجودآمده باشند،هزینه های به کار رفته جهت اصلاح و رفع نواقص آن ها به حساب همان سفارش منظور می شود:</a:t>
            </a:r>
          </a:p>
          <a:p>
            <a:r>
              <a:rPr lang="fa-IR" dirty="0" smtClean="0"/>
              <a:t>کالای در جریان ساخت –سفارش خاص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                    کنترل مواد            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                   کنترل حقوق و دستمزد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                   سربار جذب شده        ****</a:t>
            </a:r>
          </a:p>
          <a:p>
            <a:r>
              <a:rPr lang="fa-IR" dirty="0" smtClean="0"/>
              <a:t>2- تخصیص هزینه رفع نواقص واحدهای قابل دوباره کاری به کلیه سفارشات:</a:t>
            </a:r>
          </a:p>
          <a:p>
            <a:r>
              <a:rPr lang="fa-IR" dirty="0" smtClean="0"/>
              <a:t>کنترل سربار ساخت  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کنترل مواد              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کنترل حقوق و دستمزد ****</a:t>
            </a:r>
          </a:p>
          <a:p>
            <a:r>
              <a:rPr lang="fa-IR" dirty="0"/>
              <a:t> </a:t>
            </a:r>
            <a:r>
              <a:rPr lang="fa-IR" dirty="0" smtClean="0"/>
              <a:t>                          سربار جذب شده        ****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0628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500" dirty="0">
                <a:solidFill>
                  <a:srgbClr val="920000"/>
                </a:solidFill>
              </a:rPr>
              <a:t>آحاد قابل دوباره </a:t>
            </a:r>
            <a:r>
              <a:rPr lang="fa-IR" sz="4500" dirty="0" smtClean="0">
                <a:solidFill>
                  <a:srgbClr val="920000"/>
                </a:solidFill>
              </a:rPr>
              <a:t>کاری غیرعادی</a:t>
            </a:r>
            <a:r>
              <a:rPr lang="fa-IR" sz="4500" dirty="0">
                <a:solidFill>
                  <a:srgbClr val="920000"/>
                </a:solidFill>
              </a:rPr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56509"/>
            <a:ext cx="9720073" cy="4452851"/>
          </a:xfrm>
        </p:spPr>
        <p:txBody>
          <a:bodyPr>
            <a:normAutofit/>
          </a:bodyPr>
          <a:lstStyle/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آحاد قابل دوباره کاری غیر عادی واحدهایی هستند که انتظار نمی رود در شرایط عادی عملیات به وجود آیند.این گونه واحدها قابل پیش بینی نبوده ولی قابل کنترل و پیشگیری هستند. هزینه های به کار رفته جهت اصلاح و رفع نواقص به حساب زیان ناشی از دوباره کاری منظور می گردد :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زیان ناشی از دوباره کاری ****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                                 کنترل مواد                ****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                                 کنترل حقوق و دستمزد ****</a:t>
            </a:r>
          </a:p>
          <a:p>
            <a:pPr marL="342900" lvl="0" indent="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                                 سربارجذب شده          ****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6515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0"/>
            <a:ext cx="9720072" cy="581891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920000"/>
                </a:solidFill>
              </a:rPr>
              <a:t>مثال :</a:t>
            </a:r>
            <a:endParaRPr lang="fa-IR" sz="2800" b="1" dirty="0">
              <a:solidFill>
                <a:srgbClr val="92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734291"/>
            <a:ext cx="9720262" cy="5583381"/>
          </a:xfrm>
        </p:spPr>
      </p:pic>
    </p:spTree>
    <p:extLst>
      <p:ext uri="{BB962C8B-B14F-4D97-AF65-F5344CB8AC3E}">
        <p14:creationId xmlns:p14="http://schemas.microsoft.com/office/powerpoint/2010/main" val="4231823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728" y="0"/>
            <a:ext cx="9720072" cy="720436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solidFill>
                  <a:srgbClr val="920000"/>
                </a:solidFill>
              </a:rPr>
              <a:t>حل :</a:t>
            </a:r>
            <a:endParaRPr lang="fa-IR" sz="2800" b="1" dirty="0">
              <a:solidFill>
                <a:srgbClr val="92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720436"/>
            <a:ext cx="9720262" cy="5874328"/>
          </a:xfrm>
        </p:spPr>
      </p:pic>
    </p:spTree>
    <p:extLst>
      <p:ext uri="{BB962C8B-B14F-4D97-AF65-F5344CB8AC3E}">
        <p14:creationId xmlns:p14="http://schemas.microsoft.com/office/powerpoint/2010/main" val="269093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71362"/>
            <a:ext cx="9720072" cy="1499616"/>
          </a:xfrm>
        </p:spPr>
        <p:txBody>
          <a:bodyPr/>
          <a:lstStyle/>
          <a:p>
            <a:pPr algn="ctr"/>
            <a:r>
              <a:rPr lang="ar-SA" b="1" dirty="0" smtClean="0"/>
              <a:t>فصل </a:t>
            </a:r>
            <a:r>
              <a:rPr lang="fa-IR" b="1" dirty="0" smtClean="0"/>
              <a:t>پنجم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1905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fa-IR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46"/>
                </a:solidFill>
                <a:effectLst/>
                <a:uLnTx/>
                <a:uFillTx/>
                <a:latin typeface="IranNastaliq" panose="02020505000000020003" pitchFamily="18" charset="0"/>
                <a:cs typeface="B Badr"/>
              </a:rPr>
              <a:t>سیستم هزینه یابی سفارش کار</a:t>
            </a:r>
            <a:endParaRPr kumimoji="0" 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46"/>
              </a:solidFill>
              <a:effectLst/>
              <a:uLnTx/>
              <a:uFillTx/>
              <a:latin typeface="IranNastaliq" panose="02020505000000020003" pitchFamily="18" charset="0"/>
              <a:cs typeface="B Badr"/>
            </a:endParaRPr>
          </a:p>
          <a:p>
            <a:pPr marL="342900" lvl="0" indent="1905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000046"/>
              </a:solidFill>
              <a:effectLst/>
              <a:uLnTx/>
              <a:uFillTx/>
              <a:latin typeface="Arial"/>
              <a:cs typeface="B Badr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1487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401" y="626780"/>
            <a:ext cx="9720073" cy="5724144"/>
          </a:xfrm>
        </p:spPr>
        <p:txBody>
          <a:bodyPr/>
          <a:lstStyle/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سیستم هزینه یابی سفارش کار در موسساتی به کار گرفته می شود که محصولات تولیدی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آن ها با یکدیگرمشابه نبوده و از یکدیگر قابل تفکیک باشند.این سیستم در شرکت های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پیمانکاری،کارخانجات کشتی سازی،هواپیماسازی،ساخت ماشین آلات و نظایر آن ها که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تولید بر اساس سفارش دریافتی از مشتری انجام می پذیرد،کاربرد داشته و به طور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گسترده مورداستفاده قرار می گیرد.یک سفارش ممکن است برای ساخت یک محصول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ماننداحداث پل توسط یک شرکت پیمانکاری و یا تولید یک گروه محصول</a:t>
            </a:r>
          </a:p>
          <a:p>
            <a:pPr algn="just"/>
            <a:r>
              <a:rPr lang="fa-IR" sz="2800" dirty="0" smtClean="0">
                <a:cs typeface="B Nazanin" panose="00000400000000000000" pitchFamily="2" charset="-78"/>
              </a:rPr>
              <a:t> مانندساخت5دستگاه تراکتور از سوی یک کارخانه تراکتورسازی باشد.</a:t>
            </a:r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89601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363544"/>
            <a:ext cx="9720072" cy="994202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rgbClr val="920000"/>
                </a:solidFill>
              </a:rPr>
              <a:t>ویژگی های شرکت هایی که از سیستم هزینه یابی سفارش کار استفاده می کنند:</a:t>
            </a:r>
            <a:endParaRPr lang="fa-IR" sz="3200" dirty="0">
              <a:solidFill>
                <a:srgbClr val="9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19200"/>
            <a:ext cx="9720073" cy="5638800"/>
          </a:xfrm>
        </p:spPr>
        <p:txBody>
          <a:bodyPr>
            <a:normAutofit fontScale="92500"/>
          </a:bodyPr>
          <a:lstStyle/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b="1" kern="0" dirty="0" smtClean="0">
                <a:solidFill>
                  <a:srgbClr val="000046"/>
                </a:solidFill>
                <a:latin typeface="Arial"/>
                <a:cs typeface="B Badr"/>
              </a:rPr>
              <a:t>1</a:t>
            </a: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- تولیدمحصولات آن ها طبق نظر و سفارش مشتری انجام می شود.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2-محصولات آن ها متمایز و متفاوت از یکدیگر است. به عبارت دیگر محصولات دارای ویژگی های منحصر به فرد می باشند.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3-با توجه به اینکه ویژگی های هر سفارش متفاوت از سفارشات دیگر است،بهای تمام شده هر سفارش نیز متفاوت خواهدبود.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4-مشتریان محصولات این گونه شرکت ها قبل از تولید محصول به صورت آماده و بالفعل وجوددارندوبعدازجذب مشتری،محصول موردنظروی ساخته می شود.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5-هرمحصول یا سفارش به درستی قابل تفکیک و قابل ردیابی بوده و می توان هزینه های تولیدآن را به تفکیک شناسایی واندازه گیری کرد.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6-معمولا قیمت فروش محصولات این گونه شرکت ها بر اساس بهای تمام شده به علاوه درصدی به عنوان سود تعیین می شود.</a:t>
            </a:r>
          </a:p>
          <a:p>
            <a:pPr marL="342900" lvl="0" indent="0" algn="justLow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fa-IR" sz="1800" b="1" kern="0" dirty="0" smtClean="0">
                <a:latin typeface="Arial"/>
                <a:cs typeface="B Nazanin" panose="00000400000000000000" pitchFamily="2" charset="-78"/>
              </a:rPr>
              <a:t>7-از آنجایی که مشتری قبل از ساخت و آماده شدن محصول وجوددارد،دراین گونه شرکت ها هزینه انبارداری ناچیزاست.</a:t>
            </a:r>
            <a:endParaRPr lang="en-US" sz="1800" b="1" kern="0" dirty="0">
              <a:latin typeface="Arial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11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10837"/>
            <a:ext cx="9720072" cy="914400"/>
          </a:xfrm>
        </p:spPr>
        <p:txBody>
          <a:bodyPr/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کارت هزینه سفارش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88473"/>
            <a:ext cx="9720073" cy="5020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در سیستم هزینه یابی سفارش کار،هرسفارش به عنوان یک مرکزهزینه تلقی گردیده و هزینه های تولیدی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آن به طور مجزا ازسایرسفارش ها جمع آوری و ثبت می شود.به این منظور برای هر سفارش یک کارت 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جداگانه که اصطلاحآکارت هزینه سفارش نامیده می شود در نظر گرفته شده و تمامی هزینه های انجام 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شده برای تکمیل سفارش (موادمستقیم،دستمزدمستقیم و سربارساخت)در این کارت ثبت می گردد.این 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کارتها در واقع همان معین حساب کالای در جریان ساخت محسوب می شوند.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کارت هزینه سفارش دوبخش دارد: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1-اطلاعات کلی سفارش(شامل شماره سفارش،نام سفارش دهنده،شرح سفارش،تاریخ دریافت سفارش،تاریخ شروع،تاریخ تکمیل و....)</a:t>
            </a:r>
          </a:p>
          <a:p>
            <a:pPr marL="0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2-اطلاعات مربوط به اجزای بهای تمام شده سفارش(شامل موادمستقیم،دستمزدمستقیم و سربارساخت)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804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983" y="0"/>
            <a:ext cx="9720072" cy="426166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نمونه کارت هزینه سفارش</a:t>
            </a:r>
            <a:endParaRPr lang="fa-I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09" y="425450"/>
            <a:ext cx="5001491" cy="6432550"/>
          </a:xfrm>
        </p:spPr>
      </p:pic>
    </p:spTree>
    <p:extLst>
      <p:ext uri="{BB962C8B-B14F-4D97-AF65-F5344CB8AC3E}">
        <p14:creationId xmlns:p14="http://schemas.microsoft.com/office/powerpoint/2010/main" val="316442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29492"/>
            <a:ext cx="9720072" cy="997526"/>
          </a:xfrm>
        </p:spPr>
        <p:txBody>
          <a:bodyPr/>
          <a:lstStyle/>
          <a:p>
            <a:pPr algn="ctr"/>
            <a:r>
              <a:rPr lang="fa-IR" sz="3200" b="1" kern="0" cap="none" spc="0" dirty="0" smtClean="0">
                <a:solidFill>
                  <a:srgbClr val="800000"/>
                </a:solidFill>
                <a:latin typeface="Arial"/>
                <a:cs typeface="B Titr"/>
              </a:rPr>
              <a:t>حسابداری مواد،دستمزدو سربار در سیستم هزینه یابی سفارش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382982"/>
            <a:ext cx="9720073" cy="3926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ثبت های حسابداری در این سیستم همانند ثبت های حسابداری که د فصل دوم مورد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 بحث قرار گرفت می باشد.لازم به ذکر است که در سیستم هزینه یابی سفارش کار یک 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حساب کالای در جریان ساخت برای تمامی سفارش ها مورداستفاده قرارگرفته و به تعداد </a:t>
            </a:r>
          </a:p>
          <a:p>
            <a:pPr marL="0" indent="0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سفارش های دریافتی،حساب معین در نظر گرفته می شود.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858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9720072" cy="471055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fa-I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cs typeface="B Titr"/>
              </a:rPr>
              <a:t>مثال: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28" y="471055"/>
            <a:ext cx="9739746" cy="6386945"/>
          </a:xfrm>
        </p:spPr>
      </p:pic>
    </p:spTree>
    <p:extLst>
      <p:ext uri="{BB962C8B-B14F-4D97-AF65-F5344CB8AC3E}">
        <p14:creationId xmlns:p14="http://schemas.microsoft.com/office/powerpoint/2010/main" val="4109745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481</TotalTime>
  <Words>1709</Words>
  <Application>Microsoft Office PowerPoint</Application>
  <PresentationFormat>Widescreen</PresentationFormat>
  <Paragraphs>164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B Badr</vt:lpstr>
      <vt:lpstr>B Nazanin</vt:lpstr>
      <vt:lpstr>B Titr</vt:lpstr>
      <vt:lpstr>IranNastaliq</vt:lpstr>
      <vt:lpstr>Tw Cen MT</vt:lpstr>
      <vt:lpstr>Tw Cen MT Condensed</vt:lpstr>
      <vt:lpstr>Wingdings 3</vt:lpstr>
      <vt:lpstr>Integral</vt:lpstr>
      <vt:lpstr>حسابداری صنعتی 1</vt:lpstr>
      <vt:lpstr>فهرست</vt:lpstr>
      <vt:lpstr>فصل پنجم</vt:lpstr>
      <vt:lpstr>PowerPoint Presentation</vt:lpstr>
      <vt:lpstr>ویژگی های شرکت هایی که از سیستم هزینه یابی سفارش کار استفاده می کنند:</vt:lpstr>
      <vt:lpstr>کارت هزینه سفارش</vt:lpstr>
      <vt:lpstr>نمونه کارت هزینه سفارش</vt:lpstr>
      <vt:lpstr>حسابداری مواد،دستمزدو سربار در سیستم هزینه یابی سفارش کار</vt:lpstr>
      <vt:lpstr>مثال:</vt:lpstr>
      <vt:lpstr>حل مثال:</vt:lpstr>
      <vt:lpstr>حل مثال:</vt:lpstr>
      <vt:lpstr>حل مثال:</vt:lpstr>
      <vt:lpstr>زائدات،ضایعات و آحادقابل دوباره کاری</vt:lpstr>
      <vt:lpstr>زائدات</vt:lpstr>
      <vt:lpstr>زائدات</vt:lpstr>
      <vt:lpstr>مثال:</vt:lpstr>
      <vt:lpstr>PowerPoint Presentation</vt:lpstr>
      <vt:lpstr>ضایعات</vt:lpstr>
      <vt:lpstr>ضایعات عادی :</vt:lpstr>
      <vt:lpstr>ضایعات غیرعادی</vt:lpstr>
      <vt:lpstr>مثال:</vt:lpstr>
      <vt:lpstr>حل:</vt:lpstr>
      <vt:lpstr>آحاد قابل دوباره کاری:</vt:lpstr>
      <vt:lpstr>آحاد قابل دوباره کاری عادی:</vt:lpstr>
      <vt:lpstr>آحاد قابل دوباره کاری غیرعادی:</vt:lpstr>
      <vt:lpstr>مثال :</vt:lpstr>
      <vt:lpstr>حل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حسابداری صنعتی 1</dc:title>
  <dc:creator>Pc2</dc:creator>
  <cp:lastModifiedBy>Pc2</cp:lastModifiedBy>
  <cp:revision>47</cp:revision>
  <dcterms:created xsi:type="dcterms:W3CDTF">2020-03-10T07:33:04Z</dcterms:created>
  <dcterms:modified xsi:type="dcterms:W3CDTF">2020-04-12T07:15:48Z</dcterms:modified>
</cp:coreProperties>
</file>