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notesMasterIdLst>
    <p:notesMasterId r:id="rId4"/>
  </p:notesMasterIdLst>
  <p:sldIdLst>
    <p:sldId id="256" r:id="rId3"/>
    <p:sldId id="257" r:id="rId5"/>
    <p:sldId id="297" r:id="rId6"/>
    <p:sldId id="298" r:id="rId7"/>
    <p:sldId id="334" r:id="rId8"/>
    <p:sldId id="299" r:id="rId9"/>
    <p:sldId id="319" r:id="rId10"/>
    <p:sldId id="312" r:id="rId11"/>
    <p:sldId id="321" r:id="rId12"/>
    <p:sldId id="258" r:id="rId13"/>
    <p:sldId id="322" r:id="rId14"/>
    <p:sldId id="335" r:id="rId15"/>
    <p:sldId id="339" r:id="rId16"/>
    <p:sldId id="338" r:id="rId17"/>
    <p:sldId id="337" r:id="rId18"/>
    <p:sldId id="336" r:id="rId19"/>
    <p:sldId id="340" r:id="rId20"/>
    <p:sldId id="34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aximized" horzBarState="maximized">
    <p:restoredLeft sz="80355" autoAdjust="0"/>
    <p:restoredTop sz="94660"/>
  </p:normalViewPr>
  <p:slideViewPr>
    <p:cSldViewPr>
      <p:cViewPr varScale="1">
        <p:scale>
          <a:sx n="74" d="100"/>
          <a:sy n="74" d="100"/>
        </p:scale>
        <p:origin x="64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4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2968D1-EA92-4189-816C-512AB06515BE}" type="datetimeFigureOut">
              <a:rPr lang="en-US" smtClean="0"/>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85841-18ED-4CAF-8262-92D930B0EFCA}"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085841-18ED-4CAF-8262-92D930B0EFCA}" type="slidenum">
              <a:rPr lang="en-US" smtClean="0"/>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E23557-FB85-4850-A206-71669316BCB1}"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D96B49B-E843-4217-BA1C-8F483C81881D}"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D96B49B-E843-4217-BA1C-8F483C81881D}"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transition spd="slow">
    <p:dissolve/>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96B49B-E843-4217-BA1C-8F483C81881D}"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96B49B-E843-4217-BA1C-8F483C81881D}"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transition spd="slow">
    <p:dissolve/>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96B49B-E843-4217-BA1C-8F483C81881D}"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AA98A24D-756F-4E53-988E-7B5BC5A74AC4}"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6B70AB56-22C2-4164-99D0-2214B590A564}"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27AA44D7-F18C-4F9D-A4EC-5C959FC4726F}"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85F7B47-6382-46BD-834D-100A94E7887A}" type="datetime1">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139584E3-5773-4427-850C-F196AFE36D15}"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CB00650C-53D2-4A1A-B398-503EE56A23DA}" type="datetime1">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034F59-CE34-47B5-8290-18EAA02C58C2}" type="datetime1">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4C5223-CCCD-4A18-88B2-393BE93C3FCF}" type="datetime1">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3126981-6BCA-4890-B146-B231959FC922}"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40BD7F4-FD1E-419A-99BA-5DC19BDA6B70}" type="datetime1">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D96B49B-E843-4217-BA1C-8F483C81881D}" type="datetime1">
              <a:rPr lang="en-US" smtClean="0"/>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slow">
    <p:dissolve/>
  </p:transition>
  <p:timing>
    <p:tnLst>
      <p:par>
        <p:cTn id="1" dur="indefinite" restart="never" nodeType="tmRoot"/>
      </p:par>
    </p:tnLst>
  </p:timing>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fld>
            <a:endParaRPr lang="en-US" dirty="0"/>
          </a:p>
        </p:txBody>
      </p:sp>
      <p:sp>
        <p:nvSpPr>
          <p:cNvPr id="7" name="Title 6"/>
          <p:cNvSpPr>
            <a:spLocks noGrp="1"/>
          </p:cNvSpPr>
          <p:nvPr>
            <p:ph type="ctrTitle"/>
          </p:nvPr>
        </p:nvSpPr>
        <p:spPr>
          <a:xfrm>
            <a:off x="1924050" y="314325"/>
            <a:ext cx="6927215" cy="4692015"/>
          </a:xfrm>
          <a:ln>
            <a:noFill/>
          </a:ln>
        </p:spPr>
        <p:txBody>
          <a:bodyPr>
            <a:normAutofit fontScale="90000"/>
          </a:bodyPr>
          <a:lstStyle/>
          <a:p>
            <a:pPr algn="ctr"/>
            <a:br>
              <a:rPr lang="en-US" dirty="0">
                <a:cs typeface="2  Badr" panose="00000400000000000000" pitchFamily="2" charset="-78"/>
              </a:rPr>
            </a:br>
            <a:r>
              <a:rPr lang="en-US" b="1" dirty="0" smtClean="0">
                <a:cs typeface="2  Badr" panose="00000400000000000000" pitchFamily="2" charset="-78"/>
              </a:rPr>
              <a:t>*امور مالی  بین الملل*</a:t>
            </a:r>
            <a:br>
              <a:rPr lang="en-US" b="1" dirty="0" smtClean="0">
                <a:cs typeface="2  Badr" panose="00000400000000000000" pitchFamily="2" charset="-78"/>
              </a:rPr>
            </a:br>
            <a:br>
              <a:rPr lang="en-US" dirty="0">
                <a:cs typeface="2  Badr" panose="00000400000000000000" pitchFamily="2" charset="-78"/>
              </a:rPr>
            </a:br>
            <a:r>
              <a:rPr lang="en-US" sz="2800" dirty="0" smtClean="0">
                <a:cs typeface="2  Badr" panose="00000400000000000000" pitchFamily="2" charset="-78"/>
              </a:rPr>
              <a:t>کوثرباقری و زهرا دهقانی</a:t>
            </a:r>
            <a:br>
              <a:rPr lang="en-US" dirty="0" smtClean="0">
                <a:cs typeface="2  Badr" panose="00000400000000000000" pitchFamily="2" charset="-78"/>
              </a:rPr>
            </a:br>
            <a:br>
              <a:rPr lang="en-US" dirty="0" smtClean="0">
                <a:cs typeface="2  Badr" panose="00000400000000000000" pitchFamily="2" charset="-78"/>
              </a:rPr>
            </a:br>
            <a:r>
              <a:rPr lang="en-US" sz="2800" dirty="0" smtClean="0">
                <a:cs typeface="2  Badr" panose="00000400000000000000" pitchFamily="2" charset="-78"/>
              </a:rPr>
              <a:t>استاد  دهقا</a:t>
            </a:r>
            <a:r>
              <a:rPr lang="" altLang="en-US" sz="2800" dirty="0" smtClean="0">
                <a:cs typeface="2  Badr" panose="00000400000000000000" pitchFamily="2" charset="-78"/>
              </a:rPr>
              <a:t>ن</a:t>
            </a:r>
            <a:br>
              <a:rPr lang="en-US" dirty="0" smtClean="0">
                <a:cs typeface="2  Badr" panose="00000400000000000000" pitchFamily="2" charset="-78"/>
              </a:rPr>
            </a:br>
            <a:r>
              <a:rPr lang="en-US" dirty="0">
                <a:cs typeface="2  Badr" panose="00000400000000000000" pitchFamily="2" charset="-78"/>
              </a:rPr>
              <a:t> </a:t>
            </a:r>
            <a:endParaRPr lang="en-US" dirty="0">
              <a:cs typeface="2  Badr"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455034" y="1066800"/>
            <a:ext cx="7079366" cy="5638800"/>
          </a:xfrm>
          <a:prstGeom prst="rect">
            <a:avLst/>
          </a:prstGeom>
        </p:spPr>
        <p:txBody>
          <a:bodyPr vert="horz">
            <a:normAutofit fontScale="85000" lnSpcReduction="20000"/>
          </a:bodyPr>
          <a:lstStyle/>
          <a:p>
            <a:pPr algn="just" rtl="1">
              <a:lnSpc>
                <a:spcPct val="110000"/>
              </a:lnSpc>
              <a:buFont typeface="Wingdings" panose="05000000000000000000" pitchFamily="2" charset="2"/>
              <a:buChar char="v"/>
            </a:pPr>
            <a:r>
              <a:rPr lang="en-US" sz="2600" b="1" dirty="0" smtClean="0">
                <a:solidFill>
                  <a:srgbClr val="CC3300"/>
                </a:solidFill>
              </a:rPr>
              <a:t> علت وجود اشتباهات آماری در ترازپرداخت‌های خارجی این است که:</a:t>
            </a:r>
            <a:endParaRPr lang="en-US" sz="2300" b="1" dirty="0" smtClean="0">
              <a:solidFill>
                <a:srgbClr val="00B0F0"/>
              </a:solidFill>
            </a:endParaRPr>
          </a:p>
          <a:p>
            <a:pPr algn="just" rtl="1">
              <a:lnSpc>
                <a:spcPct val="110000"/>
              </a:lnSpc>
            </a:pPr>
            <a:endParaRPr lang="en-US" sz="2300" b="1" dirty="0" smtClean="0">
              <a:solidFill>
                <a:srgbClr val="00B0F0"/>
              </a:solidFill>
            </a:endParaRPr>
          </a:p>
          <a:p>
            <a:pPr marL="342900" indent="-342900" algn="just" rtl="1">
              <a:lnSpc>
                <a:spcPct val="110000"/>
              </a:lnSpc>
              <a:buFont typeface="Wingdings" panose="05000000000000000000" pitchFamily="2" charset="2"/>
              <a:buChar char="ü"/>
            </a:pPr>
            <a:r>
              <a:rPr lang="en-US" sz="2300" b="1" dirty="0" smtClean="0">
                <a:cs typeface="B Nazanin" panose="00000400000000000000" pitchFamily="2" charset="-78"/>
              </a:rPr>
              <a:t>فرایند </a:t>
            </a:r>
            <a:r>
              <a:rPr lang="en-US" sz="2300" b="1" dirty="0">
                <a:cs typeface="B Nazanin" panose="00000400000000000000" pitchFamily="2" charset="-78"/>
              </a:rPr>
              <a:t>جمع‌آوری اطلاعات برای تهیه ترازپرداخت‌ها چندان کامل نیست</a:t>
            </a:r>
            <a:r>
              <a:rPr lang="en-US" sz="2300" b="1" dirty="0" smtClean="0">
                <a:cs typeface="B Nazanin" panose="00000400000000000000" pitchFamily="2" charset="-78"/>
              </a:rPr>
              <a:t>؛</a:t>
            </a:r>
            <a:endParaRPr lang="en-US" sz="2600" b="1" dirty="0" smtClean="0">
              <a:cs typeface="B Nazanin" panose="00000400000000000000" pitchFamily="2" charset="-78"/>
            </a:endParaRPr>
          </a:p>
          <a:p>
            <a:pPr algn="just" rtl="1">
              <a:lnSpc>
                <a:spcPct val="110000"/>
              </a:lnSpc>
              <a:buFont typeface="Wingdings" panose="05000000000000000000" pitchFamily="2" charset="2"/>
              <a:buChar char="ü"/>
            </a:pPr>
            <a:r>
              <a:rPr lang="en-US" sz="2200" b="1" dirty="0" smtClean="0">
                <a:cs typeface="B Nazanin" panose="00000400000000000000" pitchFamily="2" charset="-78"/>
              </a:rPr>
              <a:t>هزینه جمع‌آوری آمار ترازپرداخت‌ها زیاد است و جمع‌آوری دقیق اطلاعات کار بسیار پرهزینه‌ای می‌باشد به‌همین دلیل آمارشناسان دولت بخشی از اطلاعات را تخمین می‌زنند؛</a:t>
            </a:r>
            <a:endParaRPr lang="en-US" sz="2200" b="1" dirty="0" smtClean="0">
              <a:cs typeface="B Nazanin" panose="00000400000000000000" pitchFamily="2" charset="-78"/>
            </a:endParaRPr>
          </a:p>
          <a:p>
            <a:pPr algn="just" rtl="1">
              <a:lnSpc>
                <a:spcPct val="110000"/>
              </a:lnSpc>
            </a:pPr>
            <a:r>
              <a:rPr lang="en-US" sz="2200" b="1" dirty="0" smtClean="0">
                <a:cs typeface="B Nazanin" panose="00000400000000000000" pitchFamily="2" charset="-78"/>
              </a:rPr>
              <a:t>عموما آمار مربوط به صادرات و واردات کالا که براساس آمارهای گمرک تهیه می‌گردند، قابل‌اتکاتر می‌باشند.</a:t>
            </a:r>
            <a:endParaRPr lang="en-US" sz="2200" b="1" dirty="0" smtClean="0">
              <a:cs typeface="B Nazanin" panose="00000400000000000000" pitchFamily="2" charset="-78"/>
            </a:endParaRPr>
          </a:p>
          <a:p>
            <a:pPr algn="just" rtl="1">
              <a:lnSpc>
                <a:spcPct val="110000"/>
              </a:lnSpc>
            </a:pPr>
            <a:r>
              <a:rPr lang="en-US" sz="2200" b="1" dirty="0" smtClean="0">
                <a:cs typeface="B Nazanin" panose="00000400000000000000" pitchFamily="2" charset="-78"/>
              </a:rPr>
              <a:t>اطلاعات حساب سرمایه از گزارش‌های نهادهای مالی که مشخص‌کننده تغییر در بدهی‌ها و دارایی‌های آن‌ها در رابطه با خارج است، استخراج می‌گردد. </a:t>
            </a:r>
            <a:endParaRPr lang="en-US" sz="2200" b="1" dirty="0" smtClean="0">
              <a:cs typeface="B Nazanin" panose="00000400000000000000" pitchFamily="2" charset="-78"/>
            </a:endParaRPr>
          </a:p>
          <a:p>
            <a:pPr algn="just" rtl="1">
              <a:lnSpc>
                <a:spcPct val="110000"/>
              </a:lnSpc>
              <a:buFont typeface="Wingdings" panose="05000000000000000000" pitchFamily="2" charset="2"/>
              <a:buChar char="ü"/>
            </a:pPr>
            <a:r>
              <a:rPr lang="en-US" sz="2200" b="1" dirty="0" smtClean="0">
                <a:cs typeface="B Nazanin" panose="00000400000000000000" pitchFamily="2" charset="-78"/>
              </a:rPr>
              <a:t> آمارشناسان دارای نظامی نیستند که همزمان اقلام طرف بدهکار و بستانکار را ثبت کند به این دلیل که اطلاعات در مورد یک معامله خاص از منابع مختلفی بدست می‌آید و ممکن است تعداد بسیاری از معاملات ثبت نگردند.</a:t>
            </a:r>
            <a:endParaRPr lang="en-US" sz="2200" b="1" dirty="0" smtClean="0">
              <a:cs typeface="B Nazanin" panose="00000400000000000000" pitchFamily="2" charset="-78"/>
            </a:endParaRPr>
          </a:p>
          <a:p>
            <a:pPr algn="just" rtl="1">
              <a:lnSpc>
                <a:spcPct val="110000"/>
              </a:lnSpc>
              <a:buFont typeface="Wingdings" panose="05000000000000000000" pitchFamily="2" charset="2"/>
              <a:buChar char="ü"/>
            </a:pPr>
            <a:r>
              <a:rPr lang="en-US" sz="2200" b="1" dirty="0" smtClean="0">
                <a:cs typeface="B Nazanin" panose="00000400000000000000" pitchFamily="2" charset="-78"/>
              </a:rPr>
              <a:t> هنگامی‌که آمارشناسان اقلام بدهکار و بستانکار را جمع می‌زنند احتمال دارد که جمع‌ها با هم برابر نگردند به‌همین دلیل برای برابر ساختن این دو رقم غالبا از قلم اشتباهات آماری استفاده می‌شود.</a:t>
            </a:r>
            <a:endParaRPr lang="en-US" sz="2200" b="1" dirty="0" smtClean="0">
              <a:cs typeface="B Nazanin" panose="00000400000000000000" pitchFamily="2" charset="-78"/>
            </a:endParaRPr>
          </a:p>
          <a:p>
            <a:pPr algn="just" rtl="1">
              <a:lnSpc>
                <a:spcPct val="110000"/>
              </a:lnSpc>
              <a:buFont typeface="Wingdings" panose="05000000000000000000" pitchFamily="2" charset="2"/>
              <a:buChar char="ü"/>
            </a:pPr>
            <a:r>
              <a:rPr lang="en-US" sz="2200" b="1" dirty="0" smtClean="0">
                <a:cs typeface="B Nazanin" panose="00000400000000000000" pitchFamily="2" charset="-78"/>
              </a:rPr>
              <a:t> در ترازپرداخت‌های خارجی اشتباهات آماری جزئی از حساب سرمایه محسوب می‌شود و غالبا معاملات سرمایه‌ای کوتاه‌مدت منبع اصلی این اشتباه می‌باشند.</a:t>
            </a:r>
            <a:endParaRPr lang="en-US" sz="2200" b="1" dirty="0" smtClean="0">
              <a:cs typeface="B Nazanin" panose="00000400000000000000" pitchFamily="2" charset="-78"/>
            </a:endParaRPr>
          </a:p>
        </p:txBody>
      </p:sp>
      <p:sp>
        <p:nvSpPr>
          <p:cNvPr id="9" name="Title 1"/>
          <p:cNvSpPr txBox="1"/>
          <p:nvPr/>
        </p:nvSpPr>
        <p:spPr>
          <a:xfrm>
            <a:off x="1455034" y="304800"/>
            <a:ext cx="70793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a:bodyPr>
          <a:lstStyle/>
          <a:p>
            <a:pPr lvl="0" algn="ctr" rtl="1">
              <a:spcBef>
                <a:spcPct val="0"/>
              </a:spcBef>
              <a:defRPr/>
            </a:pPr>
            <a:r>
              <a:rPr lang="en-US" sz="3200" b="1" dirty="0" smtClean="0">
                <a:solidFill>
                  <a:schemeClr val="accent5">
                    <a:lumMod val="50000"/>
                  </a:schemeClr>
                </a:solidFill>
              </a:rPr>
              <a:t>اشتباهات آماری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378834" y="1066800"/>
            <a:ext cx="7079366" cy="5638800"/>
          </a:xfrm>
          <a:prstGeom prst="rect">
            <a:avLst/>
          </a:prstGeom>
        </p:spPr>
        <p:txBody>
          <a:bodyPr vert="horz">
            <a:normAutofit fontScale="85000" lnSpcReduction="10000"/>
          </a:bodyPr>
          <a:lstStyle/>
          <a:p>
            <a:pPr algn="just" rtl="1">
              <a:lnSpc>
                <a:spcPct val="110000"/>
              </a:lnSpc>
              <a:buFont typeface="Wingdings" panose="05000000000000000000" pitchFamily="2" charset="2"/>
              <a:buChar char="v"/>
            </a:pPr>
            <a:r>
              <a:rPr lang="en-US" sz="2400" b="1" dirty="0" smtClean="0">
                <a:solidFill>
                  <a:schemeClr val="accent2"/>
                </a:solidFill>
              </a:rPr>
              <a:t> </a:t>
            </a:r>
            <a:r>
              <a:rPr lang="en-US" sz="2600" b="1" dirty="0" smtClean="0">
                <a:solidFill>
                  <a:schemeClr val="accent5">
                    <a:lumMod val="50000"/>
                  </a:schemeClr>
                </a:solidFill>
                <a:cs typeface="B Nazanin" panose="00000400000000000000" pitchFamily="2" charset="-78"/>
              </a:rPr>
              <a:t>در تهیه ترازپرداخت‌های خارجی عموما مسئله سکونت، پوشش(یعنی چگونگی جمع‌آوری صحیح اطلاعات راجع به تمام مبادلات بین‌المللی)، ارزشیابی، زمان‌بندی و نهایتا هماهنگی یا سازگاری بین‌المللی پیش می‌آید. </a:t>
            </a:r>
            <a:endParaRPr lang="en-US" sz="2600" b="1" dirty="0" smtClean="0">
              <a:solidFill>
                <a:schemeClr val="accent5">
                  <a:lumMod val="50000"/>
                </a:schemeClr>
              </a:solidFill>
              <a:cs typeface="B Nazanin" panose="00000400000000000000" pitchFamily="2" charset="-78"/>
            </a:endParaRPr>
          </a:p>
          <a:p>
            <a:pPr algn="just" rtl="1">
              <a:lnSpc>
                <a:spcPct val="110000"/>
              </a:lnSpc>
              <a:buNone/>
            </a:pPr>
            <a:r>
              <a:rPr lang="en-US" sz="2600" b="1" dirty="0" smtClean="0">
                <a:solidFill>
                  <a:schemeClr val="accent5">
                    <a:lumMod val="50000"/>
                  </a:schemeClr>
                </a:solidFill>
                <a:cs typeface="B Nazanin" panose="00000400000000000000" pitchFamily="2" charset="-78"/>
              </a:rPr>
              <a:t>الف- سکونت: از نظر تئوری؛ ترازپرداخت‌های خارجی ثبت منظم تمام معاملات بین ساکن کشور با خارجیان تعریف می‌شود.</a:t>
            </a:r>
            <a:endParaRPr lang="en-US" sz="2600" b="1" dirty="0" smtClean="0">
              <a:solidFill>
                <a:schemeClr val="accent5">
                  <a:lumMod val="50000"/>
                </a:schemeClr>
              </a:solidFill>
              <a:cs typeface="B Nazanin" panose="00000400000000000000" pitchFamily="2" charset="-78"/>
            </a:endParaRPr>
          </a:p>
          <a:p>
            <a:pPr algn="just" rtl="1">
              <a:lnSpc>
                <a:spcPct val="110000"/>
              </a:lnSpc>
              <a:buNone/>
            </a:pPr>
            <a:r>
              <a:rPr lang="en-US" sz="2600" b="1" dirty="0" smtClean="0">
                <a:solidFill>
                  <a:schemeClr val="accent5">
                    <a:lumMod val="50000"/>
                  </a:schemeClr>
                </a:solidFill>
                <a:cs typeface="B Nazanin" panose="00000400000000000000" pitchFamily="2" charset="-78"/>
              </a:rPr>
              <a:t>درعمل چند استثنا بر این اصل وجود دارد:</a:t>
            </a:r>
            <a:endParaRPr lang="en-US" sz="2600" b="1" dirty="0" smtClean="0">
              <a:solidFill>
                <a:schemeClr val="accent5">
                  <a:lumMod val="50000"/>
                </a:schemeClr>
              </a:solidFill>
              <a:cs typeface="B Nazanin" panose="00000400000000000000" pitchFamily="2" charset="-78"/>
            </a:endParaRPr>
          </a:p>
          <a:p>
            <a:pPr algn="just" rtl="1">
              <a:lnSpc>
                <a:spcPct val="110000"/>
              </a:lnSpc>
            </a:pPr>
            <a:r>
              <a:rPr lang="en-US" sz="2400" b="1" dirty="0" smtClean="0">
                <a:solidFill>
                  <a:srgbClr val="CC3300"/>
                </a:solidFill>
                <a:cs typeface="B Nazanin" panose="00000400000000000000" pitchFamily="2" charset="-78"/>
              </a:rPr>
              <a:t>1- سود تقسیم‌نشده شرکت‌های فرعی: </a:t>
            </a:r>
            <a:endParaRPr lang="en-US" sz="2400" b="1" dirty="0" smtClean="0">
              <a:solidFill>
                <a:srgbClr val="CC3300"/>
              </a:solidFill>
              <a:cs typeface="B Nazanin" panose="00000400000000000000" pitchFamily="2" charset="-78"/>
            </a:endParaRPr>
          </a:p>
          <a:p>
            <a:pPr algn="just" rtl="1">
              <a:lnSpc>
                <a:spcPct val="110000"/>
              </a:lnSpc>
            </a:pPr>
            <a:r>
              <a:rPr lang="en-US" sz="2000" b="1" dirty="0" smtClean="0">
                <a:cs typeface="B Nazanin" panose="00000400000000000000" pitchFamily="2" charset="-78"/>
              </a:rPr>
              <a:t>اگرچه سود ارسال‌نشده شعبات درغالب ترازپرداخت‌ها به‌عنوان سود سرمایه‌گذاری و جریان سرمایه به خارج آورده می‌شود اما سود تقسیم‌نشده شرکت‌های فرعی خارجی در ترازپرداخت‌ها ثبت نمی‌شود که غالبا ناشی از دسترس‌نبودن اطلاعات و آمار کافی است.</a:t>
            </a:r>
            <a:endParaRPr lang="en-US" sz="2000" b="1" dirty="0" smtClean="0">
              <a:cs typeface="B Nazanin" panose="00000400000000000000" pitchFamily="2" charset="-78"/>
            </a:endParaRPr>
          </a:p>
          <a:p>
            <a:pPr algn="just" rtl="1">
              <a:lnSpc>
                <a:spcPct val="110000"/>
              </a:lnSpc>
            </a:pPr>
            <a:r>
              <a:rPr lang="en-US" sz="2000" b="1" dirty="0" smtClean="0">
                <a:cs typeface="B Nazanin" panose="00000400000000000000" pitchFamily="2" charset="-78"/>
              </a:rPr>
              <a:t>این عرف؛ درآمد سرمایه‌گذاری و جریان سرمایه را کم‌تر از واقع نشان می‌دهد.</a:t>
            </a:r>
            <a:endParaRPr lang="en-US" sz="2000" b="1" dirty="0" smtClean="0">
              <a:cs typeface="B Nazanin" panose="00000400000000000000" pitchFamily="2" charset="-78"/>
            </a:endParaRPr>
          </a:p>
          <a:p>
            <a:pPr algn="just" rtl="1">
              <a:lnSpc>
                <a:spcPct val="110000"/>
              </a:lnSpc>
            </a:pPr>
            <a:r>
              <a:rPr lang="en-US" sz="2000" b="1" dirty="0" smtClean="0">
                <a:cs typeface="B Nazanin" panose="00000400000000000000" pitchFamily="2" charset="-78"/>
              </a:rPr>
              <a:t>سود شعبه مستمر در حساب شرکت مادر بستانکار ‌می‌شود و به‌طور خودکار ادعایی علیه شعبه و به نفع شرکت مادر در شرکت دیگر به‌وجود می‌آورد.</a:t>
            </a:r>
            <a:endParaRPr lang="en-US" sz="2000" b="1" dirty="0" smtClean="0">
              <a:cs typeface="B Nazanin" panose="00000400000000000000" pitchFamily="2" charset="-78"/>
            </a:endParaRPr>
          </a:p>
          <a:p>
            <a:pPr algn="just" rtl="1">
              <a:lnSpc>
                <a:spcPct val="110000"/>
              </a:lnSpc>
            </a:pPr>
            <a:r>
              <a:rPr lang="en-US" sz="2000" b="1" dirty="0" smtClean="0">
                <a:cs typeface="B Nazanin" panose="00000400000000000000" pitchFamily="2" charset="-78"/>
              </a:rPr>
              <a:t>در مورد شرکت‌های فرعی درآمد غالبا به شکل سود سهام و بهره توزیع می‌شود که در زمان پرداخت یک معامله اقتصادی است بنابراین چنین استدلال می‌شود که درآمدهای شرکت‌های فرعی به‌طور موثر در اختیار شرکت مادر نمی‌باشد و علاوه بر آن این درآمد ممکن است مشمول مالیات در کشور خارج شود که میزان مالیات تا زمان توزیع سود سهام مشخص نیست.</a:t>
            </a:r>
            <a:endParaRPr lang="en-US" sz="2000" b="1" dirty="0" smtClean="0">
              <a:cs typeface="B Nazanin" panose="00000400000000000000" pitchFamily="2" charset="-78"/>
            </a:endParaRPr>
          </a:p>
        </p:txBody>
      </p:sp>
      <p:sp>
        <p:nvSpPr>
          <p:cNvPr id="9" name="Title 1"/>
          <p:cNvSpPr txBox="1"/>
          <p:nvPr/>
        </p:nvSpPr>
        <p:spPr>
          <a:xfrm>
            <a:off x="1378834" y="304800"/>
            <a:ext cx="70793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77500" lnSpcReduction="2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378834" y="1066800"/>
            <a:ext cx="7307966" cy="5638800"/>
          </a:xfrm>
          <a:prstGeom prst="rect">
            <a:avLst/>
          </a:prstGeom>
        </p:spPr>
        <p:txBody>
          <a:bodyPr vert="horz">
            <a:normAutofit fontScale="92500" lnSpcReduction="10000"/>
          </a:bodyPr>
          <a:lstStyle/>
          <a:p>
            <a:pPr algn="just" rtl="1">
              <a:lnSpc>
                <a:spcPct val="110000"/>
              </a:lnSpc>
            </a:pPr>
            <a:r>
              <a:rPr lang="en-US" sz="2400" b="1" dirty="0" smtClean="0">
                <a:solidFill>
                  <a:srgbClr val="CC3300"/>
                </a:solidFill>
                <a:cs typeface="B Nazanin" panose="00000400000000000000" pitchFamily="2" charset="-78"/>
              </a:rPr>
              <a:t>2- انتقالات مهاجران:</a:t>
            </a:r>
            <a:endParaRPr lang="en-US" sz="1900" b="1" dirty="0" smtClean="0">
              <a:solidFill>
                <a:srgbClr val="CC3300"/>
              </a:solidFill>
              <a:cs typeface="B Nazanin" panose="00000400000000000000" pitchFamily="2" charset="-78"/>
            </a:endParaRPr>
          </a:p>
          <a:p>
            <a:pPr algn="just" rtl="1">
              <a:lnSpc>
                <a:spcPct val="110000"/>
              </a:lnSpc>
            </a:pPr>
            <a:r>
              <a:rPr lang="en-US" sz="1900" b="1" dirty="0" smtClean="0">
                <a:cs typeface="B Nazanin" panose="00000400000000000000" pitchFamily="2" charset="-78"/>
              </a:rPr>
              <a:t>هنگامی‌که افرادی از یک کشور به کشور دیگر مهاجرت می‌کنند دارایی‌های آنان از کشور اول به کشور دوم انتقال می‌یابد. این انتقال دارایی غالبا در ترازپرداخت‌های خارجی وارد می‌شود و تصور می‌شود که فرد به‌عنوان یک شهروند اموال خود را با عنوان یک خارجی منتقل می‌کند.</a:t>
            </a:r>
            <a:endParaRPr lang="en-US" sz="1900" b="1" dirty="0" smtClean="0">
              <a:cs typeface="B Nazanin" panose="00000400000000000000" pitchFamily="2" charset="-78"/>
            </a:endParaRPr>
          </a:p>
          <a:p>
            <a:pPr algn="just" rtl="1">
              <a:lnSpc>
                <a:spcPct val="110000"/>
              </a:lnSpc>
            </a:pPr>
            <a:r>
              <a:rPr lang="en-US" sz="1900" b="1" dirty="0" smtClean="0">
                <a:solidFill>
                  <a:srgbClr val="CC3300"/>
                </a:solidFill>
                <a:cs typeface="B Nazanin" panose="00000400000000000000" pitchFamily="2" charset="-78"/>
              </a:rPr>
              <a:t>3- هزینه حمل و نقل:</a:t>
            </a:r>
            <a:endParaRPr lang="en-US" sz="1900" b="1" dirty="0" smtClean="0">
              <a:solidFill>
                <a:srgbClr val="CC3300"/>
              </a:solidFill>
              <a:cs typeface="B Nazanin" panose="00000400000000000000" pitchFamily="2" charset="-78"/>
            </a:endParaRPr>
          </a:p>
          <a:p>
            <a:pPr algn="just" rtl="1">
              <a:lnSpc>
                <a:spcPct val="110000"/>
              </a:lnSpc>
            </a:pPr>
            <a:r>
              <a:rPr lang="en-US" sz="1900" b="1" dirty="0" smtClean="0">
                <a:cs typeface="B Nazanin" panose="00000400000000000000" pitchFamily="2" charset="-78"/>
              </a:rPr>
              <a:t>به‌منظور یکنواختی در سطح بین‌المللی، صندوق بین‌المللی پول پیشنهاد می‌کند که صادرات و واردات کالا به قیمت فوب برای کشور صادرکننده ارزشیابی شود.</a:t>
            </a:r>
            <a:endParaRPr lang="en-US" sz="1900" b="1" dirty="0" smtClean="0">
              <a:cs typeface="B Nazanin" panose="00000400000000000000" pitchFamily="2" charset="-78"/>
            </a:endParaRPr>
          </a:p>
          <a:p>
            <a:pPr algn="just" rtl="1">
              <a:lnSpc>
                <a:spcPct val="110000"/>
              </a:lnSpc>
            </a:pPr>
            <a:r>
              <a:rPr lang="en-US" sz="1900" b="1" dirty="0" smtClean="0">
                <a:cs typeface="B Nazanin" panose="00000400000000000000" pitchFamily="2" charset="-78"/>
              </a:rPr>
              <a:t>بنابراین در صادرات و واردات کالا هزینه حمل و نقل وارد نمی‌شود بلکه این هزینه جدا ثبت می‌گردد.</a:t>
            </a:r>
            <a:endParaRPr lang="en-US" sz="1900" b="1" dirty="0" smtClean="0">
              <a:cs typeface="B Nazanin" panose="00000400000000000000" pitchFamily="2" charset="-78"/>
            </a:endParaRPr>
          </a:p>
          <a:p>
            <a:pPr algn="just" rtl="1">
              <a:lnSpc>
                <a:spcPct val="110000"/>
              </a:lnSpc>
            </a:pPr>
            <a:r>
              <a:rPr lang="en-US" sz="1900" b="1" dirty="0" smtClean="0">
                <a:cs typeface="B Nazanin" panose="00000400000000000000" pitchFamily="2" charset="-78"/>
              </a:rPr>
              <a:t>در تجارت خارجی صادرکننده یا واردکننده ممکن است هزینه حمل را پرداخت کند. عرف مورد پیروی برای آمار ترازپرداخت‌ها این است که فرض کنیم واردکننده این هزینه را پرداخت می‌کند.</a:t>
            </a:r>
            <a:endParaRPr lang="en-US" sz="1900" b="1" dirty="0" smtClean="0">
              <a:cs typeface="B Nazanin" panose="00000400000000000000" pitchFamily="2" charset="-78"/>
            </a:endParaRPr>
          </a:p>
          <a:p>
            <a:pPr algn="just" rtl="1">
              <a:lnSpc>
                <a:spcPct val="110000"/>
              </a:lnSpc>
            </a:pPr>
            <a:r>
              <a:rPr lang="en-US" sz="1900" b="1" dirty="0" smtClean="0">
                <a:cs typeface="B Nazanin" panose="00000400000000000000" pitchFamily="2" charset="-78"/>
              </a:rPr>
              <a:t>هنگامی‌که خدمات حمل و نقل به‌وسیله خارجیان ازطریق واردکننده ارائه می‌شود؛ این خود یک معامله بین‌المللی است و در ترازپرداخت‌ها ثبت می‌شود در غیر این‌صورت هیچ ثبتی در ترازپرداخت‌ها انجام نمی‌گیرد زیرا براساس عرف مورد قبول مبادله‌ای صورت نگرفته است.</a:t>
            </a:r>
            <a:endParaRPr lang="en-US" sz="1900" b="1" dirty="0" smtClean="0">
              <a:cs typeface="B Nazanin" panose="00000400000000000000" pitchFamily="2" charset="-78"/>
            </a:endParaRPr>
          </a:p>
          <a:p>
            <a:pPr algn="just" rtl="1">
              <a:lnSpc>
                <a:spcPct val="110000"/>
              </a:lnSpc>
            </a:pPr>
            <a:r>
              <a:rPr lang="en-US" sz="1900" b="1" dirty="0" smtClean="0">
                <a:solidFill>
                  <a:srgbClr val="CC3300"/>
                </a:solidFill>
                <a:cs typeface="B Nazanin" panose="00000400000000000000" pitchFamily="2" charset="-78"/>
              </a:rPr>
              <a:t>4- نقل و انتقال طلا:</a:t>
            </a:r>
            <a:endParaRPr lang="en-US" sz="1900" b="1" dirty="0" smtClean="0">
              <a:solidFill>
                <a:srgbClr val="CC3300"/>
              </a:solidFill>
              <a:cs typeface="B Nazanin" panose="00000400000000000000" pitchFamily="2" charset="-78"/>
            </a:endParaRPr>
          </a:p>
          <a:p>
            <a:pPr algn="just" rtl="1">
              <a:lnSpc>
                <a:spcPct val="110000"/>
              </a:lnSpc>
            </a:pPr>
            <a:r>
              <a:rPr lang="en-US" sz="1900" b="1" dirty="0" smtClean="0">
                <a:cs typeface="B Nazanin" panose="00000400000000000000" pitchFamily="2" charset="-78"/>
              </a:rPr>
              <a:t>خرید و فروش طلا به‌وسیله مقامات پولی از ساکنین کشور(باوجود اینکه مبادله بین‌المللی صورت نگرفته است) غالبا در ترازپرداخت‌های خارجی ثبت می‌گردد زیرا این معامله موجودی ذخایر پولی کشور را تحت تاثیر قرار می‌دهد</a:t>
            </a:r>
            <a:r>
              <a:rPr lang="en-US" sz="1900" b="1" dirty="0" smtClean="0">
                <a:solidFill>
                  <a:schemeClr val="accent2"/>
                </a:solidFill>
                <a:cs typeface="B Nazanin" panose="00000400000000000000" pitchFamily="2" charset="-78"/>
              </a:rPr>
              <a:t>.</a:t>
            </a:r>
            <a:endParaRPr lang="en-US" sz="1900" b="1" dirty="0" smtClean="0">
              <a:solidFill>
                <a:schemeClr val="accent2"/>
              </a:solidFill>
              <a:cs typeface="B Nazanin" panose="00000400000000000000" pitchFamily="2" charset="-78"/>
            </a:endParaRPr>
          </a:p>
        </p:txBody>
      </p:sp>
      <p:sp>
        <p:nvSpPr>
          <p:cNvPr id="9" name="Title 1"/>
          <p:cNvSpPr txBox="1"/>
          <p:nvPr/>
        </p:nvSpPr>
        <p:spPr>
          <a:xfrm>
            <a:off x="1378834" y="304800"/>
            <a:ext cx="73079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85000" lnSpcReduction="1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450741" y="1152908"/>
            <a:ext cx="7231766" cy="5638800"/>
          </a:xfrm>
          <a:prstGeom prst="rect">
            <a:avLst/>
          </a:prstGeom>
        </p:spPr>
        <p:txBody>
          <a:bodyPr vert="horz">
            <a:normAutofit/>
          </a:bodyPr>
          <a:lstStyle/>
          <a:p>
            <a:pPr algn="just" rtl="1"/>
            <a:r>
              <a:rPr lang="en-US" sz="2000" b="1" dirty="0" smtClean="0">
                <a:solidFill>
                  <a:srgbClr val="CC3300"/>
                </a:solidFill>
                <a:cs typeface="B Nazanin" panose="00000400000000000000" pitchFamily="2" charset="-78"/>
              </a:rPr>
              <a:t>5- نقل و انتقالات سرمایه کوتاه‌مدت:</a:t>
            </a:r>
            <a:endParaRPr lang="en-US" sz="2000" b="1" dirty="0" smtClean="0">
              <a:solidFill>
                <a:srgbClr val="CC3300"/>
              </a:solidFill>
              <a:cs typeface="B Nazanin" panose="00000400000000000000" pitchFamily="2" charset="-78"/>
            </a:endParaRPr>
          </a:p>
          <a:p>
            <a:pPr algn="just" rtl="1"/>
            <a:r>
              <a:rPr lang="en-US" sz="2000" b="1" dirty="0" smtClean="0">
                <a:solidFill>
                  <a:schemeClr val="accent2"/>
                </a:solidFill>
                <a:cs typeface="B Nazanin" panose="00000400000000000000" pitchFamily="2" charset="-78"/>
              </a:rPr>
              <a:t> </a:t>
            </a:r>
            <a:r>
              <a:rPr lang="en-US" sz="2000" b="1" dirty="0" smtClean="0">
                <a:cs typeface="B Nazanin" panose="00000400000000000000" pitchFamily="2" charset="-78"/>
              </a:rPr>
              <a:t>درعمل نقل و انتقالات سرمایه کوتاه‌مدت به‌عنوان تغییر در دارایی‌ها و بدهی‌ها از آغاز تا آخر دوره مورد پوشش در ترازپرداخت‌ها ثبت می‌شوند. </a:t>
            </a:r>
            <a:endParaRPr lang="en-US" sz="2000" b="1" dirty="0" smtClean="0">
              <a:cs typeface="B Nazanin" panose="00000400000000000000" pitchFamily="2" charset="-78"/>
            </a:endParaRPr>
          </a:p>
          <a:p>
            <a:pPr algn="just" rtl="1"/>
            <a:r>
              <a:rPr lang="en-US" sz="2000" b="1" dirty="0" smtClean="0">
                <a:cs typeface="B Nazanin" panose="00000400000000000000" pitchFamily="2" charset="-78"/>
              </a:rPr>
              <a:t>تغییر در دارایی‌ها و بدهی‌های فردی جدا از تغییر در دارایی‌ها و بدهی‌های مقامات رسمی ثبت می‌گردند.</a:t>
            </a:r>
            <a:endParaRPr lang="en-US" sz="2000" b="1" dirty="0" smtClean="0">
              <a:cs typeface="B Nazanin" panose="00000400000000000000" pitchFamily="2" charset="-78"/>
            </a:endParaRPr>
          </a:p>
          <a:p>
            <a:pPr algn="just" rtl="1"/>
            <a:r>
              <a:rPr lang="en-US" sz="2000" b="1" dirty="0" smtClean="0">
                <a:cs typeface="B Nazanin" panose="00000400000000000000" pitchFamily="2" charset="-78"/>
              </a:rPr>
              <a:t>بنابراین هر انتقال دارایی یا بدهی خارجی کوتاه‌مدت بین بخش خصوصی و دولت حتی اگر هیچ مبادله بین‌المللی نیز وجود نداشته باشد و هر دو طرف مبادله ساکن یک کشور باشند؛ در ترازپرداخت‌های خارجی منعکس می‌شود. به این دلیل که ذخایر رسمی کشور و بنابراین اطلاعات در ارتباط با تغییرات آن‌ها ازنظر کشور دارای اهمیت بسیاری هستند.</a:t>
            </a:r>
            <a:endParaRPr lang="en-US" sz="2000" b="1" dirty="0" smtClean="0">
              <a:cs typeface="B Nazanin" panose="00000400000000000000" pitchFamily="2" charset="-78"/>
            </a:endParaRPr>
          </a:p>
          <a:p>
            <a:pPr algn="just" rtl="1"/>
            <a:r>
              <a:rPr lang="en-US" sz="2000" b="1" dirty="0" smtClean="0">
                <a:solidFill>
                  <a:srgbClr val="CC3300"/>
                </a:solidFill>
                <a:cs typeface="B Nazanin" panose="00000400000000000000" pitchFamily="2" charset="-78"/>
              </a:rPr>
              <a:t>6- کمک‌های دولتی:</a:t>
            </a:r>
            <a:endParaRPr lang="en-US" sz="2000" b="1" dirty="0" smtClean="0">
              <a:solidFill>
                <a:srgbClr val="CC3300"/>
              </a:solidFill>
              <a:cs typeface="B Nazanin" panose="00000400000000000000" pitchFamily="2" charset="-78"/>
            </a:endParaRPr>
          </a:p>
          <a:p>
            <a:pPr algn="just" rtl="1"/>
            <a:r>
              <a:rPr lang="en-US" sz="2000" b="1" dirty="0" smtClean="0">
                <a:cs typeface="B Nazanin" panose="00000400000000000000" pitchFamily="2" charset="-78"/>
              </a:rPr>
              <a:t>کمک‌های موسسات دولتی به خارج نیز در ترازپرداخت‌های خارجی ثبت می‌شوند</a:t>
            </a:r>
            <a:r>
              <a:rPr lang="en-US" sz="2000" b="1" dirty="0" smtClean="0">
                <a:solidFill>
                  <a:schemeClr val="accent2"/>
                </a:solidFill>
                <a:cs typeface="B Nazanin" panose="00000400000000000000" pitchFamily="2" charset="-78"/>
              </a:rPr>
              <a:t>.</a:t>
            </a:r>
            <a:r>
              <a:rPr lang="en-US" sz="2000" b="1" dirty="0" smtClean="0">
                <a:solidFill>
                  <a:schemeClr val="accent4">
                    <a:lumMod val="60000"/>
                    <a:lumOff val="40000"/>
                  </a:schemeClr>
                </a:solidFill>
                <a:cs typeface="B Nazanin" panose="00000400000000000000" pitchFamily="2" charset="-78"/>
              </a:rPr>
              <a:t> </a:t>
            </a:r>
            <a:endParaRPr lang="en-US" sz="2000" b="1" dirty="0" smtClean="0">
              <a:solidFill>
                <a:schemeClr val="accent4">
                  <a:lumMod val="60000"/>
                  <a:lumOff val="40000"/>
                </a:schemeClr>
              </a:solidFill>
              <a:cs typeface="B Nazanin" panose="00000400000000000000" pitchFamily="2" charset="-78"/>
            </a:endParaRPr>
          </a:p>
        </p:txBody>
      </p:sp>
      <p:sp>
        <p:nvSpPr>
          <p:cNvPr id="9" name="Title 1"/>
          <p:cNvSpPr txBox="1"/>
          <p:nvPr/>
        </p:nvSpPr>
        <p:spPr>
          <a:xfrm>
            <a:off x="1378834" y="304800"/>
            <a:ext cx="72317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85000" lnSpcReduction="1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378834" y="1066800"/>
            <a:ext cx="7307966" cy="5638800"/>
          </a:xfrm>
          <a:prstGeom prst="rect">
            <a:avLst/>
          </a:prstGeom>
        </p:spPr>
        <p:txBody>
          <a:bodyPr vert="horz">
            <a:normAutofit fontScale="92500" lnSpcReduction="20000"/>
          </a:bodyPr>
          <a:lstStyle/>
          <a:p>
            <a:pPr algn="just" rtl="1">
              <a:lnSpc>
                <a:spcPct val="110000"/>
              </a:lnSpc>
              <a:buNone/>
            </a:pPr>
            <a:r>
              <a:rPr lang="en-US" sz="2400" b="1" dirty="0" smtClean="0">
                <a:solidFill>
                  <a:srgbClr val="CC3300"/>
                </a:solidFill>
                <a:cs typeface="B Nazanin" panose="00000400000000000000" pitchFamily="2" charset="-78"/>
              </a:rPr>
              <a:t>ب- پوشش:</a:t>
            </a:r>
            <a:r>
              <a:rPr lang="en-US" sz="2400" b="1" dirty="0" smtClean="0">
                <a:solidFill>
                  <a:srgbClr val="FFC000"/>
                </a:solidFill>
                <a:cs typeface="B Nazanin" panose="00000400000000000000" pitchFamily="2" charset="-78"/>
              </a:rPr>
              <a:t> </a:t>
            </a:r>
            <a:endParaRPr lang="en-US" sz="2400" b="1" dirty="0" smtClean="0">
              <a:solidFill>
                <a:srgbClr val="FFC000"/>
              </a:solidFill>
              <a:cs typeface="B Nazanin" panose="00000400000000000000" pitchFamily="2" charset="-78"/>
            </a:endParaRPr>
          </a:p>
          <a:p>
            <a:pPr algn="just" rtl="1">
              <a:lnSpc>
                <a:spcPct val="110000"/>
              </a:lnSpc>
              <a:buNone/>
            </a:pPr>
            <a:r>
              <a:rPr lang="en-US" sz="2400" b="1" dirty="0" smtClean="0">
                <a:cs typeface="B Nazanin" panose="00000400000000000000" pitchFamily="2" charset="-78"/>
              </a:rPr>
              <a:t>در اصل فرض می‌شود که ترازپرداخت‌های خارجی تمام معاملات یا مبادلات بین‌المللی را دربرمی‌گیرد.</a:t>
            </a:r>
            <a:endParaRPr lang="en-US" sz="2400" b="1" dirty="0" smtClean="0">
              <a:cs typeface="B Nazanin" panose="00000400000000000000" pitchFamily="2" charset="-78"/>
            </a:endParaRPr>
          </a:p>
          <a:p>
            <a:pPr algn="just" rtl="1">
              <a:lnSpc>
                <a:spcPct val="110000"/>
              </a:lnSpc>
              <a:buNone/>
            </a:pPr>
            <a:r>
              <a:rPr lang="en-US" sz="2400" b="1" dirty="0" smtClean="0">
                <a:cs typeface="B Nazanin" panose="00000400000000000000" pitchFamily="2" charset="-78"/>
              </a:rPr>
              <a:t>اما درعمل بسیاری از اطلاعات مربوط به مبادلات اقتصادی بین‌المللی را نمی‌توان با روش منظمی گردآوری کرد درنتیجه این مبادلات گزارش نمی‌شوند.</a:t>
            </a:r>
            <a:endParaRPr lang="en-US" sz="2400" b="1" dirty="0" smtClean="0">
              <a:cs typeface="B Nazanin" panose="00000400000000000000" pitchFamily="2" charset="-78"/>
            </a:endParaRPr>
          </a:p>
          <a:p>
            <a:pPr algn="just" rtl="1">
              <a:lnSpc>
                <a:spcPct val="110000"/>
              </a:lnSpc>
            </a:pPr>
            <a:r>
              <a:rPr lang="en-US" sz="2400" b="1" dirty="0" smtClean="0">
                <a:solidFill>
                  <a:srgbClr val="CC3300"/>
                </a:solidFill>
                <a:cs typeface="B Nazanin" panose="00000400000000000000" pitchFamily="2" charset="-78"/>
              </a:rPr>
              <a:t>1- تجارت مرئی: </a:t>
            </a:r>
            <a:endParaRPr lang="en-US" sz="2400" b="1" dirty="0" smtClean="0">
              <a:solidFill>
                <a:srgbClr val="CC3300"/>
              </a:solidFill>
              <a:cs typeface="B Nazanin" panose="00000400000000000000" pitchFamily="2" charset="-78"/>
            </a:endParaRPr>
          </a:p>
          <a:p>
            <a:pPr algn="just" rtl="1">
              <a:lnSpc>
                <a:spcPct val="110000"/>
              </a:lnSpc>
            </a:pPr>
            <a:r>
              <a:rPr lang="en-US" sz="1900" b="1" dirty="0" smtClean="0">
                <a:cs typeface="B Nazanin" panose="00000400000000000000" pitchFamily="2" charset="-78"/>
              </a:rPr>
              <a:t>اقلام مربوط به تجارت مرئی(صادرات و واردات کالا) غالبا بر اظهارنامه‌های گمرکی پایه می‌گیرند. به دلایل گوناگونی تمام مبادلات مربوط به تجارت کالا در این اظهارنامه‌ها ثبت نمی‌شوند:</a:t>
            </a:r>
            <a:endParaRPr lang="en-US" sz="1900" b="1" dirty="0" smtClean="0">
              <a:cs typeface="B Nazanin" panose="00000400000000000000" pitchFamily="2" charset="-78"/>
            </a:endParaRPr>
          </a:p>
          <a:p>
            <a:pPr algn="just" rtl="1">
              <a:lnSpc>
                <a:spcPct val="110000"/>
              </a:lnSpc>
            </a:pPr>
            <a:r>
              <a:rPr lang="en-US" sz="1900" b="1" dirty="0" smtClean="0">
                <a:solidFill>
                  <a:srgbClr val="CC3300"/>
                </a:solidFill>
                <a:cs typeface="B Nazanin" panose="00000400000000000000" pitchFamily="2" charset="-78"/>
              </a:rPr>
              <a:t>الف- </a:t>
            </a:r>
            <a:r>
              <a:rPr lang="en-US" sz="1900" b="1" dirty="0" smtClean="0">
                <a:cs typeface="B Nazanin" panose="00000400000000000000" pitchFamily="2" charset="-78"/>
              </a:rPr>
              <a:t>برخی از کشورها از اطلاعات براساس اصل تجارت ویژه(واردات به بنادر آزاد یا انبارها به‌علاوه کالاهایی که دوبار صادر می‌شوند در آمارها شامل نمی‌گردند) درمقابل تجارت عمومی استفاده می‌کنند</a:t>
            </a:r>
            <a:r>
              <a:rPr lang="en-US" sz="1900" b="1" dirty="0" smtClean="0">
                <a:solidFill>
                  <a:srgbClr val="FFC000"/>
                </a:solidFill>
                <a:cs typeface="B Nazanin" panose="00000400000000000000" pitchFamily="2" charset="-78"/>
              </a:rPr>
              <a:t>.</a:t>
            </a:r>
            <a:endParaRPr lang="en-US" sz="1900" b="1" dirty="0" smtClean="0">
              <a:solidFill>
                <a:srgbClr val="FFC000"/>
              </a:solidFill>
              <a:cs typeface="B Nazanin" panose="00000400000000000000" pitchFamily="2" charset="-78"/>
            </a:endParaRPr>
          </a:p>
          <a:p>
            <a:pPr algn="just" rtl="1">
              <a:lnSpc>
                <a:spcPct val="110000"/>
              </a:lnSpc>
            </a:pPr>
            <a:r>
              <a:rPr lang="en-US" sz="1900" b="1" dirty="0" smtClean="0">
                <a:solidFill>
                  <a:srgbClr val="CC3300"/>
                </a:solidFill>
                <a:cs typeface="B Nazanin" panose="00000400000000000000" pitchFamily="2" charset="-78"/>
              </a:rPr>
              <a:t>ب- </a:t>
            </a:r>
            <a:r>
              <a:rPr lang="en-US" sz="1900" b="1" dirty="0" smtClean="0">
                <a:cs typeface="B Nazanin" panose="00000400000000000000" pitchFamily="2" charset="-78"/>
              </a:rPr>
              <a:t>هنگامی‌که روش‌های رسمی در مرزها برای مقابله با حجم کالاهای نقل و انتقال‌یافته مناسب نیست ضرورتا چند مبادله مهم از آمار حذف می‌شوند درنهایت برخی از از اقلامی که کالا محسوب می‌شوند غالبا در گزارش‌های گمرک ثبت نمی‌شوند</a:t>
            </a:r>
            <a:r>
              <a:rPr lang="en-US" sz="1900" b="1" dirty="0" smtClean="0">
                <a:solidFill>
                  <a:srgbClr val="FFC000"/>
                </a:solidFill>
                <a:cs typeface="B Nazanin" panose="00000400000000000000" pitchFamily="2" charset="-78"/>
              </a:rPr>
              <a:t>.</a:t>
            </a:r>
            <a:endParaRPr lang="en-US" sz="1900" b="1" dirty="0" smtClean="0">
              <a:solidFill>
                <a:srgbClr val="FFC000"/>
              </a:solidFill>
              <a:cs typeface="B Nazanin" panose="00000400000000000000" pitchFamily="2" charset="-78"/>
            </a:endParaRPr>
          </a:p>
          <a:p>
            <a:pPr algn="just" rtl="1">
              <a:lnSpc>
                <a:spcPct val="110000"/>
              </a:lnSpc>
            </a:pPr>
            <a:r>
              <a:rPr lang="en-US" sz="2400" b="1" dirty="0" smtClean="0">
                <a:solidFill>
                  <a:srgbClr val="CC3300"/>
                </a:solidFill>
                <a:cs typeface="B Nazanin" panose="00000400000000000000" pitchFamily="2" charset="-78"/>
              </a:rPr>
              <a:t>2- تجارت نامرئی:</a:t>
            </a:r>
            <a:endParaRPr lang="en-US" sz="2400" b="1" dirty="0" smtClean="0">
              <a:solidFill>
                <a:srgbClr val="CC3300"/>
              </a:solidFill>
              <a:cs typeface="B Nazanin" panose="00000400000000000000" pitchFamily="2" charset="-78"/>
            </a:endParaRPr>
          </a:p>
          <a:p>
            <a:pPr algn="just" rtl="1">
              <a:lnSpc>
                <a:spcPct val="110000"/>
              </a:lnSpc>
              <a:buNone/>
            </a:pPr>
            <a:r>
              <a:rPr lang="en-US" sz="1900" b="1" dirty="0" smtClean="0">
                <a:cs typeface="B Nazanin" panose="00000400000000000000" pitchFamily="2" charset="-78"/>
              </a:rPr>
              <a:t>برای اکثر اقلام خدمات هیچ گزارش جامعی از مبادلات به‌گونه‌ای که برای صادرات و واردات کالا وجود دارد؛ موجود نیست. بنابراین آمار در مورد خدمات غالبا ازطریق پیش‌بینی به‌دست می‌آید و این مسئله دلیل پوشش ناقص تجارت نامرئی است</a:t>
            </a:r>
            <a:r>
              <a:rPr lang="en-US" sz="1900" b="1" dirty="0" smtClean="0">
                <a:solidFill>
                  <a:schemeClr val="accent2"/>
                </a:solidFill>
                <a:cs typeface="B Nazanin" panose="00000400000000000000" pitchFamily="2" charset="-78"/>
              </a:rPr>
              <a:t>.</a:t>
            </a:r>
            <a:endParaRPr lang="en-US" sz="2600" b="1" dirty="0" smtClean="0">
              <a:cs typeface="B Nazanin" panose="00000400000000000000" pitchFamily="2" charset="-78"/>
            </a:endParaRPr>
          </a:p>
        </p:txBody>
      </p:sp>
      <p:sp>
        <p:nvSpPr>
          <p:cNvPr id="9" name="Title 1"/>
          <p:cNvSpPr txBox="1"/>
          <p:nvPr/>
        </p:nvSpPr>
        <p:spPr>
          <a:xfrm>
            <a:off x="1378834" y="304800"/>
            <a:ext cx="71555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77500" lnSpcReduction="2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378834" y="1066800"/>
            <a:ext cx="7231766" cy="5638800"/>
          </a:xfrm>
          <a:prstGeom prst="rect">
            <a:avLst/>
          </a:prstGeom>
        </p:spPr>
        <p:txBody>
          <a:bodyPr vert="horz">
            <a:normAutofit/>
          </a:bodyPr>
          <a:lstStyle/>
          <a:p>
            <a:pPr algn="just" rtl="1"/>
            <a:r>
              <a:rPr lang="en-US" sz="2200" b="1" dirty="0" smtClean="0">
                <a:solidFill>
                  <a:srgbClr val="CC3300"/>
                </a:solidFill>
                <a:cs typeface="B Nazanin" panose="00000400000000000000" pitchFamily="2" charset="-78"/>
              </a:rPr>
              <a:t>3- نقل و انتقال یکجانبه</a:t>
            </a:r>
            <a:r>
              <a:rPr lang="en-US" sz="2200" b="1" dirty="0" smtClean="0">
                <a:cs typeface="B Nazanin" panose="00000400000000000000" pitchFamily="2" charset="-78"/>
              </a:rPr>
              <a:t>: </a:t>
            </a:r>
            <a:endParaRPr lang="en-US" sz="2200" b="1" dirty="0" smtClean="0">
              <a:cs typeface="B Nazanin" panose="00000400000000000000" pitchFamily="2" charset="-78"/>
            </a:endParaRPr>
          </a:p>
          <a:p>
            <a:pPr algn="just" rtl="1"/>
            <a:r>
              <a:rPr lang="en-US" b="1" dirty="0" smtClean="0">
                <a:cs typeface="B Nazanin" panose="00000400000000000000" pitchFamily="2" charset="-78"/>
              </a:rPr>
              <a:t>آمار در مورد نقل و انتقالات یکجانبه خصوصی بسیار ناقص است و غالبا برای دو گروه جداگانه تخمین زده می‌شوند:</a:t>
            </a:r>
            <a:endParaRPr lang="en-US" b="1" dirty="0" smtClean="0">
              <a:cs typeface="B Nazanin" panose="00000400000000000000" pitchFamily="2" charset="-78"/>
            </a:endParaRPr>
          </a:p>
          <a:p>
            <a:pPr algn="just" rtl="1"/>
            <a:r>
              <a:rPr lang="en-US" b="1" dirty="0" smtClean="0">
                <a:solidFill>
                  <a:srgbClr val="CC3300"/>
                </a:solidFill>
                <a:cs typeface="B Nazanin" panose="00000400000000000000" pitchFamily="2" charset="-78"/>
              </a:rPr>
              <a:t>الف-</a:t>
            </a:r>
            <a:r>
              <a:rPr lang="en-US" b="1" dirty="0" smtClean="0">
                <a:cs typeface="B Nazanin" panose="00000400000000000000" pitchFamily="2" charset="-78"/>
              </a:rPr>
              <a:t> نقل و انتقالات افراد؛</a:t>
            </a:r>
            <a:endParaRPr lang="en-US" b="1" dirty="0" smtClean="0">
              <a:cs typeface="B Nazanin" panose="00000400000000000000" pitchFamily="2" charset="-78"/>
            </a:endParaRPr>
          </a:p>
          <a:p>
            <a:pPr algn="just" rtl="1"/>
            <a:r>
              <a:rPr lang="en-US" b="1" dirty="0" smtClean="0">
                <a:solidFill>
                  <a:srgbClr val="CC3300"/>
                </a:solidFill>
                <a:cs typeface="B Nazanin" panose="00000400000000000000" pitchFamily="2" charset="-78"/>
              </a:rPr>
              <a:t>ب-</a:t>
            </a:r>
            <a:r>
              <a:rPr lang="en-US" b="1" dirty="0" smtClean="0">
                <a:cs typeface="B Nazanin" panose="00000400000000000000" pitchFamily="2" charset="-78"/>
              </a:rPr>
              <a:t> نقل و انتقالات شرکت‌ها و موسسات.</a:t>
            </a:r>
            <a:endParaRPr lang="en-US" b="1" dirty="0" smtClean="0">
              <a:cs typeface="B Nazanin" panose="00000400000000000000" pitchFamily="2" charset="-78"/>
            </a:endParaRPr>
          </a:p>
          <a:p>
            <a:pPr algn="just" rtl="1"/>
            <a:r>
              <a:rPr lang="en-US" b="1" dirty="0" smtClean="0">
                <a:cs typeface="B Nazanin" panose="00000400000000000000" pitchFamily="2" charset="-78"/>
              </a:rPr>
              <a:t>تخمین نقل و انتقالات یکجانبه شرکت‌ها و موسسات دقیق‌تر است زیرا برخی از این شرکت‌ها و موسسات آن‌ها را گزارش می‌کنند اما برخی دیگر از موسسات نیز مانند اتحادیه‌های کارگری و دانشگاه‌ها وجود دارند که نقل و انتقالات یکجانبه خود را گزارش نمی‌کنند. </a:t>
            </a:r>
            <a:endParaRPr lang="en-US" b="1" dirty="0" smtClean="0">
              <a:cs typeface="B Nazanin" panose="00000400000000000000" pitchFamily="2" charset="-78"/>
            </a:endParaRPr>
          </a:p>
          <a:p>
            <a:pPr algn="just" rtl="1"/>
            <a:r>
              <a:rPr lang="en-US" b="1" dirty="0" smtClean="0">
                <a:cs typeface="B Nazanin" panose="00000400000000000000" pitchFamily="2" charset="-78"/>
              </a:rPr>
              <a:t>تخمین نقل و انتقالات شخصی یکجانبه نقدی براساس گزارش بانک‌ها یا نمونه‌گیری آماری</a:t>
            </a:r>
            <a:r>
              <a:rPr lang="en-US" b="1" dirty="0" smtClean="0">
                <a:solidFill>
                  <a:schemeClr val="tx1"/>
                </a:solidFill>
                <a:cs typeface="B Nazanin" panose="00000400000000000000" pitchFamily="2" charset="-78"/>
              </a:rPr>
              <a:t> انجام می‌گیرد.</a:t>
            </a:r>
            <a:endParaRPr lang="en-US" b="1" dirty="0" smtClean="0">
              <a:solidFill>
                <a:srgbClr val="CC3300"/>
              </a:solidFill>
              <a:cs typeface="B Nazanin" panose="00000400000000000000" pitchFamily="2" charset="-78"/>
            </a:endParaRPr>
          </a:p>
          <a:p>
            <a:pPr algn="just" rtl="1"/>
            <a:r>
              <a:rPr lang="en-US" sz="2200" b="1" dirty="0" smtClean="0">
                <a:solidFill>
                  <a:srgbClr val="CC3300"/>
                </a:solidFill>
                <a:cs typeface="B Nazanin" panose="00000400000000000000" pitchFamily="2" charset="-78"/>
              </a:rPr>
              <a:t>4- نقل و انتقالات سرمایه:</a:t>
            </a:r>
            <a:endParaRPr lang="en-US" sz="2200" b="1" dirty="0" smtClean="0">
              <a:solidFill>
                <a:srgbClr val="CC3300"/>
              </a:solidFill>
              <a:cs typeface="B Nazanin" panose="00000400000000000000" pitchFamily="2" charset="-78"/>
            </a:endParaRPr>
          </a:p>
          <a:p>
            <a:pPr algn="just" rtl="1"/>
            <a:r>
              <a:rPr lang="en-US" b="1" dirty="0" smtClean="0">
                <a:cs typeface="B Nazanin" panose="00000400000000000000" pitchFamily="2" charset="-78"/>
              </a:rPr>
              <a:t>جمع آوری اطلاعات در مورد نقل و انتقالات کوتاه‌مدت و بلندمدت سرمایه خصوصی نیز مشکلات بسیاری را به‌وجود می‌آورد. غالبا دریافت گزارش از این نقل و انتقالات برای تمامی افراد و موسسات مشکل است.</a:t>
            </a:r>
            <a:endParaRPr lang="en-US" b="1" dirty="0" smtClean="0">
              <a:cs typeface="B Nazanin" panose="00000400000000000000" pitchFamily="2" charset="-78"/>
            </a:endParaRPr>
          </a:p>
          <a:p>
            <a:pPr algn="just" rtl="1"/>
            <a:r>
              <a:rPr lang="en-US" b="1" dirty="0" smtClean="0">
                <a:cs typeface="B Nazanin" panose="00000400000000000000" pitchFamily="2" charset="-78"/>
              </a:rPr>
              <a:t>به‌عنوان یکه قاعده هیچ تخمینی از مبادلات گزارش‌نشده امکان‌پذیر نمی‌باشد زیرا جامعه آماری مبادله‌کنندگان و میزان مبادلات مشخص نیست.</a:t>
            </a:r>
            <a:endParaRPr lang="en-US" b="1" dirty="0" smtClean="0">
              <a:cs typeface="B Nazanin" panose="00000400000000000000" pitchFamily="2" charset="-78"/>
            </a:endParaRPr>
          </a:p>
        </p:txBody>
      </p:sp>
      <p:sp>
        <p:nvSpPr>
          <p:cNvPr id="9" name="Title 1"/>
          <p:cNvSpPr txBox="1"/>
          <p:nvPr/>
        </p:nvSpPr>
        <p:spPr>
          <a:xfrm>
            <a:off x="1378834" y="304800"/>
            <a:ext cx="72317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85000" lnSpcReduction="1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378834" y="1066800"/>
            <a:ext cx="7155566" cy="5638800"/>
          </a:xfrm>
          <a:prstGeom prst="rect">
            <a:avLst/>
          </a:prstGeom>
        </p:spPr>
        <p:txBody>
          <a:bodyPr vert="horz">
            <a:normAutofit/>
          </a:bodyPr>
          <a:lstStyle/>
          <a:p>
            <a:pPr algn="just" rtl="1">
              <a:buNone/>
            </a:pPr>
            <a:r>
              <a:rPr lang="en-US" sz="2200" b="1" dirty="0" smtClean="0">
                <a:solidFill>
                  <a:srgbClr val="CC3300"/>
                </a:solidFill>
                <a:cs typeface="B Nazanin" panose="00000400000000000000" pitchFamily="2" charset="-78"/>
              </a:rPr>
              <a:t>پ- ارزشیابی: </a:t>
            </a:r>
            <a:endParaRPr lang="en-US" sz="2200" b="1" dirty="0" smtClean="0">
              <a:solidFill>
                <a:srgbClr val="CC3300"/>
              </a:solidFill>
              <a:cs typeface="B Nazanin" panose="00000400000000000000" pitchFamily="2" charset="-78"/>
            </a:endParaRPr>
          </a:p>
          <a:p>
            <a:pPr algn="just" rtl="1">
              <a:buNone/>
            </a:pPr>
            <a:r>
              <a:rPr lang="en-US" sz="2200" b="1" dirty="0" smtClean="0">
                <a:cs typeface="B Nazanin" panose="00000400000000000000" pitchFamily="2" charset="-78"/>
              </a:rPr>
              <a:t>اساسا آمارشناسان ترازپرداخت‌های خارجی برای اندازه‌گیری ارزش منابع انتقال‌یافته از یک کشور به کشور دیگر کوشش می‌کنند.</a:t>
            </a:r>
            <a:endParaRPr lang="en-US" sz="2200" b="1" dirty="0" smtClean="0">
              <a:cs typeface="B Nazanin" panose="00000400000000000000" pitchFamily="2" charset="-78"/>
            </a:endParaRPr>
          </a:p>
          <a:p>
            <a:pPr algn="just" rtl="1">
              <a:buNone/>
            </a:pPr>
            <a:r>
              <a:rPr lang="en-US" sz="2200" b="1" dirty="0" smtClean="0">
                <a:cs typeface="B Nazanin" panose="00000400000000000000" pitchFamily="2" charset="-78"/>
              </a:rPr>
              <a:t>اما درعمل مبلغ پرداخت‌شده دردسترس نمی‌باشد و مشکل هنگامی به‌وجود می‌آید که به سبب عدم وجود مبادلات در بازار، برای این مبادلات یک قیمت فرضی درنظر گرفته می‌شود</a:t>
            </a:r>
            <a:r>
              <a:rPr lang="en-US" sz="2200" b="1" dirty="0" smtClean="0"/>
              <a:t>.</a:t>
            </a:r>
            <a:endParaRPr lang="en-US" sz="2200" b="1" dirty="0" smtClean="0"/>
          </a:p>
        </p:txBody>
      </p:sp>
      <p:sp>
        <p:nvSpPr>
          <p:cNvPr id="9" name="Title 1"/>
          <p:cNvSpPr txBox="1"/>
          <p:nvPr/>
        </p:nvSpPr>
        <p:spPr>
          <a:xfrm>
            <a:off x="1378834" y="304800"/>
            <a:ext cx="71555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77500" lnSpcReduction="2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378834" y="1066800"/>
            <a:ext cx="7231766" cy="5638800"/>
          </a:xfrm>
          <a:prstGeom prst="rect">
            <a:avLst/>
          </a:prstGeom>
        </p:spPr>
        <p:txBody>
          <a:bodyPr vert="horz">
            <a:noAutofit/>
          </a:bodyPr>
          <a:lstStyle/>
          <a:p>
            <a:pPr algn="just" rtl="1">
              <a:buNone/>
            </a:pPr>
            <a:r>
              <a:rPr lang="en-US" sz="2000" b="1" dirty="0" smtClean="0">
                <a:solidFill>
                  <a:srgbClr val="CC3300"/>
                </a:solidFill>
                <a:cs typeface="B Nazanin" panose="00000400000000000000" pitchFamily="2" charset="-78"/>
              </a:rPr>
              <a:t>ت- زمان‌بندی: </a:t>
            </a:r>
            <a:endParaRPr lang="en-US" sz="2000" b="1" dirty="0" smtClean="0">
              <a:solidFill>
                <a:srgbClr val="CC3300"/>
              </a:solidFill>
              <a:cs typeface="B Nazanin" panose="00000400000000000000" pitchFamily="2" charset="-78"/>
            </a:endParaRPr>
          </a:p>
          <a:p>
            <a:pPr algn="just" rtl="1">
              <a:buNone/>
            </a:pPr>
            <a:r>
              <a:rPr lang="en-US" sz="2000" b="1" dirty="0" smtClean="0">
                <a:cs typeface="B Nazanin" panose="00000400000000000000" pitchFamily="2" charset="-78"/>
              </a:rPr>
              <a:t>هنگامی‌که بدهی واردکننده مسجل می‌شود یعنی زمانی که وی کالا را سفارش می‌دهد یا قرارداد را امضاء می‌کند یا هنگامی‌که واردکننده عملا پرداخت انجام می‌دهد، تجارت کالا در ترازپرداخت‌ها ثبت می‌شود.</a:t>
            </a:r>
            <a:endParaRPr lang="en-US" sz="2000" b="1" dirty="0" smtClean="0">
              <a:cs typeface="B Nazanin" panose="00000400000000000000" pitchFamily="2" charset="-78"/>
            </a:endParaRPr>
          </a:p>
          <a:p>
            <a:pPr algn="just" rtl="1">
              <a:buFont typeface="Wingdings" panose="05000000000000000000" pitchFamily="2" charset="2"/>
              <a:buChar char="ü"/>
            </a:pPr>
            <a:r>
              <a:rPr lang="en-US" sz="2000" b="1" dirty="0" smtClean="0">
                <a:cs typeface="B Nazanin" panose="00000400000000000000" pitchFamily="2" charset="-78"/>
              </a:rPr>
              <a:t> ثبت مبادلات کالا هنگامی‌که پرداخت انجام می‌گیرد بدین معنی است که کالاهای وارداتی براساس اعتبار؛ مدت زمانی پس از اینکه دریافت می‌شوند، در ترازپرداخت‌ها ثبت می‌گردند.</a:t>
            </a:r>
            <a:endParaRPr lang="en-US" sz="2000" b="1" dirty="0" smtClean="0">
              <a:cs typeface="B Nazanin" panose="00000400000000000000" pitchFamily="2" charset="-78"/>
            </a:endParaRPr>
          </a:p>
          <a:p>
            <a:pPr algn="just" rtl="1">
              <a:buFont typeface="Wingdings" panose="05000000000000000000" pitchFamily="2" charset="2"/>
              <a:buChar char="ü"/>
            </a:pPr>
            <a:r>
              <a:rPr lang="en-US" sz="2000" b="1" dirty="0" smtClean="0">
                <a:cs typeface="B Nazanin" panose="00000400000000000000" pitchFamily="2" charset="-78"/>
              </a:rPr>
              <a:t> هنگامی‌که پیش‌پرداخت؛ پرداخت می‌شود؛ ثبت مدت زمانی قبل از دریافت کالا به‌وسیله واردکننده انجام می‌شود.</a:t>
            </a:r>
            <a:endParaRPr lang="en-US" sz="2000" b="1" dirty="0" smtClean="0">
              <a:cs typeface="B Nazanin" panose="00000400000000000000" pitchFamily="2" charset="-78"/>
            </a:endParaRPr>
          </a:p>
          <a:p>
            <a:pPr algn="just" rtl="1">
              <a:buFont typeface="Wingdings" panose="05000000000000000000" pitchFamily="2" charset="2"/>
              <a:buChar char="ü"/>
            </a:pPr>
            <a:r>
              <a:rPr lang="en-US" sz="2000" b="1" dirty="0" smtClean="0">
                <a:cs typeface="B Nazanin" panose="00000400000000000000" pitchFamily="2" charset="-78"/>
              </a:rPr>
              <a:t> اگر در دوره‌ای که قرارداد امضاء می‌گردد پرداخت در چند قسط انجام شود و واردات بدهکار و صادرات بستانکار گردد، وضعیت در ترازپرداخت‌های خارجی بهتر منعکس می‌شود اما حتی این روش زمانی‌که ساکنین کشور با خارجیان قراردادهای بیندمدت(برای انتقال در چند دوره) امضاء می‌کنند؛ مشکلاتی به‌وجود می‌آورد.</a:t>
            </a:r>
            <a:endParaRPr lang="en-US" sz="2000" b="1" dirty="0" smtClean="0">
              <a:cs typeface="B Nazanin" panose="00000400000000000000" pitchFamily="2" charset="-78"/>
            </a:endParaRPr>
          </a:p>
          <a:p>
            <a:pPr algn="just" rtl="1"/>
            <a:r>
              <a:rPr lang="en-US" sz="2000" b="1" dirty="0" smtClean="0">
                <a:cs typeface="B Nazanin" panose="00000400000000000000" pitchFamily="2" charset="-78"/>
              </a:rPr>
              <a:t>ثبت این معاملات به‌عنوان واردات کالا در ترازپرداخت‌های خارجی بدین معنی است که کالا به شکل اعتباری وارد و انبار شده است، که این مسئله حقیقت ندارد.</a:t>
            </a:r>
            <a:endParaRPr lang="en-US" sz="2000" b="1" dirty="0" smtClean="0">
              <a:cs typeface="B Nazanin" panose="00000400000000000000" pitchFamily="2" charset="-78"/>
            </a:endParaRPr>
          </a:p>
          <a:p>
            <a:pPr algn="just" rtl="1"/>
            <a:r>
              <a:rPr lang="en-US" sz="2000" b="1" dirty="0" smtClean="0">
                <a:cs typeface="B Nazanin" panose="00000400000000000000" pitchFamily="2" charset="-78"/>
              </a:rPr>
              <a:t>اگر کالا به شکل اعتباری خریداری و در کشور صادرکننده انبار شود، ثبت بدهکار در حساب کالا غیرطبیعی به‌نظر می‌رسد.</a:t>
            </a:r>
            <a:endParaRPr lang="en-US" sz="2000" b="1" dirty="0" smtClean="0">
              <a:cs typeface="B Nazanin" panose="00000400000000000000" pitchFamily="2" charset="-78"/>
            </a:endParaRPr>
          </a:p>
        </p:txBody>
      </p:sp>
      <p:sp>
        <p:nvSpPr>
          <p:cNvPr id="9" name="Title 1"/>
          <p:cNvSpPr txBox="1"/>
          <p:nvPr/>
        </p:nvSpPr>
        <p:spPr>
          <a:xfrm>
            <a:off x="1378834" y="304800"/>
            <a:ext cx="7231766"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85000" lnSpcReduction="1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
        <p:nvSpPr>
          <p:cNvPr id="7" name="Content Placeholder 2"/>
          <p:cNvSpPr txBox="1"/>
          <p:nvPr/>
        </p:nvSpPr>
        <p:spPr>
          <a:xfrm>
            <a:off x="1676400" y="1066800"/>
            <a:ext cx="7010400" cy="5638800"/>
          </a:xfrm>
          <a:prstGeom prst="rect">
            <a:avLst/>
          </a:prstGeom>
        </p:spPr>
        <p:txBody>
          <a:bodyPr vert="horz">
            <a:normAutofit/>
          </a:bodyPr>
          <a:lstStyle/>
          <a:p>
            <a:pPr algn="just" rtl="1">
              <a:buNone/>
            </a:pPr>
            <a:r>
              <a:rPr lang="en-US" sz="2200" b="1" dirty="0" smtClean="0">
                <a:solidFill>
                  <a:srgbClr val="CC3300"/>
                </a:solidFill>
                <a:cs typeface="B Nazanin" panose="00000400000000000000" pitchFamily="2" charset="-78"/>
              </a:rPr>
              <a:t>ث- هماهنگی یا سازگاری بین‌المللی: </a:t>
            </a:r>
            <a:endParaRPr lang="en-US" sz="2200" b="1" dirty="0" smtClean="0">
              <a:solidFill>
                <a:srgbClr val="CC3300"/>
              </a:solidFill>
              <a:cs typeface="B Nazanin" panose="00000400000000000000" pitchFamily="2" charset="-78"/>
            </a:endParaRPr>
          </a:p>
          <a:p>
            <a:pPr algn="just" rtl="1">
              <a:buNone/>
            </a:pPr>
            <a:r>
              <a:rPr lang="en-US" sz="2200" b="1" dirty="0" smtClean="0">
                <a:cs typeface="B Nazanin" panose="00000400000000000000" pitchFamily="2" charset="-78"/>
              </a:rPr>
              <a:t>هنگامی‌که یک مبادله بین‌المللی باعث ثبت یک قلم بدهکار در ترازپرداخت‌های یک کشور مانند کشور الف می‌شود لزوما باید باعث ثبت قلم بستانکار در ترازپرداخت‌های کشور دیگری مانند کشور ب گردد.</a:t>
            </a:r>
            <a:endParaRPr lang="en-US" sz="2200" b="1" dirty="0" smtClean="0">
              <a:cs typeface="B Nazanin" panose="00000400000000000000" pitchFamily="2" charset="-78"/>
            </a:endParaRPr>
          </a:p>
          <a:p>
            <a:pPr algn="just" rtl="1">
              <a:buNone/>
            </a:pPr>
            <a:r>
              <a:rPr lang="en-US" sz="2200" b="1" dirty="0" smtClean="0">
                <a:cs typeface="B Nazanin" panose="00000400000000000000" pitchFamily="2" charset="-78"/>
              </a:rPr>
              <a:t>اگر ثبت‌های بدهکار و بستانکار در ترازپرداخت‌های الف و  ب در گروه‌های اصلی(تجارت مرئی، تجارت نامرئی، حساب سرمایه و ...) مشابه؛ در یک دوره مشابه و با ارزش مشابه انجام شوند، سازگاری بین‌المللی حاصل می‌شود.</a:t>
            </a:r>
            <a:endParaRPr lang="en-US" sz="2200" b="1" dirty="0" smtClean="0">
              <a:cs typeface="B Nazanin" panose="00000400000000000000" pitchFamily="2" charset="-78"/>
            </a:endParaRPr>
          </a:p>
          <a:p>
            <a:pPr algn="just" rtl="1">
              <a:buNone/>
            </a:pPr>
            <a:r>
              <a:rPr lang="en-US" sz="2200" b="1" dirty="0" smtClean="0">
                <a:cs typeface="B Nazanin" panose="00000400000000000000" pitchFamily="2" charset="-78"/>
              </a:rPr>
              <a:t>این امر زمانی تحقق می‌یابد که تمام کشورها مفاهیم مشابهی را برای اقلامی که در ترازپرداخت‌ها می‌آیند، بکار گیرند.</a:t>
            </a:r>
            <a:endParaRPr lang="en-US" sz="2200" b="1" dirty="0" smtClean="0">
              <a:cs typeface="B Nazanin" panose="00000400000000000000" pitchFamily="2" charset="-78"/>
            </a:endParaRPr>
          </a:p>
          <a:p>
            <a:pPr algn="just" rtl="1">
              <a:buNone/>
            </a:pPr>
            <a:r>
              <a:rPr lang="en-US" sz="2200" b="1" dirty="0" smtClean="0">
                <a:cs typeface="B Nazanin" panose="00000400000000000000" pitchFamily="2" charset="-78"/>
              </a:rPr>
              <a:t>اما درعمل در رابطه با سکونت، پوشش، ارزشیابی و زمان‌بندی از این‌نظر اشکالاتی وجود دارد.</a:t>
            </a:r>
            <a:endParaRPr lang="en-US" sz="2200" b="1" dirty="0" smtClean="0">
              <a:cs typeface="B Nazanin" panose="00000400000000000000" pitchFamily="2" charset="-78"/>
            </a:endParaRPr>
          </a:p>
        </p:txBody>
      </p:sp>
      <p:sp>
        <p:nvSpPr>
          <p:cNvPr id="9" name="Title 1"/>
          <p:cNvSpPr txBox="1"/>
          <p:nvPr/>
        </p:nvSpPr>
        <p:spPr>
          <a:xfrm>
            <a:off x="1905000" y="287530"/>
            <a:ext cx="6781800" cy="639762"/>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77500" lnSpcReduction="20000"/>
          </a:bodyPr>
          <a:lstStyle/>
          <a:p>
            <a:pPr lvl="0" algn="ctr" rtl="1">
              <a:spcBef>
                <a:spcPct val="0"/>
              </a:spcBef>
              <a:defRPr/>
            </a:pPr>
            <a:r>
              <a:rPr lang="en-US" sz="3200" b="1" dirty="0" smtClean="0">
                <a:solidFill>
                  <a:schemeClr val="accent5">
                    <a:lumMod val="50000"/>
                  </a:schemeClr>
                </a:solidFill>
              </a:rPr>
              <a:t>مشکلات گزارشگری ترازپرداخت‌های خارجی</a:t>
            </a:r>
            <a:endParaRPr kumimoji="0" lang="en-US" sz="3200" b="1" i="0" u="none" strike="noStrike" kern="1200" cap="small" spc="0" normalizeH="0" baseline="0" noProof="0" dirty="0">
              <a:ln>
                <a:noFill/>
              </a:ln>
              <a:solidFill>
                <a:schemeClr val="accent5">
                  <a:lumMod val="50000"/>
                </a:schemeClr>
              </a:solidFill>
              <a:effectLst/>
              <a:uLnTx/>
              <a:uFillTx/>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V\Desktop\MY Folder\Daneshgahi\Other\بسم الله\004.jpg"/>
          <p:cNvPicPr>
            <a:picLocks noGrp="1" noChangeAspect="1" noChangeArrowheads="1"/>
          </p:cNvPicPr>
          <p:nvPr>
            <p:ph idx="1"/>
          </p:nvPr>
        </p:nvPicPr>
        <p:blipFill>
          <a:blip r:embed="rId1"/>
          <a:srcRect/>
          <a:stretch>
            <a:fillRect/>
          </a:stretch>
        </p:blipFill>
        <p:spPr bwMode="auto">
          <a:xfrm>
            <a:off x="-635" y="-19050"/>
            <a:ext cx="9157335" cy="6873240"/>
          </a:xfrm>
          <a:prstGeom prst="rect">
            <a:avLst/>
          </a:prstGeom>
          <a:noFill/>
        </p:spPr>
      </p:pic>
      <p:sp>
        <p:nvSpPr>
          <p:cNvPr id="3" name="Slide Number Placeholder 2"/>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447800" y="274638"/>
            <a:ext cx="70104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rtl="1"/>
            <a:r>
              <a:rPr lang="en-US" sz="3200" b="1" dirty="0" smtClean="0">
                <a:solidFill>
                  <a:schemeClr val="accent5">
                    <a:lumMod val="50000"/>
                  </a:schemeClr>
                </a:solidFill>
              </a:rPr>
              <a:t>فصل چهارم: ترازپرداخت‌های خارجی</a:t>
            </a:r>
            <a:endParaRPr lang="en-US" sz="3200" b="1" dirty="0">
              <a:solidFill>
                <a:schemeClr val="accent5">
                  <a:lumMod val="50000"/>
                </a:schemeClr>
              </a:solidFill>
            </a:endParaRPr>
          </a:p>
        </p:txBody>
      </p:sp>
      <p:sp>
        <p:nvSpPr>
          <p:cNvPr id="3" name="Content Placeholder 2"/>
          <p:cNvSpPr>
            <a:spLocks noGrp="1"/>
          </p:cNvSpPr>
          <p:nvPr>
            <p:ph idx="1"/>
          </p:nvPr>
        </p:nvSpPr>
        <p:spPr>
          <a:xfrm>
            <a:off x="1524000" y="1219200"/>
            <a:ext cx="6934200" cy="5486400"/>
          </a:xfrm>
        </p:spPr>
        <p:txBody>
          <a:bodyPr>
            <a:normAutofit/>
          </a:bodyPr>
          <a:lstStyle/>
          <a:p>
            <a:pPr algn="just" rtl="1">
              <a:lnSpc>
                <a:spcPct val="80000"/>
              </a:lnSpc>
              <a:buNone/>
            </a:pPr>
            <a:r>
              <a:rPr lang="en-US" sz="2000" b="1" dirty="0" smtClean="0"/>
              <a:t>تراپرداخت‌های خارجی</a:t>
            </a:r>
            <a:endParaRPr lang="en-US" sz="2000" b="1" dirty="0" smtClean="0"/>
          </a:p>
          <a:p>
            <a:pPr algn="just" rtl="1">
              <a:lnSpc>
                <a:spcPct val="80000"/>
              </a:lnSpc>
              <a:buNone/>
            </a:pPr>
            <a:r>
              <a:rPr lang="en-US" sz="2000" b="1" dirty="0" smtClean="0"/>
              <a:t>قواعد برای ثبت مبادلات</a:t>
            </a:r>
            <a:endParaRPr lang="en-US" sz="2000" b="1" dirty="0" smtClean="0"/>
          </a:p>
          <a:p>
            <a:pPr algn="just" rtl="1">
              <a:lnSpc>
                <a:spcPct val="80000"/>
              </a:lnSpc>
              <a:buNone/>
            </a:pPr>
            <a:r>
              <a:rPr lang="en-US" sz="2000" b="1" dirty="0" smtClean="0"/>
              <a:t>ساختار ترازپرداخت‌های خارجی</a:t>
            </a:r>
            <a:endParaRPr lang="en-US" sz="2000" b="1" dirty="0" smtClean="0"/>
          </a:p>
          <a:p>
            <a:pPr algn="just" rtl="1">
              <a:lnSpc>
                <a:spcPct val="80000"/>
              </a:lnSpc>
              <a:buNone/>
            </a:pPr>
            <a:r>
              <a:rPr lang="en-US" sz="2000" b="1" dirty="0" smtClean="0"/>
              <a:t>ترازپرداخت‌های ایران </a:t>
            </a:r>
            <a:endParaRPr lang="en-US" sz="2000" b="1" dirty="0" smtClean="0"/>
          </a:p>
          <a:p>
            <a:pPr algn="just" rtl="1">
              <a:lnSpc>
                <a:spcPct val="80000"/>
              </a:lnSpc>
              <a:buNone/>
            </a:pPr>
            <a:r>
              <a:rPr lang="en-US" sz="2000" b="1" dirty="0" smtClean="0"/>
              <a:t>حساب </a:t>
            </a:r>
            <a:r>
              <a:rPr lang="en-US" sz="2000" b="1" dirty="0"/>
              <a:t>تسویه رسمی</a:t>
            </a:r>
            <a:endParaRPr lang="en-US" sz="2000" b="1" dirty="0"/>
          </a:p>
          <a:p>
            <a:pPr algn="just" rtl="1">
              <a:lnSpc>
                <a:spcPct val="80000"/>
              </a:lnSpc>
              <a:buNone/>
            </a:pPr>
            <a:r>
              <a:rPr lang="en-US" sz="2000" b="1" dirty="0" smtClean="0"/>
              <a:t>تعادل ترازپرداخت‌های خارجی</a:t>
            </a:r>
            <a:endParaRPr lang="en-US" sz="2000" b="1" dirty="0" smtClean="0"/>
          </a:p>
          <a:p>
            <a:pPr algn="just" rtl="1">
              <a:lnSpc>
                <a:spcPct val="80000"/>
              </a:lnSpc>
              <a:buNone/>
            </a:pPr>
            <a:r>
              <a:rPr lang="en-US" sz="2000" b="1" dirty="0" smtClean="0"/>
              <a:t>مشکلات گزارشگری ترازپرداخت‌های خارجی </a:t>
            </a:r>
            <a:endParaRPr lang="en-US" sz="2000" b="1" dirty="0" smtClean="0"/>
          </a:p>
          <a:p>
            <a:pPr algn="just" rtl="1">
              <a:lnSpc>
                <a:spcPct val="80000"/>
              </a:lnSpc>
              <a:buNone/>
            </a:pPr>
            <a:r>
              <a:rPr lang="en-US" sz="2000" b="1" dirty="0" smtClean="0"/>
              <a:t>اشتباهات </a:t>
            </a:r>
            <a:r>
              <a:rPr lang="en-US" sz="2000" b="1" dirty="0"/>
              <a:t>آماری</a:t>
            </a:r>
            <a:endParaRPr lang="en-US" sz="2000" b="1" dirty="0"/>
          </a:p>
          <a:p>
            <a:pPr algn="just" rtl="1">
              <a:lnSpc>
                <a:spcPct val="80000"/>
              </a:lnSpc>
              <a:buNone/>
            </a:pPr>
            <a:endParaRPr lang="en-US" sz="2000" b="1" dirty="0" smtClean="0"/>
          </a:p>
          <a:p>
            <a:pPr algn="just" rtl="1">
              <a:lnSpc>
                <a:spcPct val="80000"/>
              </a:lnSpc>
              <a:buNone/>
            </a:pPr>
            <a:endParaRPr lang="en-US" sz="2000" dirty="0" smtClean="0"/>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524000" y="274638"/>
            <a:ext cx="70866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lnSpc>
                <a:spcPct val="80000"/>
              </a:lnSpc>
            </a:pPr>
            <a:r>
              <a:rPr lang="en-US" sz="3200" b="1" dirty="0" smtClean="0">
                <a:solidFill>
                  <a:schemeClr val="accent5">
                    <a:lumMod val="50000"/>
                  </a:schemeClr>
                </a:solidFill>
              </a:rPr>
              <a:t>ترازپرداخت‌های خارجی</a:t>
            </a:r>
            <a:endParaRPr lang="en-US" sz="3200" dirty="0" smtClean="0">
              <a:solidFill>
                <a:schemeClr val="accent5">
                  <a:lumMod val="50000"/>
                </a:schemeClr>
              </a:solidFill>
            </a:endParaRPr>
          </a:p>
        </p:txBody>
      </p:sp>
      <p:sp>
        <p:nvSpPr>
          <p:cNvPr id="18" name="Content Placeholder 2"/>
          <p:cNvSpPr>
            <a:spLocks noGrp="1"/>
          </p:cNvSpPr>
          <p:nvPr>
            <p:ph idx="1"/>
          </p:nvPr>
        </p:nvSpPr>
        <p:spPr>
          <a:xfrm>
            <a:off x="1524000" y="1219200"/>
            <a:ext cx="7315200" cy="5486400"/>
          </a:xfrm>
        </p:spPr>
        <p:txBody>
          <a:bodyPr>
            <a:normAutofit/>
          </a:bodyPr>
          <a:lstStyle/>
          <a:p>
            <a:pPr algn="just" rtl="1">
              <a:lnSpc>
                <a:spcPct val="110000"/>
              </a:lnSpc>
              <a:buFont typeface="Wingdings" panose="05000000000000000000" pitchFamily="2" charset="2"/>
              <a:buChar char="v"/>
            </a:pPr>
            <a:r>
              <a:rPr lang="en-US" b="1" dirty="0" smtClean="0">
                <a:solidFill>
                  <a:srgbClr val="FF0000"/>
                </a:solidFill>
              </a:rPr>
              <a:t>ترازپرداخت‌های خارجی </a:t>
            </a:r>
            <a:r>
              <a:rPr lang="en-US" sz="2000" b="1" dirty="0" smtClean="0">
                <a:solidFill>
                  <a:schemeClr val="tx1"/>
                </a:solidFill>
                <a:cs typeface="B Nazanin" panose="00000400000000000000" pitchFamily="2" charset="-78"/>
              </a:rPr>
              <a:t>منعکس‌کننده مبادلات اقتصادی بین ساکنین کشور و بقیه جهان برای فاصله زمانی یکسال است.</a:t>
            </a:r>
            <a:endParaRPr lang="en-US" sz="20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v"/>
            </a:pPr>
            <a:r>
              <a:rPr lang="en-US" sz="2000" b="1" dirty="0" smtClean="0">
                <a:solidFill>
                  <a:schemeClr val="tx1"/>
                </a:solidFill>
                <a:cs typeface="B Nazanin" panose="00000400000000000000" pitchFamily="2" charset="-78"/>
              </a:rPr>
              <a:t>مبادلات اقتصادی به مفهوم وسیع درنظر گرفته می‌شود و شامل خرید و فروش کالا و خدمات، نقل و انتقال یکجانبه و نقل و انتقالات مربوط به دارایی‌ها و سرمایه است.</a:t>
            </a:r>
            <a:endParaRPr lang="en-US" sz="20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v"/>
            </a:pPr>
            <a:r>
              <a:rPr lang="en-US" sz="2000" b="1" dirty="0" smtClean="0">
                <a:solidFill>
                  <a:schemeClr val="tx1"/>
                </a:solidFill>
                <a:cs typeface="B Nazanin" panose="00000400000000000000" pitchFamily="2" charset="-78"/>
              </a:rPr>
              <a:t>شرکت‌ها، افراد و موسسات دولتی که در کشور موردنظر اقامت قانونی دارند، جزو ساکنین کشور محسوب می‌شوند درمقابل نظامیان، دیپلمات‌ها، جهانگردان و کارگرانی که به‌طور موقت از کشور خارج می‌شوند، ساکن کشوری هستند که ملیت آن را دارا می‌باشند.</a:t>
            </a:r>
            <a:endParaRPr lang="en-US" sz="20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v"/>
            </a:pPr>
            <a:r>
              <a:rPr lang="en-US" sz="2000" b="1" dirty="0" smtClean="0">
                <a:solidFill>
                  <a:schemeClr val="tx1"/>
                </a:solidFill>
                <a:cs typeface="B Nazanin" panose="00000400000000000000" pitchFamily="2" charset="-78"/>
              </a:rPr>
              <a:t>ترازپرداخت‌های خارجی براساس اصول حسابداری دوطرفه تهیه می‌گردد.</a:t>
            </a:r>
            <a:endParaRPr lang="en-US" sz="20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v"/>
            </a:pPr>
            <a:r>
              <a:rPr lang="en-US" sz="2000" b="1" dirty="0" smtClean="0">
                <a:solidFill>
                  <a:schemeClr val="tx1"/>
                </a:solidFill>
                <a:cs typeface="B Nazanin" panose="00000400000000000000" pitchFamily="2" charset="-78"/>
              </a:rPr>
              <a:t>مبادلاتی که در طرف بستانکار ثبت می‎شوند؛ غالبا مبادلاتی هستند که نتیجه آن‌ها دریافت وجه خارج است مانند صادرات ولی معاملاتی که در طرف بدهکار ثبت می‌شوند؛ معاملاتی هستند که نتیجه آن‌ها پرداخت وجه به خارجیان است مانند واردات.</a:t>
            </a:r>
            <a:endParaRPr lang="en-US" sz="2000" b="1" dirty="0" smtClean="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371600" y="274638"/>
            <a:ext cx="73152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lnSpc>
                <a:spcPct val="80000"/>
              </a:lnSpc>
            </a:pPr>
            <a:r>
              <a:rPr lang="en-US" sz="3200" b="1" dirty="0" smtClean="0">
                <a:solidFill>
                  <a:schemeClr val="accent5">
                    <a:lumMod val="50000"/>
                  </a:schemeClr>
                </a:solidFill>
              </a:rPr>
              <a:t>ترازپرداخت‌های</a:t>
            </a:r>
            <a:r>
              <a:rPr lang="en-US" sz="3200" b="1" dirty="0" smtClean="0"/>
              <a:t> </a:t>
            </a:r>
            <a:r>
              <a:rPr lang="en-US" sz="3200" b="1" dirty="0" smtClean="0">
                <a:solidFill>
                  <a:schemeClr val="accent5">
                    <a:lumMod val="50000"/>
                  </a:schemeClr>
                </a:solidFill>
              </a:rPr>
              <a:t>خارجی</a:t>
            </a:r>
            <a:endParaRPr lang="en-US" sz="3200" dirty="0" smtClean="0">
              <a:solidFill>
                <a:schemeClr val="accent5">
                  <a:lumMod val="50000"/>
                </a:schemeClr>
              </a:solidFill>
            </a:endParaRPr>
          </a:p>
        </p:txBody>
      </p:sp>
      <p:sp>
        <p:nvSpPr>
          <p:cNvPr id="18" name="Content Placeholder 2"/>
          <p:cNvSpPr>
            <a:spLocks noGrp="1"/>
          </p:cNvSpPr>
          <p:nvPr>
            <p:ph idx="1"/>
          </p:nvPr>
        </p:nvSpPr>
        <p:spPr>
          <a:xfrm>
            <a:off x="1371600" y="1219200"/>
            <a:ext cx="7315200" cy="5486400"/>
          </a:xfrm>
        </p:spPr>
        <p:txBody>
          <a:bodyPr>
            <a:normAutofit/>
          </a:bodyPr>
          <a:lstStyle/>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کلیه اقلامی که در ترازپرداخت‌های خارجی بستانکار می‌شوند؛ در حساب تسویه رسمی بدهکار و کلیه اقلامی که در ترازپرداخت‌های خارجی بدهکار می‌شوند؛ در حساب تسویه رسمی بستانکار می‌گردند.</a:t>
            </a:r>
            <a:endParaRPr lang="en-US" sz="2000" b="1" dirty="0" smtClean="0">
              <a:solidFill>
                <a:schemeClr val="tx1"/>
              </a:solidFill>
              <a:cs typeface="B Nazanin" panose="00000400000000000000" pitchFamily="2" charset="-78"/>
            </a:endParaRPr>
          </a:p>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یک استثنا در اینجا وجود دارد؛ نقل و انتقال یکجانبه اگر دریافت هدیه به شکل کالا از خارج باشد، در حساب نقل و انتقالات یکجانبه بستانکار و در حساب واردات کالا بدهکار می‌شوند.</a:t>
            </a:r>
            <a:endParaRPr lang="en-US" sz="2000" b="1" dirty="0" smtClean="0">
              <a:solidFill>
                <a:schemeClr val="tx1"/>
              </a:solidFill>
              <a:cs typeface="B Nazanin" panose="00000400000000000000" pitchFamily="2" charset="-78"/>
            </a:endParaRPr>
          </a:p>
          <a:p>
            <a:pPr algn="just" rtl="1">
              <a:buNone/>
            </a:pPr>
            <a:r>
              <a:rPr lang="en-US" sz="2000" b="1" dirty="0" smtClean="0">
                <a:solidFill>
                  <a:schemeClr val="tx1"/>
                </a:solidFill>
                <a:cs typeface="B Nazanin" panose="00000400000000000000" pitchFamily="2" charset="-78"/>
              </a:rPr>
              <a:t>    اگر ارسال هدیه به خارج باشد؛ در حساب نقل و انتقالات یکجانبه بدهکار و در حساب صادرات بستانکار می‌شوند</a:t>
            </a:r>
            <a:r>
              <a:rPr lang="en-US" b="1" dirty="0" smtClean="0">
                <a:solidFill>
                  <a:schemeClr val="accent2"/>
                </a:solidFill>
              </a:rPr>
              <a:t>.</a:t>
            </a:r>
            <a:endParaRPr lang="en-US" b="1" dirty="0" smtClean="0"/>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371600" y="274638"/>
            <a:ext cx="7239000"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en-US" sz="3200" b="1" dirty="0" smtClean="0">
                <a:solidFill>
                  <a:schemeClr val="accent5">
                    <a:lumMod val="50000"/>
                  </a:schemeClr>
                </a:solidFill>
              </a:rPr>
              <a:t>قواعد برای ثبت مبادلات</a:t>
            </a:r>
            <a:endParaRPr lang="en-US" sz="3200" dirty="0" smtClean="0">
              <a:solidFill>
                <a:schemeClr val="accent5">
                  <a:lumMod val="50000"/>
                </a:schemeClr>
              </a:solidFill>
            </a:endParaRPr>
          </a:p>
        </p:txBody>
      </p:sp>
      <p:sp>
        <p:nvSpPr>
          <p:cNvPr id="3" name="Content Placeholder 2"/>
          <p:cNvSpPr>
            <a:spLocks noGrp="1"/>
          </p:cNvSpPr>
          <p:nvPr>
            <p:ph idx="1"/>
          </p:nvPr>
        </p:nvSpPr>
        <p:spPr>
          <a:xfrm>
            <a:off x="1371600" y="1219200"/>
            <a:ext cx="7239000" cy="5486400"/>
          </a:xfrm>
        </p:spPr>
        <p:txBody>
          <a:bodyPr>
            <a:normAutofit fontScale="92500" lnSpcReduction="20000"/>
          </a:bodyPr>
          <a:lstStyle/>
          <a:p>
            <a:pPr algn="just" rtl="1">
              <a:lnSpc>
                <a:spcPct val="110000"/>
              </a:lnSpc>
              <a:buFont typeface="Wingdings" panose="05000000000000000000" pitchFamily="2" charset="2"/>
              <a:buChar char="v"/>
            </a:pPr>
            <a:r>
              <a:rPr lang="en-US" sz="2200" b="1" dirty="0" smtClean="0">
                <a:solidFill>
                  <a:schemeClr val="tx1"/>
                </a:solidFill>
                <a:cs typeface="B Nazanin" panose="00000400000000000000" pitchFamily="2" charset="-78"/>
              </a:rPr>
              <a:t>اقلام ثبت‌شده در ترازپرداخت‌های خارجی برحسب قیمت بازار معامله و براساس قواعد خاصی در ترازپرداخت‌های خارجی ثبت می‌شوند.</a:t>
            </a:r>
            <a:endParaRPr lang="en-US" sz="2200" b="1" dirty="0" smtClean="0">
              <a:solidFill>
                <a:schemeClr val="tx1"/>
              </a:solidFill>
              <a:cs typeface="B Nazanin" panose="00000400000000000000" pitchFamily="2" charset="-78"/>
            </a:endParaRPr>
          </a:p>
          <a:p>
            <a:pPr algn="just" rtl="1">
              <a:lnSpc>
                <a:spcPct val="110000"/>
              </a:lnSpc>
              <a:buNone/>
            </a:pPr>
            <a:r>
              <a:rPr lang="en-US" sz="1900" b="1" dirty="0" smtClean="0">
                <a:solidFill>
                  <a:schemeClr val="accent1">
                    <a:lumMod val="75000"/>
                  </a:schemeClr>
                </a:solidFill>
                <a:cs typeface="B Nazanin" panose="00000400000000000000" pitchFamily="2" charset="-78"/>
              </a:rPr>
              <a:t>الف- اقلامی که در طرف بدهکار تراز ثبت می‌شوند عبارتند از: </a:t>
            </a:r>
            <a:endParaRPr lang="en-US" sz="1900" b="1" dirty="0" smtClean="0">
              <a:solidFill>
                <a:schemeClr val="accent1">
                  <a:lumMod val="75000"/>
                </a:schemeClr>
              </a:solidFill>
              <a:cs typeface="B Nazanin" panose="00000400000000000000" pitchFamily="2" charset="-78"/>
            </a:endParaRPr>
          </a:p>
          <a:p>
            <a:pPr algn="just" rtl="1">
              <a:lnSpc>
                <a:spcPct val="110000"/>
              </a:lnSpc>
              <a:buFont typeface="Wingdings" panose="05000000000000000000" pitchFamily="2" charset="2"/>
              <a:buChar char="ü"/>
            </a:pPr>
            <a:r>
              <a:rPr lang="en-US" sz="1900" b="1" dirty="0" smtClean="0">
                <a:solidFill>
                  <a:schemeClr val="tx1"/>
                </a:solidFill>
                <a:cs typeface="B Nazanin" panose="00000400000000000000" pitchFamily="2" charset="-78"/>
              </a:rPr>
              <a:t>دریافت کالا از خارج(واردات کالا)؛</a:t>
            </a:r>
            <a:endParaRPr lang="en-US" sz="19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ü"/>
            </a:pPr>
            <a:r>
              <a:rPr lang="en-US" sz="1900" b="1" dirty="0" smtClean="0">
                <a:solidFill>
                  <a:schemeClr val="tx1"/>
                </a:solidFill>
                <a:cs typeface="B Nazanin" panose="00000400000000000000" pitchFamily="2" charset="-78"/>
              </a:rPr>
              <a:t>دریافت خدمات از خارج(واردات خدمات)؛</a:t>
            </a:r>
            <a:endParaRPr lang="en-US" sz="19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ü"/>
            </a:pPr>
            <a:r>
              <a:rPr lang="en-US" sz="1900" b="1" dirty="0" smtClean="0">
                <a:solidFill>
                  <a:schemeClr val="tx1"/>
                </a:solidFill>
                <a:cs typeface="B Nazanin" panose="00000400000000000000" pitchFamily="2" charset="-78"/>
              </a:rPr>
              <a:t>انتقال هدیه به خارج؛</a:t>
            </a:r>
            <a:endParaRPr lang="en-US" sz="19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ü"/>
            </a:pPr>
            <a:r>
              <a:rPr lang="en-US" sz="1900" b="1" dirty="0" smtClean="0">
                <a:solidFill>
                  <a:schemeClr val="tx1"/>
                </a:solidFill>
                <a:cs typeface="B Nazanin" panose="00000400000000000000" pitchFamily="2" charset="-78"/>
              </a:rPr>
              <a:t>دریافت دارایی از خارج(افزایش طلب از خارجیان یا کاهش بدهی به خارجیان)؛</a:t>
            </a:r>
            <a:endParaRPr lang="en-US" sz="1900" b="1" dirty="0" smtClean="0">
              <a:solidFill>
                <a:schemeClr val="tx1"/>
              </a:solidFill>
              <a:cs typeface="B Nazanin" panose="00000400000000000000" pitchFamily="2" charset="-78"/>
            </a:endParaRPr>
          </a:p>
          <a:p>
            <a:pPr algn="just" rtl="1">
              <a:lnSpc>
                <a:spcPct val="110000"/>
              </a:lnSpc>
              <a:buFont typeface="Wingdings" panose="05000000000000000000" pitchFamily="2" charset="2"/>
              <a:buChar char="ü"/>
            </a:pPr>
            <a:r>
              <a:rPr lang="en-US" sz="1900" b="1" dirty="0" smtClean="0">
                <a:solidFill>
                  <a:schemeClr val="tx1"/>
                </a:solidFill>
                <a:cs typeface="B Nazanin" panose="00000400000000000000" pitchFamily="2" charset="-78"/>
              </a:rPr>
              <a:t>دریافت پول از خارج.</a:t>
            </a:r>
            <a:endParaRPr lang="en-US" sz="1900" b="1" dirty="0" smtClean="0">
              <a:solidFill>
                <a:schemeClr val="tx1"/>
              </a:solidFill>
              <a:cs typeface="B Nazanin" panose="00000400000000000000" pitchFamily="2" charset="-78"/>
            </a:endParaRPr>
          </a:p>
          <a:p>
            <a:pPr algn="just" rtl="1">
              <a:lnSpc>
                <a:spcPct val="110000"/>
              </a:lnSpc>
              <a:buNone/>
            </a:pPr>
            <a:r>
              <a:rPr lang="en-US" sz="1900" b="1" dirty="0" smtClean="0">
                <a:solidFill>
                  <a:schemeClr val="accent1">
                    <a:lumMod val="75000"/>
                  </a:schemeClr>
                </a:solidFill>
                <a:cs typeface="B Nazanin" panose="00000400000000000000" pitchFamily="2" charset="-78"/>
              </a:rPr>
              <a:t>ب- اقلامی که در طرف بستانکار تراز ثبت می‌شوند عبارتند از: </a:t>
            </a:r>
            <a:endParaRPr lang="en-US" sz="1900" b="1" dirty="0" smtClean="0">
              <a:solidFill>
                <a:schemeClr val="accent1">
                  <a:lumMod val="75000"/>
                </a:schemeClr>
              </a:solidFill>
              <a:cs typeface="B Nazanin" panose="00000400000000000000" pitchFamily="2" charset="-78"/>
            </a:endParaRPr>
          </a:p>
          <a:p>
            <a:pPr algn="just" rtl="1">
              <a:lnSpc>
                <a:spcPct val="110000"/>
              </a:lnSpc>
              <a:buFont typeface="Courier New" panose="02070309020205020404" pitchFamily="49" charset="0"/>
              <a:buChar char="o"/>
            </a:pPr>
            <a:r>
              <a:rPr lang="en-US" sz="1900" b="1" dirty="0" smtClean="0">
                <a:solidFill>
                  <a:schemeClr val="tx1"/>
                </a:solidFill>
                <a:cs typeface="B Nazanin" panose="00000400000000000000" pitchFamily="2" charset="-78"/>
              </a:rPr>
              <a:t>انتقال کالا به خارج(صادرات کالا)؛</a:t>
            </a:r>
            <a:endParaRPr lang="en-US" sz="1900" b="1" dirty="0" smtClean="0">
              <a:solidFill>
                <a:schemeClr val="tx1"/>
              </a:solidFill>
              <a:cs typeface="B Nazanin" panose="00000400000000000000" pitchFamily="2" charset="-78"/>
            </a:endParaRPr>
          </a:p>
          <a:p>
            <a:pPr algn="just" rtl="1">
              <a:lnSpc>
                <a:spcPct val="110000"/>
              </a:lnSpc>
              <a:buFont typeface="Courier New" panose="02070309020205020404" pitchFamily="49" charset="0"/>
              <a:buChar char="o"/>
            </a:pPr>
            <a:r>
              <a:rPr lang="en-US" sz="1900" b="1" dirty="0" smtClean="0">
                <a:solidFill>
                  <a:schemeClr val="tx1"/>
                </a:solidFill>
                <a:cs typeface="B Nazanin" panose="00000400000000000000" pitchFamily="2" charset="-78"/>
              </a:rPr>
              <a:t>ارائه خدمات به خارج(صادرات خدمات)؛</a:t>
            </a:r>
            <a:endParaRPr lang="en-US" sz="1900" b="1" dirty="0" smtClean="0">
              <a:solidFill>
                <a:schemeClr val="tx1"/>
              </a:solidFill>
              <a:cs typeface="B Nazanin" panose="00000400000000000000" pitchFamily="2" charset="-78"/>
            </a:endParaRPr>
          </a:p>
          <a:p>
            <a:pPr algn="just" rtl="1">
              <a:lnSpc>
                <a:spcPct val="110000"/>
              </a:lnSpc>
              <a:buFont typeface="Courier New" panose="02070309020205020404" pitchFamily="49" charset="0"/>
              <a:buChar char="o"/>
            </a:pPr>
            <a:r>
              <a:rPr lang="en-US" sz="1900" b="1" dirty="0" smtClean="0">
                <a:solidFill>
                  <a:schemeClr val="tx1"/>
                </a:solidFill>
                <a:cs typeface="B Nazanin" panose="00000400000000000000" pitchFamily="2" charset="-78"/>
              </a:rPr>
              <a:t>دریافت هدیه از خارج؛</a:t>
            </a:r>
            <a:endParaRPr lang="en-US" sz="1900" b="1" dirty="0" smtClean="0">
              <a:solidFill>
                <a:schemeClr val="tx1"/>
              </a:solidFill>
              <a:cs typeface="B Nazanin" panose="00000400000000000000" pitchFamily="2" charset="-78"/>
            </a:endParaRPr>
          </a:p>
          <a:p>
            <a:pPr algn="just" rtl="1">
              <a:lnSpc>
                <a:spcPct val="110000"/>
              </a:lnSpc>
              <a:buFont typeface="Courier New" panose="02070309020205020404" pitchFamily="49" charset="0"/>
              <a:buChar char="o"/>
            </a:pPr>
            <a:r>
              <a:rPr lang="en-US" sz="1900" b="1" dirty="0" smtClean="0">
                <a:solidFill>
                  <a:schemeClr val="tx1"/>
                </a:solidFill>
                <a:cs typeface="B Nazanin" panose="00000400000000000000" pitchFamily="2" charset="-78"/>
              </a:rPr>
              <a:t>انتقال دارایی به خارج(افزایش بدهی به خارجیان یا کاهش طلب از خارجیان)؛</a:t>
            </a:r>
            <a:endParaRPr lang="en-US" sz="1900" b="1" dirty="0" smtClean="0">
              <a:solidFill>
                <a:schemeClr val="tx1"/>
              </a:solidFill>
              <a:cs typeface="B Nazanin" panose="00000400000000000000" pitchFamily="2" charset="-78"/>
            </a:endParaRPr>
          </a:p>
          <a:p>
            <a:pPr algn="just" rtl="1">
              <a:lnSpc>
                <a:spcPct val="110000"/>
              </a:lnSpc>
              <a:buFont typeface="Courier New" panose="02070309020205020404" pitchFamily="49" charset="0"/>
              <a:buChar char="o"/>
            </a:pPr>
            <a:r>
              <a:rPr lang="en-US" sz="1900" b="1" dirty="0" smtClean="0">
                <a:solidFill>
                  <a:schemeClr val="tx1"/>
                </a:solidFill>
                <a:cs typeface="B Nazanin" panose="00000400000000000000" pitchFamily="2" charset="-78"/>
              </a:rPr>
              <a:t>انتقال پول به خارج</a:t>
            </a:r>
            <a:r>
              <a:rPr lang="en-US" sz="1900" b="1" dirty="0" smtClean="0">
                <a:solidFill>
                  <a:srgbClr val="00B0F0"/>
                </a:solidFill>
                <a:cs typeface="B Nazanin" panose="00000400000000000000" pitchFamily="2" charset="-78"/>
              </a:rPr>
              <a:t>.</a:t>
            </a:r>
            <a:endParaRPr lang="en-US" sz="1900" b="1" dirty="0" smtClean="0">
              <a:solidFill>
                <a:srgbClr val="00B0F0"/>
              </a:solidFill>
              <a:cs typeface="B Nazanin" panose="00000400000000000000" pitchFamily="2" charset="-78"/>
            </a:endParaRPr>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371600" y="256462"/>
            <a:ext cx="7192206" cy="639762"/>
          </a:xfrm>
        </p:spPr>
        <p:style>
          <a:lnRef idx="2">
            <a:schemeClr val="accent2"/>
          </a:lnRef>
          <a:fillRef idx="1">
            <a:schemeClr val="lt1"/>
          </a:fillRef>
          <a:effectRef idx="0">
            <a:schemeClr val="accent2"/>
          </a:effectRef>
          <a:fontRef idx="minor">
            <a:schemeClr val="dk1"/>
          </a:fontRef>
        </p:style>
        <p:txBody>
          <a:bodyPr>
            <a:normAutofit/>
          </a:bodyPr>
          <a:lstStyle/>
          <a:p>
            <a:pPr algn="ctr" rtl="1"/>
            <a:r>
              <a:rPr lang="en-US" sz="3200" b="1" dirty="0" smtClean="0">
                <a:solidFill>
                  <a:schemeClr val="accent5">
                    <a:lumMod val="50000"/>
                  </a:schemeClr>
                </a:solidFill>
              </a:rPr>
              <a:t>ساختار تراز پرداخت‌های خارجی</a:t>
            </a:r>
            <a:endParaRPr lang="en-US" sz="3200" dirty="0" smtClean="0">
              <a:solidFill>
                <a:schemeClr val="accent5">
                  <a:lumMod val="50000"/>
                </a:schemeClr>
              </a:solidFill>
            </a:endParaRPr>
          </a:p>
        </p:txBody>
      </p:sp>
      <p:sp>
        <p:nvSpPr>
          <p:cNvPr id="3" name="Content Placeholder 2"/>
          <p:cNvSpPr>
            <a:spLocks noGrp="1"/>
          </p:cNvSpPr>
          <p:nvPr>
            <p:ph idx="1"/>
          </p:nvPr>
        </p:nvSpPr>
        <p:spPr>
          <a:xfrm>
            <a:off x="1371600" y="1152908"/>
            <a:ext cx="6963606" cy="5486400"/>
          </a:xfrm>
        </p:spPr>
        <p:txBody>
          <a:bodyPr>
            <a:normAutofit fontScale="85000" lnSpcReduction="10000"/>
          </a:bodyPr>
          <a:lstStyle/>
          <a:p>
            <a:pPr algn="just" rtl="1">
              <a:lnSpc>
                <a:spcPct val="110000"/>
              </a:lnSpc>
              <a:buFont typeface="Wingdings" panose="05000000000000000000" pitchFamily="2" charset="2"/>
              <a:buChar char="v"/>
            </a:pPr>
            <a:r>
              <a:rPr lang="en-US" sz="1900" b="1" dirty="0" smtClean="0">
                <a:solidFill>
                  <a:srgbClr val="CC3300"/>
                </a:solidFill>
                <a:cs typeface="B Nazanin" panose="00000400000000000000" pitchFamily="2" charset="-78"/>
              </a:rPr>
              <a:t>معاملات ترازپرداخت‌های خارجی به دو گروه تقسیم می‌شوند:</a:t>
            </a:r>
            <a:endParaRPr lang="en-US" sz="1900" b="1" dirty="0" smtClean="0">
              <a:solidFill>
                <a:srgbClr val="CC3300"/>
              </a:solidFill>
              <a:cs typeface="B Nazanin" panose="00000400000000000000" pitchFamily="2" charset="-78"/>
            </a:endParaRPr>
          </a:p>
          <a:p>
            <a:pPr algn="just" rtl="1">
              <a:lnSpc>
                <a:spcPct val="110000"/>
              </a:lnSpc>
              <a:buNone/>
            </a:pPr>
            <a:r>
              <a:rPr lang="en-US" sz="1900" b="1" dirty="0" smtClean="0">
                <a:solidFill>
                  <a:srgbClr val="CC3300"/>
                </a:solidFill>
                <a:cs typeface="B Nazanin" panose="00000400000000000000" pitchFamily="2" charset="-78"/>
              </a:rPr>
              <a:t>    1- حساب جاری: </a:t>
            </a:r>
            <a:r>
              <a:rPr lang="en-US" sz="1900" b="1" dirty="0" smtClean="0">
                <a:solidFill>
                  <a:schemeClr val="tx1"/>
                </a:solidFill>
                <a:cs typeface="B Nazanin" panose="00000400000000000000" pitchFamily="2" charset="-78"/>
              </a:rPr>
              <a:t>دربرگیرنده معاملات مربوط به کالا، خدمات و نقل و انتقالات یکجانبه است. در این حساب کلیه کالا و خدماتی که یک کشور صادر یا وارد می‌کند منعکس می‌گردد. عموما صادرات با علامت + (بستانکار) و واردات با علامت – (بدهکار) مشخص می‌شوند.</a:t>
            </a:r>
            <a:endParaRPr lang="en-US" sz="1900" b="1" dirty="0" smtClean="0">
              <a:solidFill>
                <a:schemeClr val="tx1"/>
              </a:solidFill>
              <a:cs typeface="B Nazanin" panose="00000400000000000000" pitchFamily="2" charset="-78"/>
            </a:endParaRPr>
          </a:p>
          <a:p>
            <a:pPr algn="just" rtl="1">
              <a:lnSpc>
                <a:spcPct val="110000"/>
              </a:lnSpc>
              <a:buNone/>
            </a:pPr>
            <a:r>
              <a:rPr lang="en-US" sz="1900" b="1" dirty="0" smtClean="0">
                <a:solidFill>
                  <a:schemeClr val="tx1"/>
                </a:solidFill>
                <a:cs typeface="B Nazanin" panose="00000400000000000000" pitchFamily="2" charset="-78"/>
              </a:rPr>
              <a:t>     نقل و انتقالات یکجانبه معرف معاملات یکطرفه است یعنی کالا و خدمات بدون دریافت یا پرداخت ما به ازا به کشور دیگر ارسال یا از آن کشور دریافت می‌شود. غالبا هدایا و کمک‌های بلاعوض در این بخش از ترازپرداخت‌ها ثبت می‌شوند.</a:t>
            </a:r>
            <a:endParaRPr lang="en-US" sz="1900" b="1" dirty="0" smtClean="0">
              <a:solidFill>
                <a:schemeClr val="tx1"/>
              </a:solidFill>
              <a:cs typeface="B Nazanin" panose="00000400000000000000" pitchFamily="2" charset="-78"/>
            </a:endParaRPr>
          </a:p>
          <a:p>
            <a:pPr algn="just" rtl="1">
              <a:lnSpc>
                <a:spcPct val="110000"/>
              </a:lnSpc>
              <a:buNone/>
            </a:pPr>
            <a:r>
              <a:rPr lang="en-US" sz="1900" b="1" dirty="0" smtClean="0">
                <a:solidFill>
                  <a:schemeClr val="accent1">
                    <a:lumMod val="75000"/>
                  </a:schemeClr>
                </a:solidFill>
                <a:cs typeface="B Nazanin" panose="00000400000000000000" pitchFamily="2" charset="-78"/>
              </a:rPr>
              <a:t>   </a:t>
            </a:r>
            <a:r>
              <a:rPr lang="en-US" sz="1900" b="1" dirty="0" smtClean="0">
                <a:solidFill>
                  <a:srgbClr val="CC3300"/>
                </a:solidFill>
                <a:cs typeface="B Nazanin" panose="00000400000000000000" pitchFamily="2" charset="-78"/>
              </a:rPr>
              <a:t> 2- حساب سرمایه: </a:t>
            </a:r>
            <a:r>
              <a:rPr lang="en-US" sz="1900" b="1" dirty="0" smtClean="0">
                <a:cs typeface="B Nazanin" panose="00000400000000000000" pitchFamily="2" charset="-78"/>
              </a:rPr>
              <a:t>شامل تمامی خرید و فروش بین‌المللی دارایی‌هاست.</a:t>
            </a:r>
            <a:endParaRPr lang="en-US" sz="1900" b="1" dirty="0" smtClean="0">
              <a:cs typeface="B Nazanin" panose="00000400000000000000" pitchFamily="2" charset="-78"/>
            </a:endParaRPr>
          </a:p>
          <a:p>
            <a:pPr algn="just" rtl="1">
              <a:lnSpc>
                <a:spcPct val="110000"/>
              </a:lnSpc>
              <a:buNone/>
            </a:pPr>
            <a:r>
              <a:rPr lang="en-US" sz="1900" b="1" dirty="0" smtClean="0">
                <a:cs typeface="B Nazanin" panose="00000400000000000000" pitchFamily="2" charset="-78"/>
              </a:rPr>
              <a:t>     دارایی‌ها شامل املاک و اموال، سهام شرکت‌ها، اوراق قرضه خصوصی و دولتی و سپرده نزد بانک‌های تجاری است. </a:t>
            </a:r>
            <a:endParaRPr lang="en-US" sz="1900" b="1" dirty="0" smtClean="0">
              <a:cs typeface="B Nazanin" panose="00000400000000000000" pitchFamily="2" charset="-78"/>
            </a:endParaRPr>
          </a:p>
          <a:p>
            <a:pPr algn="just" rtl="1">
              <a:lnSpc>
                <a:spcPct val="110000"/>
              </a:lnSpc>
              <a:buFont typeface="Wingdings" panose="05000000000000000000" pitchFamily="2" charset="2"/>
              <a:buChar char="v"/>
            </a:pPr>
            <a:r>
              <a:rPr lang="en-US" sz="1900" b="1" dirty="0" smtClean="0">
                <a:solidFill>
                  <a:srgbClr val="CC3300"/>
                </a:solidFill>
                <a:cs typeface="B Nazanin" panose="00000400000000000000" pitchFamily="2" charset="-78"/>
              </a:rPr>
              <a:t>     این حساب شامل سه گروه اقلام می‌باشد:</a:t>
            </a:r>
            <a:endParaRPr lang="en-US" sz="1900" b="1" dirty="0" smtClean="0">
              <a:solidFill>
                <a:srgbClr val="CC3300"/>
              </a:solidFill>
              <a:cs typeface="B Nazanin" panose="00000400000000000000" pitchFamily="2" charset="-78"/>
            </a:endParaRPr>
          </a:p>
          <a:p>
            <a:pPr algn="just" rtl="1">
              <a:lnSpc>
                <a:spcPct val="110000"/>
              </a:lnSpc>
              <a:buNone/>
            </a:pPr>
            <a:r>
              <a:rPr lang="en-US" sz="1900" b="1" dirty="0" smtClean="0">
                <a:solidFill>
                  <a:srgbClr val="CC3300"/>
                </a:solidFill>
                <a:cs typeface="B Nazanin" panose="00000400000000000000" pitchFamily="2" charset="-78"/>
              </a:rPr>
              <a:t>     الف- سرمایه‌گذاری مستقیم: </a:t>
            </a:r>
            <a:r>
              <a:rPr lang="en-US" sz="1900" b="1" dirty="0" smtClean="0">
                <a:solidFill>
                  <a:schemeClr val="tx1"/>
                </a:solidFill>
                <a:cs typeface="B Nazanin" panose="00000400000000000000" pitchFamily="2" charset="-78"/>
              </a:rPr>
              <a:t>هنگامی صورت می‌گیرد که ساکن یک کشور کنترل یک واحد تولیدی یا تجاری را در خارج بدست می‌آورد</a:t>
            </a:r>
            <a:r>
              <a:rPr lang="en-US" sz="1900" b="1" dirty="0" smtClean="0">
                <a:solidFill>
                  <a:schemeClr val="accent2"/>
                </a:solidFill>
                <a:cs typeface="B Nazanin" panose="00000400000000000000" pitchFamily="2" charset="-78"/>
              </a:rPr>
              <a:t>.</a:t>
            </a:r>
            <a:endParaRPr lang="en-US" sz="1900" b="1" dirty="0" smtClean="0">
              <a:solidFill>
                <a:schemeClr val="accent2"/>
              </a:solidFill>
              <a:cs typeface="B Nazanin" panose="00000400000000000000" pitchFamily="2" charset="-78"/>
            </a:endParaRPr>
          </a:p>
          <a:p>
            <a:pPr algn="just" rtl="1">
              <a:lnSpc>
                <a:spcPct val="110000"/>
              </a:lnSpc>
              <a:buNone/>
            </a:pPr>
            <a:r>
              <a:rPr lang="en-US" sz="1900" b="1" dirty="0" smtClean="0">
                <a:solidFill>
                  <a:schemeClr val="accent5">
                    <a:lumMod val="60000"/>
                    <a:lumOff val="40000"/>
                  </a:schemeClr>
                </a:solidFill>
                <a:cs typeface="B Nazanin" panose="00000400000000000000" pitchFamily="2" charset="-78"/>
              </a:rPr>
              <a:t>     </a:t>
            </a:r>
            <a:r>
              <a:rPr lang="en-US" sz="1900" b="1" dirty="0" smtClean="0">
                <a:solidFill>
                  <a:srgbClr val="CC3300"/>
                </a:solidFill>
                <a:cs typeface="B Nazanin" panose="00000400000000000000" pitchFamily="2" charset="-78"/>
              </a:rPr>
              <a:t>ب- اوراق‌بهادار</a:t>
            </a:r>
            <a:r>
              <a:rPr lang="en-US" sz="1900" b="1" dirty="0" smtClean="0">
                <a:solidFill>
                  <a:schemeClr val="tx1"/>
                </a:solidFill>
                <a:cs typeface="B Nazanin" panose="00000400000000000000" pitchFamily="2" charset="-78"/>
              </a:rPr>
              <a:t>: خرید و فروش اوراق‌بهادار دولتی و خصوصی خارجی است</a:t>
            </a:r>
            <a:r>
              <a:rPr lang="en-US" sz="1900" b="1" dirty="0" smtClean="0">
                <a:solidFill>
                  <a:schemeClr val="accent2"/>
                </a:solidFill>
                <a:cs typeface="B Nazanin" panose="00000400000000000000" pitchFamily="2" charset="-78"/>
              </a:rPr>
              <a:t>.</a:t>
            </a:r>
            <a:endParaRPr lang="en-US" sz="1900" b="1" dirty="0" smtClean="0">
              <a:solidFill>
                <a:schemeClr val="accent2"/>
              </a:solidFill>
              <a:cs typeface="B Nazanin" panose="00000400000000000000" pitchFamily="2" charset="-78"/>
            </a:endParaRPr>
          </a:p>
          <a:p>
            <a:pPr algn="just" rtl="1">
              <a:lnSpc>
                <a:spcPct val="110000"/>
              </a:lnSpc>
              <a:buNone/>
            </a:pPr>
            <a:r>
              <a:rPr lang="en-US" sz="1900" b="1" dirty="0" smtClean="0">
                <a:solidFill>
                  <a:srgbClr val="CC3300"/>
                </a:solidFill>
                <a:cs typeface="B Nazanin" panose="00000400000000000000" pitchFamily="2" charset="-78"/>
              </a:rPr>
              <a:t>    ج- دارایی‌ها و بدهی‌های بانکی: </a:t>
            </a:r>
            <a:r>
              <a:rPr lang="en-US" sz="1900" b="1" dirty="0" smtClean="0">
                <a:solidFill>
                  <a:schemeClr val="tx1"/>
                </a:solidFill>
                <a:cs typeface="B Nazanin" panose="00000400000000000000" pitchFamily="2" charset="-78"/>
              </a:rPr>
              <a:t>شامل وام، سپرده‌گذاری در خارج و خرید اوراق‌بهادار خارجی و ... می‌باشد. در این حساب جریان ورودی سرمایه با علامت + (بستانکار) و جریان خروجی سرمایه با علامت – (بدهکار) مشخص می‌شود</a:t>
            </a:r>
            <a:r>
              <a:rPr lang="en-US" sz="1800" b="1" dirty="0" smtClean="0">
                <a:solidFill>
                  <a:schemeClr val="accent2"/>
                </a:solidFill>
              </a:rPr>
              <a:t>.</a:t>
            </a:r>
            <a:endParaRPr lang="en-US" sz="1800" b="1" dirty="0" smtClean="0">
              <a:solidFill>
                <a:schemeClr val="accent2"/>
              </a:solidFill>
            </a:endParaRPr>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600200" y="274638"/>
            <a:ext cx="6781800" cy="639762"/>
          </a:xfrm>
        </p:spPr>
        <p:style>
          <a:lnRef idx="2">
            <a:schemeClr val="accent2"/>
          </a:lnRef>
          <a:fillRef idx="1">
            <a:schemeClr val="lt1"/>
          </a:fillRef>
          <a:effectRef idx="0">
            <a:schemeClr val="accent2"/>
          </a:effectRef>
          <a:fontRef idx="minor">
            <a:schemeClr val="dk1"/>
          </a:fontRef>
        </p:style>
        <p:txBody>
          <a:bodyPr>
            <a:noAutofit/>
          </a:bodyPr>
          <a:lstStyle/>
          <a:p>
            <a:pPr algn="ctr" rtl="1">
              <a:lnSpc>
                <a:spcPct val="80000"/>
              </a:lnSpc>
            </a:pPr>
            <a:r>
              <a:rPr lang="en-US" sz="3200" b="1" dirty="0" smtClean="0">
                <a:solidFill>
                  <a:schemeClr val="accent5">
                    <a:lumMod val="50000"/>
                  </a:schemeClr>
                </a:solidFill>
              </a:rPr>
              <a:t>حساب تسویه رسمی</a:t>
            </a:r>
            <a:endParaRPr lang="en-US" sz="3200" b="1" dirty="0" smtClean="0">
              <a:solidFill>
                <a:schemeClr val="accent5">
                  <a:lumMod val="50000"/>
                </a:schemeClr>
              </a:solidFill>
            </a:endParaRPr>
          </a:p>
        </p:txBody>
      </p:sp>
      <p:sp>
        <p:nvSpPr>
          <p:cNvPr id="3" name="Content Placeholder 2"/>
          <p:cNvSpPr>
            <a:spLocks noGrp="1"/>
          </p:cNvSpPr>
          <p:nvPr>
            <p:ph idx="1"/>
          </p:nvPr>
        </p:nvSpPr>
        <p:spPr>
          <a:xfrm>
            <a:off x="1600200" y="1152908"/>
            <a:ext cx="6781800" cy="5486400"/>
          </a:xfrm>
        </p:spPr>
        <p:txBody>
          <a:bodyPr>
            <a:normAutofit/>
          </a:bodyPr>
          <a:lstStyle/>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تمامی مبادلات که در ترازپرداخت‌های بدهکار می‌شوند(بجز نقل و انتقالات یکجانبه) در حساب تسویه رسمی بستانکار می‌گردند.</a:t>
            </a:r>
            <a:endParaRPr lang="en-US" sz="2000" b="1" dirty="0" smtClean="0">
              <a:solidFill>
                <a:schemeClr val="tx1"/>
              </a:solidFill>
              <a:cs typeface="B Nazanin" panose="00000400000000000000" pitchFamily="2" charset="-78"/>
            </a:endParaRPr>
          </a:p>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تمامی مبادلات که در ترازپرداخت‌های بستانکار می‌شوند(بجز نقل و انتقالات یکجانبه) در حساب تسویه رسمی بدهکار می‌گردند.</a:t>
            </a:r>
            <a:endParaRPr lang="en-US" sz="2000" b="1" dirty="0" smtClean="0">
              <a:solidFill>
                <a:schemeClr val="tx1"/>
              </a:solidFill>
              <a:cs typeface="B Nazanin" panose="00000400000000000000" pitchFamily="2" charset="-78"/>
            </a:endParaRPr>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371600" y="274638"/>
            <a:ext cx="7086600" cy="639762"/>
          </a:xfrm>
        </p:spPr>
        <p:style>
          <a:lnRef idx="2">
            <a:schemeClr val="accent2"/>
          </a:lnRef>
          <a:fillRef idx="1">
            <a:schemeClr val="lt1"/>
          </a:fillRef>
          <a:effectRef idx="0">
            <a:schemeClr val="accent2"/>
          </a:effectRef>
          <a:fontRef idx="minor">
            <a:schemeClr val="dk1"/>
          </a:fontRef>
        </p:style>
        <p:txBody>
          <a:bodyPr>
            <a:noAutofit/>
          </a:bodyPr>
          <a:lstStyle/>
          <a:p>
            <a:pPr algn="ctr" rtl="1">
              <a:lnSpc>
                <a:spcPct val="80000"/>
              </a:lnSpc>
            </a:pPr>
            <a:r>
              <a:rPr lang="en-US" sz="3200" b="1" dirty="0" smtClean="0">
                <a:solidFill>
                  <a:schemeClr val="accent5">
                    <a:lumMod val="50000"/>
                  </a:schemeClr>
                </a:solidFill>
              </a:rPr>
              <a:t>تعادل ترازپرداخت‌های خارجی</a:t>
            </a:r>
            <a:endParaRPr lang="en-US" sz="3200" b="1" dirty="0" smtClean="0">
              <a:solidFill>
                <a:schemeClr val="accent5">
                  <a:lumMod val="50000"/>
                </a:schemeClr>
              </a:solidFill>
            </a:endParaRPr>
          </a:p>
        </p:txBody>
      </p:sp>
      <p:sp>
        <p:nvSpPr>
          <p:cNvPr id="3" name="Content Placeholder 2"/>
          <p:cNvSpPr>
            <a:spLocks noGrp="1"/>
          </p:cNvSpPr>
          <p:nvPr>
            <p:ph idx="1"/>
          </p:nvPr>
        </p:nvSpPr>
        <p:spPr>
          <a:xfrm>
            <a:off x="1371600" y="1161494"/>
            <a:ext cx="7086600" cy="5486400"/>
          </a:xfrm>
        </p:spPr>
        <p:txBody>
          <a:bodyPr>
            <a:normAutofit/>
          </a:bodyPr>
          <a:lstStyle/>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هنگامی‌که بدهکار و جمع طرف بستانکار ترازپرداخت‎ها یا جمع اقلام با علامت + با جمع اقلام با علامت – برابر باشد؛ می‌گوئیم ترازپرداخت‌های خارجی در حالت تعادل قرار دارد.</a:t>
            </a:r>
            <a:endParaRPr lang="en-US" sz="2000" b="1" dirty="0" smtClean="0">
              <a:solidFill>
                <a:schemeClr val="tx1"/>
              </a:solidFill>
              <a:cs typeface="B Nazanin" panose="00000400000000000000" pitchFamily="2" charset="-78"/>
            </a:endParaRPr>
          </a:p>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هنگامی‌که جمع اقلام با علامت – کوچک‌تر از جمع اقلام با علامت + است؛ می‌گوئیم ترازپرداخت‌های خارجی دارای مازاد است.</a:t>
            </a:r>
            <a:endParaRPr lang="en-US" sz="2000" b="1" dirty="0" smtClean="0">
              <a:solidFill>
                <a:schemeClr val="tx1"/>
              </a:solidFill>
              <a:cs typeface="B Nazanin" panose="00000400000000000000" pitchFamily="2" charset="-78"/>
            </a:endParaRPr>
          </a:p>
          <a:p>
            <a:pPr algn="just" rtl="1">
              <a:buFont typeface="Wingdings" panose="05000000000000000000" pitchFamily="2" charset="2"/>
              <a:buChar char="v"/>
            </a:pPr>
            <a:r>
              <a:rPr lang="en-US" sz="2000" b="1" dirty="0" smtClean="0">
                <a:solidFill>
                  <a:schemeClr val="tx1"/>
                </a:solidFill>
                <a:cs typeface="B Nazanin" panose="00000400000000000000" pitchFamily="2" charset="-78"/>
              </a:rPr>
              <a:t>هنگامی‌که جمع اقلام با علامت – بزرگ‌تر از جمع اقلام با علامت + است؛ می‌گوئیم ترازپرداخت‌های خارجی کسری دارد و غالبا با وام‌گرفتن از صندوق بین‌المللی پول، وام از دولت‌های خارجی، وام از بانک‌های خارجی، کاهش ذخایر ارزی اقتصاد یا فروش طلا تامین مالی می‌گردد</a:t>
            </a:r>
            <a:r>
              <a:rPr lang="en-US" b="1" dirty="0" smtClean="0">
                <a:solidFill>
                  <a:schemeClr val="accent2"/>
                </a:solidFill>
              </a:rPr>
              <a:t>.</a:t>
            </a:r>
            <a:endParaRPr lang="en-US" b="1" dirty="0" smtClean="0"/>
          </a:p>
        </p:txBody>
      </p:sp>
      <p:sp>
        <p:nvSpPr>
          <p:cNvPr id="4" name="Slide Number Placeholder 3"/>
          <p:cNvSpPr>
            <a:spLocks noGrp="1"/>
          </p:cNvSpPr>
          <p:nvPr>
            <p:ph type="sldNum" sz="quarter" idx="12"/>
          </p:nvPr>
        </p:nvSpPr>
        <p:spPr/>
        <p:txBody>
          <a:bodyPr>
            <a:normAutofit fontScale="92500" lnSpcReduction="10000"/>
          </a:bodyPr>
          <a:lstStyle/>
          <a:p>
            <a:fld id="{B6F15528-21DE-4FAA-801E-634DDDAF4B2B}" type="slidenum">
              <a:rPr lang="en-US" smtClean="0"/>
            </a:fld>
            <a:endParaRPr lang="en-US" dirty="0"/>
          </a:p>
        </p:txBody>
      </p:sp>
    </p:spTree>
  </p:cSld>
  <p:clrMapOvr>
    <a:masterClrMapping/>
  </p:clrMapOvr>
  <p:transition spd="slow">
    <p:dissolve/>
  </p:transition>
  <p:timing>
    <p:tnLst>
      <p:par>
        <p:cTn id="1" dur="indefinite" restart="never" nodeType="tmRoot"/>
      </p:par>
    </p:tnLst>
  </p:timing>
</p:sld>
</file>

<file path=ppt/theme/theme1.xml><?xml version="1.0" encoding="utf-8"?>
<a:theme xmlns:a="http://schemas.openxmlformats.org/drawingml/2006/main" name="Wisp">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12285</Words>
  <Application>WPS Presentation</Application>
  <PresentationFormat>On-screen Show (4:3)</PresentationFormat>
  <Paragraphs>196</Paragraphs>
  <Slides>18</Slides>
  <Notes>1</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18</vt:i4>
      </vt:variant>
    </vt:vector>
  </HeadingPairs>
  <TitlesOfParts>
    <vt:vector size="38" baseType="lpstr">
      <vt:lpstr>Arial</vt:lpstr>
      <vt:lpstr>SimSun</vt:lpstr>
      <vt:lpstr>Wingdings</vt:lpstr>
      <vt:lpstr>Wingdings 3</vt:lpstr>
      <vt:lpstr>Arial</vt:lpstr>
      <vt:lpstr>2  Badr</vt:lpstr>
      <vt:lpstr>B Titr</vt:lpstr>
      <vt:lpstr>B Nazanin</vt:lpstr>
      <vt:lpstr>Courier New</vt:lpstr>
      <vt:lpstr>Century Gothic</vt:lpstr>
      <vt:lpstr>Segoe Print</vt:lpstr>
      <vt:lpstr>Microsoft YaHei</vt:lpstr>
      <vt:lpstr/>
      <vt:lpstr>Arial Unicode MS</vt:lpstr>
      <vt:lpstr>Calibri</vt:lpstr>
      <vt:lpstr>Naskh Jadiid</vt:lpstr>
      <vt:lpstr>Naskh Jadiid</vt:lpstr>
      <vt:lpstr>2  Baran</vt:lpstr>
      <vt:lpstr>Tahoma</vt:lpstr>
      <vt:lpstr>Wisp</vt:lpstr>
      <vt:lpstr> *امور مالی  بین الملل*  کوثرباقری و زهرا دهقانی  استاد آقای دهقان  </vt:lpstr>
      <vt:lpstr>PowerPoint 演示文稿</vt:lpstr>
      <vt:lpstr>فصل چهارم: ترازپرداخت‌های خارجی</vt:lpstr>
      <vt:lpstr>ترازپرداخت‌های خارجی</vt:lpstr>
      <vt:lpstr>ترازپرداخت‌های خارجی</vt:lpstr>
      <vt:lpstr>قواعد برای ثبت مبادلات</vt:lpstr>
      <vt:lpstr>ساختار تراز پرداخت‌های خارجی</vt:lpstr>
      <vt:lpstr>حساب تسویه رسمی</vt:lpstr>
      <vt:lpstr>تعادل ترازپرداخت‌های خارجی</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روابط مولفه های کلیدی                                        برندسازی، ارزش ویژه برند و ترجیح مارک                                         با عامل فروش</dc:title>
  <dc:creator>Ali Reza</dc:creator>
  <cp:lastModifiedBy>Dear User</cp:lastModifiedBy>
  <cp:revision>588</cp:revision>
  <dcterms:created xsi:type="dcterms:W3CDTF">2006-08-16T00:00:00Z</dcterms:created>
  <dcterms:modified xsi:type="dcterms:W3CDTF">2020-04-13T09:00:59Z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