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65" r:id="rId4"/>
    <p:sldId id="266" r:id="rId5"/>
    <p:sldId id="268" r:id="rId6"/>
    <p:sldId id="267" r:id="rId7"/>
    <p:sldId id="257" r:id="rId8"/>
    <p:sldId id="259" r:id="rId9"/>
    <p:sldId id="260"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550" autoAdjust="0"/>
  </p:normalViewPr>
  <p:slideViewPr>
    <p:cSldViewPr>
      <p:cViewPr varScale="1">
        <p:scale>
          <a:sx n="74" d="100"/>
          <a:sy n="74" d="100"/>
        </p:scale>
        <p:origin x="12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840375" y="-2005459"/>
            <a:ext cx="1535261" cy="6741368"/>
          </a:xfrm>
          <a:prstGeom prst="rect">
            <a:avLst/>
          </a:prstGeom>
        </p:spPr>
      </p:pic>
      <p:sp>
        <p:nvSpPr>
          <p:cNvPr id="8" name="Rectangle 7"/>
          <p:cNvSpPr/>
          <p:nvPr userDrawn="1"/>
        </p:nvSpPr>
        <p:spPr>
          <a:xfrm>
            <a:off x="611561" y="2132856"/>
            <a:ext cx="7992888" cy="3168352"/>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204864"/>
            <a:ext cx="7772400" cy="1395586"/>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3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CB2E39-2882-4FAC-803C-D13ED9EA75BB}"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t>‹#›</a:t>
            </a:fld>
            <a:endParaRPr lang="en-US"/>
          </a:p>
        </p:txBody>
      </p:sp>
      <p:pic>
        <p:nvPicPr>
          <p:cNvPr id="14" name="Picture 2" descr="C:\Users\Acer\Desktop\Nooran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416" y="6024552"/>
            <a:ext cx="751926" cy="195501"/>
          </a:xfrm>
          <a:prstGeom prst="rect">
            <a:avLst/>
          </a:prstGeom>
          <a:noFill/>
          <a:effectLst>
            <a:glow rad="1270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5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418" y="117419"/>
            <a:ext cx="1535261" cy="6741368"/>
          </a:xfrm>
          <a:prstGeom prst="rect">
            <a:avLst/>
          </a:prstGeom>
        </p:spPr>
      </p:pic>
      <p:sp>
        <p:nvSpPr>
          <p:cNvPr id="8" name="Rectangle 7"/>
          <p:cNvSpPr/>
          <p:nvPr userDrawn="1"/>
        </p:nvSpPr>
        <p:spPr>
          <a:xfrm>
            <a:off x="1691679" y="1052736"/>
            <a:ext cx="6912769" cy="4896544"/>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3688" y="1052736"/>
            <a:ext cx="6840760" cy="576064"/>
          </a:xfrm>
        </p:spPr>
        <p:txBody>
          <a:bodyPr/>
          <a:lstStyle/>
          <a:p>
            <a:r>
              <a:rPr lang="en-US"/>
              <a:t>Click to edit Master title style</a:t>
            </a:r>
            <a:endParaRPr lang="en-US" dirty="0"/>
          </a:p>
        </p:txBody>
      </p:sp>
      <p:sp>
        <p:nvSpPr>
          <p:cNvPr id="3" name="Content Placeholder 2"/>
          <p:cNvSpPr>
            <a:spLocks noGrp="1"/>
          </p:cNvSpPr>
          <p:nvPr>
            <p:ph idx="1"/>
          </p:nvPr>
        </p:nvSpPr>
        <p:spPr>
          <a:xfrm>
            <a:off x="1763688" y="1700808"/>
            <a:ext cx="6840760" cy="4248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B2E39-2882-4FAC-803C-D13ED9EA75BB}"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t>‹#›</a:t>
            </a:fld>
            <a:endParaRPr lang="en-US"/>
          </a:p>
        </p:txBody>
      </p:sp>
    </p:spTree>
    <p:extLst>
      <p:ext uri="{BB962C8B-B14F-4D97-AF65-F5344CB8AC3E}">
        <p14:creationId xmlns:p14="http://schemas.microsoft.com/office/powerpoint/2010/main" val="412904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Content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43924" y="1683680"/>
            <a:ext cx="8720564" cy="1241264"/>
          </a:xfrm>
          <a:prstGeom prst="rect">
            <a:avLst/>
          </a:prstGeom>
        </p:spPr>
      </p:pic>
      <p:sp>
        <p:nvSpPr>
          <p:cNvPr id="10" name="Rectangle 9"/>
          <p:cNvSpPr/>
          <p:nvPr userDrawn="1"/>
        </p:nvSpPr>
        <p:spPr>
          <a:xfrm>
            <a:off x="1043608" y="3068960"/>
            <a:ext cx="7200800" cy="3312368"/>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7623" y="4406900"/>
            <a:ext cx="691276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87623" y="2906713"/>
            <a:ext cx="69127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B2E39-2882-4FAC-803C-D13ED9EA75BB}"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t>‹#›</a:t>
            </a:fld>
            <a:endParaRPr lang="en-US"/>
          </a:p>
        </p:txBody>
      </p:sp>
    </p:spTree>
    <p:extLst>
      <p:ext uri="{BB962C8B-B14F-4D97-AF65-F5344CB8AC3E}">
        <p14:creationId xmlns:p14="http://schemas.microsoft.com/office/powerpoint/2010/main" val="316082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0" y="-25053"/>
            <a:ext cx="9189369" cy="6883053"/>
          </a:xfrm>
          <a:prstGeom prst="rect">
            <a:avLst/>
          </a:prstGeom>
        </p:spPr>
      </p:pic>
      <p:sp>
        <p:nvSpPr>
          <p:cNvPr id="7" name="Rectangle 6"/>
          <p:cNvSpPr/>
          <p:nvPr userDrawn="1"/>
        </p:nvSpPr>
        <p:spPr>
          <a:xfrm>
            <a:off x="1547664" y="1196752"/>
            <a:ext cx="6048672" cy="446449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47664" y="1196752"/>
            <a:ext cx="6048672" cy="136815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CB2E39-2882-4FAC-803C-D13ED9EA75BB}"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7B4AD-C7D1-447F-8313-25C8E81E1C0F}" type="slidenum">
              <a:rPr lang="en-US" smtClean="0"/>
              <a:t>‹#›</a:t>
            </a:fld>
            <a:endParaRPr lang="en-US"/>
          </a:p>
        </p:txBody>
      </p:sp>
    </p:spTree>
    <p:extLst>
      <p:ext uri="{BB962C8B-B14F-4D97-AF65-F5344CB8AC3E}">
        <p14:creationId xmlns:p14="http://schemas.microsoft.com/office/powerpoint/2010/main" val="32329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B2E39-2882-4FAC-803C-D13ED9EA75BB}"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7B4AD-C7D1-447F-8313-25C8E81E1C0F}" type="slidenum">
              <a:rPr lang="en-US" smtClean="0"/>
              <a:t>‹#›</a:t>
            </a:fld>
            <a:endParaRPr lang="en-US"/>
          </a:p>
        </p:txBody>
      </p:sp>
      <p:pic>
        <p:nvPicPr>
          <p:cNvPr id="5" name="Content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924" y="5462352"/>
            <a:ext cx="8720564" cy="1279016"/>
          </a:xfrm>
          <a:prstGeom prst="rect">
            <a:avLst/>
          </a:prstGeom>
        </p:spPr>
      </p:pic>
      <p:sp>
        <p:nvSpPr>
          <p:cNvPr id="6" name="Rectangle 5"/>
          <p:cNvSpPr/>
          <p:nvPr userDrawn="1"/>
        </p:nvSpPr>
        <p:spPr>
          <a:xfrm>
            <a:off x="1043608" y="476672"/>
            <a:ext cx="7200800" cy="4968552"/>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317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5592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B2E39-2882-4FAC-803C-D13ED9EA75BB}" type="datetimeFigureOut">
              <a:rPr lang="en-US" smtClean="0"/>
              <a:t>4/5/2020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B4AD-C7D1-447F-8313-25C8E81E1C0F}" type="slidenum">
              <a:rPr lang="en-US" smtClean="0"/>
              <a:t>‹#›</a:t>
            </a:fld>
            <a:endParaRPr lang="en-US"/>
          </a:p>
        </p:txBody>
      </p:sp>
    </p:spTree>
    <p:extLst>
      <p:ext uri="{BB962C8B-B14F-4D97-AF65-F5344CB8AC3E}">
        <p14:creationId xmlns:p14="http://schemas.microsoft.com/office/powerpoint/2010/main" val="259422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F8ACB5-75CB-4EB9-820D-EBDF22252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15" y="2286000"/>
            <a:ext cx="8428285" cy="2817254"/>
          </a:xfrm>
          <a:prstGeom prst="rect">
            <a:avLst/>
          </a:prstGeom>
        </p:spPr>
      </p:pic>
    </p:spTree>
    <p:extLst>
      <p:ext uri="{BB962C8B-B14F-4D97-AF65-F5344CB8AC3E}">
        <p14:creationId xmlns:p14="http://schemas.microsoft.com/office/powerpoint/2010/main" val="418316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41134-02C2-4548-AC59-A00F890B6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294" y="533400"/>
            <a:ext cx="3681412" cy="4876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7592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E985E4-105D-4EE3-B24D-CEF5BF2F9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194" y="533400"/>
            <a:ext cx="3757612" cy="4876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9845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0B0186-90C7-4BB0-91A5-37AB40D6B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890" y="533400"/>
            <a:ext cx="3760219" cy="4876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8040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06D20-EFA5-4599-A8F9-FBFE24378AAA}"/>
              </a:ext>
            </a:extLst>
          </p:cNvPr>
          <p:cNvSpPr/>
          <p:nvPr/>
        </p:nvSpPr>
        <p:spPr>
          <a:xfrm>
            <a:off x="2286000" y="2438400"/>
            <a:ext cx="4572000" cy="2478564"/>
          </a:xfrm>
          <a:prstGeom prst="rect">
            <a:avLst/>
          </a:prstGeom>
        </p:spPr>
        <p:txBody>
          <a:bodyPr>
            <a:spAutoFit/>
          </a:bodyPr>
          <a:lstStyle/>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دانشگاه زینب کبری (س)</a:t>
            </a:r>
            <a:endParaRPr lang="fa-IR" sz="24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مقطع</a:t>
            </a:r>
            <a:r>
              <a:rPr lang="fa-IR" sz="2400" dirty="0">
                <a:latin typeface="Calibri" panose="020F0502020204030204" pitchFamily="34" charset="0"/>
                <a:ea typeface="Calibri" panose="020F0502020204030204" pitchFamily="34" charset="0"/>
                <a:cs typeface="Titr" panose="00000700000000000000" pitchFamily="2" charset="-78"/>
              </a:rPr>
              <a:t>:</a:t>
            </a:r>
            <a:r>
              <a:rPr lang="ar-SA" sz="2400" dirty="0">
                <a:latin typeface="Calibri" panose="020F0502020204030204" pitchFamily="34" charset="0"/>
                <a:ea typeface="Calibri" panose="020F0502020204030204" pitchFamily="34" charset="0"/>
                <a:cs typeface="Titr" panose="00000700000000000000" pitchFamily="2" charset="-78"/>
              </a:rPr>
              <a:t> کارشناسی</a:t>
            </a:r>
            <a:endParaRPr lang="fa-IR" sz="24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رشته</a:t>
            </a:r>
            <a:r>
              <a:rPr lang="fa-IR" sz="2400" dirty="0">
                <a:latin typeface="Calibri" panose="020F0502020204030204" pitchFamily="34" charset="0"/>
                <a:ea typeface="Calibri" panose="020F0502020204030204" pitchFamily="34" charset="0"/>
                <a:cs typeface="Titr" panose="00000700000000000000" pitchFamily="2" charset="-78"/>
              </a:rPr>
              <a:t>:</a:t>
            </a:r>
            <a:r>
              <a:rPr lang="ar-SA" sz="2400" dirty="0">
                <a:latin typeface="Calibri" panose="020F0502020204030204" pitchFamily="34" charset="0"/>
                <a:ea typeface="Calibri" panose="020F0502020204030204" pitchFamily="34" charset="0"/>
                <a:cs typeface="Titr" panose="00000700000000000000" pitchFamily="2" charset="-78"/>
              </a:rPr>
              <a:t> طراحی و دوخت</a:t>
            </a:r>
            <a:endParaRPr lang="fa-IR" sz="24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درس</a:t>
            </a:r>
            <a:r>
              <a:rPr lang="fa-IR" sz="2400" dirty="0">
                <a:latin typeface="Calibri" panose="020F0502020204030204" pitchFamily="34" charset="0"/>
                <a:ea typeface="Calibri" panose="020F0502020204030204" pitchFamily="34" charset="0"/>
                <a:cs typeface="Titr" panose="00000700000000000000" pitchFamily="2" charset="-78"/>
              </a:rPr>
              <a:t>:</a:t>
            </a:r>
            <a:r>
              <a:rPr lang="ar-SA" sz="2400" dirty="0">
                <a:latin typeface="Calibri" panose="020F0502020204030204" pitchFamily="34" charset="0"/>
                <a:ea typeface="Calibri" panose="020F0502020204030204" pitchFamily="34" charset="0"/>
                <a:cs typeface="Titr" panose="00000700000000000000" pitchFamily="2" charset="-78"/>
              </a:rPr>
              <a:t> مولاژ</a:t>
            </a:r>
            <a:endParaRPr lang="fa-IR" sz="24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مدرس</a:t>
            </a:r>
            <a:r>
              <a:rPr lang="fa-IR" sz="2400" dirty="0">
                <a:latin typeface="Calibri" panose="020F0502020204030204" pitchFamily="34" charset="0"/>
                <a:ea typeface="Calibri" panose="020F0502020204030204" pitchFamily="34" charset="0"/>
                <a:cs typeface="Titr" panose="00000700000000000000" pitchFamily="2" charset="-78"/>
              </a:rPr>
              <a:t>:</a:t>
            </a:r>
            <a:r>
              <a:rPr lang="ar-SA" sz="2400" dirty="0">
                <a:latin typeface="Calibri" panose="020F0502020204030204" pitchFamily="34" charset="0"/>
                <a:ea typeface="Calibri" panose="020F0502020204030204" pitchFamily="34" charset="0"/>
                <a:cs typeface="Titr" panose="00000700000000000000" pitchFamily="2" charset="-78"/>
              </a:rPr>
              <a:t>  زهرا مطلبی</a:t>
            </a:r>
            <a:endParaRPr lang="en-US" sz="2400" dirty="0">
              <a:latin typeface="Calibri" panose="020F0502020204030204" pitchFamily="34" charset="0"/>
              <a:ea typeface="Calibri" panose="020F0502020204030204" pitchFamily="34" charset="0"/>
              <a:cs typeface="Titr" panose="00000700000000000000" pitchFamily="2" charset="-78"/>
            </a:endParaRPr>
          </a:p>
        </p:txBody>
      </p:sp>
      <p:pic>
        <p:nvPicPr>
          <p:cNvPr id="5" name="Picture 4">
            <a:extLst>
              <a:ext uri="{FF2B5EF4-FFF2-40B4-BE49-F238E27FC236}">
                <a16:creationId xmlns:a16="http://schemas.microsoft.com/office/drawing/2014/main" id="{57BA7213-5CB0-4E61-8B94-05E1A1CB8D8C}"/>
              </a:ext>
            </a:extLst>
          </p:cNvPr>
          <p:cNvPicPr>
            <a:picLocks noChangeAspect="1"/>
          </p:cNvPicPr>
          <p:nvPr/>
        </p:nvPicPr>
        <p:blipFill>
          <a:blip r:embed="rId2"/>
          <a:stretch>
            <a:fillRect/>
          </a:stretch>
        </p:blipFill>
        <p:spPr>
          <a:xfrm>
            <a:off x="685800" y="2209800"/>
            <a:ext cx="1171575" cy="11373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5346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06D20-EFA5-4599-A8F9-FBFE24378AAA}"/>
              </a:ext>
            </a:extLst>
          </p:cNvPr>
          <p:cNvSpPr/>
          <p:nvPr/>
        </p:nvSpPr>
        <p:spPr>
          <a:xfrm>
            <a:off x="1485900" y="2738747"/>
            <a:ext cx="6172200" cy="1380506"/>
          </a:xfrm>
          <a:prstGeom prst="rect">
            <a:avLst/>
          </a:prstGeom>
        </p:spPr>
        <p:txBody>
          <a:bodyPr wrap="square">
            <a:spAutoFit/>
          </a:bodyPr>
          <a:lstStyle/>
          <a:p>
            <a:pPr algn="ctr" rtl="1">
              <a:lnSpc>
                <a:spcPct val="107000"/>
              </a:lnSpc>
              <a:spcAft>
                <a:spcPts val="800"/>
              </a:spcAft>
            </a:pPr>
            <a:r>
              <a:rPr lang="fa-IR" sz="3600">
                <a:latin typeface="Calibri" panose="020F0502020204030204" pitchFamily="34" charset="0"/>
                <a:ea typeface="Calibri" panose="020F0502020204030204" pitchFamily="34" charset="0"/>
                <a:cs typeface="Titr" panose="00000700000000000000" pitchFamily="2" charset="-78"/>
              </a:rPr>
              <a:t>جلسه </a:t>
            </a:r>
            <a:r>
              <a:rPr lang="fa-IR" sz="3600" dirty="0">
                <a:latin typeface="Calibri" panose="020F0502020204030204" pitchFamily="34" charset="0"/>
                <a:ea typeface="Calibri" panose="020F0502020204030204" pitchFamily="34" charset="0"/>
                <a:cs typeface="Titr" panose="00000700000000000000" pitchFamily="2" charset="-78"/>
              </a:rPr>
              <a:t>اول :</a:t>
            </a:r>
          </a:p>
          <a:p>
            <a:pPr algn="ctr" rtl="1">
              <a:lnSpc>
                <a:spcPct val="107000"/>
              </a:lnSpc>
              <a:spcAft>
                <a:spcPts val="800"/>
              </a:spcAft>
            </a:pPr>
            <a:r>
              <a:rPr lang="ar-SA" sz="3600" dirty="0">
                <a:latin typeface="Calibri" panose="020F0502020204030204" pitchFamily="34" charset="0"/>
                <a:ea typeface="Calibri" panose="020F0502020204030204" pitchFamily="34" charset="0"/>
                <a:cs typeface="Titr" panose="00000700000000000000" pitchFamily="2" charset="-78"/>
              </a:rPr>
              <a:t> تاریخچه و ضرورت یادگیری مولاژ</a:t>
            </a:r>
            <a:endParaRPr lang="fa-IR" sz="3600" dirty="0">
              <a:latin typeface="Calibri" panose="020F0502020204030204" pitchFamily="34" charset="0"/>
              <a:ea typeface="Calibri" panose="020F0502020204030204" pitchFamily="34" charset="0"/>
              <a:cs typeface="Titr" panose="00000700000000000000" pitchFamily="2" charset="-78"/>
            </a:endParaRPr>
          </a:p>
        </p:txBody>
      </p:sp>
    </p:spTree>
    <p:extLst>
      <p:ext uri="{BB962C8B-B14F-4D97-AF65-F5344CB8AC3E}">
        <p14:creationId xmlns:p14="http://schemas.microsoft.com/office/powerpoint/2010/main" val="2620348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0C98F-B7EF-46C2-9604-59D9B62CACDB}"/>
              </a:ext>
            </a:extLst>
          </p:cNvPr>
          <p:cNvSpPr/>
          <p:nvPr/>
        </p:nvSpPr>
        <p:spPr>
          <a:xfrm>
            <a:off x="1752600" y="1219200"/>
            <a:ext cx="6858000" cy="3887346"/>
          </a:xfrm>
          <a:prstGeom prst="rect">
            <a:avLst/>
          </a:prstGeom>
        </p:spPr>
        <p:txBody>
          <a:bodyPr wrap="square">
            <a:spAutoFit/>
          </a:bodyPr>
          <a:lstStyle/>
          <a:p>
            <a:pPr algn="ctr" rtl="1">
              <a:lnSpc>
                <a:spcPct val="107000"/>
              </a:lnSpc>
              <a:spcAft>
                <a:spcPts val="800"/>
              </a:spcAft>
            </a:pPr>
            <a:r>
              <a:rPr lang="fa-IR" sz="3200" dirty="0">
                <a:latin typeface="Calibri" panose="020F0502020204030204" pitchFamily="34" charset="0"/>
                <a:ea typeface="Calibri" panose="020F0502020204030204" pitchFamily="34" charset="0"/>
                <a:cs typeface="Titr" panose="00000700000000000000" pitchFamily="2" charset="-78"/>
              </a:rPr>
              <a:t>تاریخچه مولاژ : </a:t>
            </a:r>
          </a:p>
          <a:p>
            <a:pPr algn="ctr" rtl="1">
              <a:lnSpc>
                <a:spcPct val="107000"/>
              </a:lnSpc>
              <a:spcAft>
                <a:spcPts val="800"/>
              </a:spcAft>
            </a:pPr>
            <a:endParaRPr lang="en-US" sz="3200" dirty="0">
              <a:latin typeface="Calibri" panose="020F0502020204030204" pitchFamily="34" charset="0"/>
              <a:ea typeface="Calibri" panose="020F0502020204030204" pitchFamily="34" charset="0"/>
              <a:cs typeface="Titr" panose="00000700000000000000" pitchFamily="2" charset="-78"/>
            </a:endParaRPr>
          </a:p>
          <a:p>
            <a:pPr algn="justLow" rtl="1">
              <a:lnSpc>
                <a:spcPct val="107000"/>
              </a:lnSpc>
              <a:spcAft>
                <a:spcPts val="800"/>
              </a:spcAft>
            </a:pPr>
            <a:r>
              <a:rPr lang="fa-IR" sz="2200" dirty="0">
                <a:latin typeface="Calibri" panose="020F0502020204030204" pitchFamily="34" charset="0"/>
                <a:ea typeface="Calibri" panose="020F0502020204030204" pitchFamily="34" charset="0"/>
                <a:cs typeface="Titr" panose="00000700000000000000" pitchFamily="2" charset="-78"/>
              </a:rPr>
              <a:t>هنر با پارچه پوشانیدن مسیر سحر امیز و فریبنده ای را طی کرده تا به دنیای مد امروز رسیده است مصریان قدیم سه هزارسال قبل ازمیلاد مسیح لنگی را به دور بدن خود می پیچاندن و ان را با کمربندی محکم میکردن و مدلهای بی نهایتی از ترکیب این پارچه روی اندام نشان می دادن این روش توسط یونانیان باستان و رومیان نیز پوشیده می شد،هر دوجنس زن و مرد پوشاک مشابه هم می پوشیدن و تقریبا همه این پوشاک را دو تکه پارچه سبک تشکیل می داد .</a:t>
            </a:r>
            <a:endParaRPr lang="en-US" sz="2200" dirty="0">
              <a:latin typeface="Calibri" panose="020F0502020204030204" pitchFamily="34" charset="0"/>
              <a:ea typeface="Calibri" panose="020F0502020204030204" pitchFamily="34" charset="0"/>
              <a:cs typeface="Titr" panose="00000700000000000000" pitchFamily="2" charset="-78"/>
            </a:endParaRPr>
          </a:p>
        </p:txBody>
      </p:sp>
    </p:spTree>
    <p:extLst>
      <p:ext uri="{BB962C8B-B14F-4D97-AF65-F5344CB8AC3E}">
        <p14:creationId xmlns:p14="http://schemas.microsoft.com/office/powerpoint/2010/main" val="1780060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A9F737-D02C-44F3-BE83-7FDE8B3ABAF5}"/>
              </a:ext>
            </a:extLst>
          </p:cNvPr>
          <p:cNvSpPr/>
          <p:nvPr/>
        </p:nvSpPr>
        <p:spPr>
          <a:xfrm>
            <a:off x="1828800" y="1859340"/>
            <a:ext cx="6629400" cy="3139321"/>
          </a:xfrm>
          <a:prstGeom prst="rect">
            <a:avLst/>
          </a:prstGeom>
        </p:spPr>
        <p:txBody>
          <a:bodyPr wrap="square">
            <a:spAutoFit/>
          </a:bodyPr>
          <a:lstStyle/>
          <a:p>
            <a:pPr algn="justLow" rtl="1"/>
            <a:r>
              <a:rPr lang="fa-IR" sz="2200" dirty="0">
                <a:latin typeface="Calibri" panose="020F0502020204030204" pitchFamily="34" charset="0"/>
                <a:ea typeface="Calibri" panose="020F0502020204030204" pitchFamily="34" charset="0"/>
                <a:cs typeface="Titr" panose="00000700000000000000" pitchFamily="2" charset="-78"/>
              </a:rPr>
              <a:t>طراح یا هنر اموز میتواند یه تکه پارچه صاف را به بدن بگیرد وان را به انحنای بدن قالب  گیری وبرش بزند این کار با تلاشهای اولیه برای پوشاندن بدن با پارچه خیلی کم متفاوت نیست بسیاری از طراحان ترجیح میدهند که از متدهای با پارچه پوشاندن مثل دراپینگ برای ایجاد طرحهای اورجینال خودشان خلاقیت به خرج بدهند در اوایل قرن بیست میلادی مگلینت ویوند روی عروسک چوبی به مقیاس یک دوم کار کردتا لباسهای اریب درست کند و هر لباسی که با برش اریب طراحی شده ممکن است مستقیما به هوش او در سال ۱۹۱۲ وتا سال ۱۹۳۰  شکوفا شده بتوان نسبت داد . </a:t>
            </a:r>
            <a:endParaRPr lang="ar-BH" sz="2200" dirty="0"/>
          </a:p>
        </p:txBody>
      </p:sp>
    </p:spTree>
    <p:extLst>
      <p:ext uri="{BB962C8B-B14F-4D97-AF65-F5344CB8AC3E}">
        <p14:creationId xmlns:p14="http://schemas.microsoft.com/office/powerpoint/2010/main" val="132651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0C98F-B7EF-46C2-9604-59D9B62CACDB}"/>
              </a:ext>
            </a:extLst>
          </p:cNvPr>
          <p:cNvSpPr/>
          <p:nvPr/>
        </p:nvSpPr>
        <p:spPr>
          <a:xfrm>
            <a:off x="1828800" y="1774701"/>
            <a:ext cx="6705600" cy="3308598"/>
          </a:xfrm>
          <a:prstGeom prst="rect">
            <a:avLst/>
          </a:prstGeom>
        </p:spPr>
        <p:txBody>
          <a:bodyPr wrap="square">
            <a:spAutoFit/>
          </a:bodyPr>
          <a:lstStyle/>
          <a:p>
            <a:pPr algn="justLow" rtl="1"/>
            <a:r>
              <a:rPr lang="fa-IR" sz="1900" dirty="0">
                <a:cs typeface="Titr" panose="00000700000000000000" pitchFamily="2" charset="-78"/>
              </a:rPr>
              <a:t>در سال ۱۹۳۲ در دوران کاری الیکس گرس تکنیکهای جدید طراحی لباس ازمایش کرد او در خلق لباسهای نامتقارن ، لباسهای مدل دار، استین خفاشی ،اهار زدن ،کلاه،شنل و خیلی لباسهای دیگر را با این تکنیک انجام داد .</a:t>
            </a:r>
            <a:endParaRPr lang="en-US" sz="1900" dirty="0">
              <a:cs typeface="Titr" panose="00000700000000000000" pitchFamily="2" charset="-78"/>
            </a:endParaRPr>
          </a:p>
          <a:p>
            <a:pPr algn="justLow" rtl="1"/>
            <a:r>
              <a:rPr lang="fa-IR" sz="1900" dirty="0">
                <a:cs typeface="Titr" panose="00000700000000000000" pitchFamily="2" charset="-78"/>
              </a:rPr>
              <a:t>پیشرفتهای اصلی و مهم در صنعت مد در اوایل سال ۱۸۰۰ میلادی تا اوایل قرن ۲۰ میلادی صورت گرفت اختراع متدد نواری تا ان موقع توسط یک ریسمان،گره های پیمانه می شد .توسعه الگو کاغذی در سال ۱۸۶۳ و ابداع ماشین چرخ خیاطی در سال ۱۸۵۱ میلادی .     وقتی اندازه ها در سال ۱۹۳۰ استاندار شد شکل و فرم لباس طوری شد تا با این اندازه گیری یکسان مطابقت داشته باشد از این نقطه نظر در کارخانه های لباسهای اماده و طراحان لباس زنانه از فرم سه بعدی مثل حجمی ،اوریگامی ، فیت بدن و...برای چک کردن مدلها استفاده کنند.</a:t>
            </a:r>
            <a:endParaRPr lang="en-US" sz="1900" dirty="0">
              <a:cs typeface="Titr" panose="00000700000000000000" pitchFamily="2" charset="-78"/>
            </a:endParaRPr>
          </a:p>
        </p:txBody>
      </p:sp>
    </p:spTree>
    <p:extLst>
      <p:ext uri="{BB962C8B-B14F-4D97-AF65-F5344CB8AC3E}">
        <p14:creationId xmlns:p14="http://schemas.microsoft.com/office/powerpoint/2010/main" val="2265708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B943D2-FDF0-4235-B678-83809110B369}"/>
              </a:ext>
            </a:extLst>
          </p:cNvPr>
          <p:cNvSpPr/>
          <p:nvPr/>
        </p:nvSpPr>
        <p:spPr>
          <a:xfrm>
            <a:off x="1828800" y="1446654"/>
            <a:ext cx="6629400" cy="3887346"/>
          </a:xfrm>
          <a:prstGeom prst="rect">
            <a:avLst/>
          </a:prstGeom>
        </p:spPr>
        <p:txBody>
          <a:bodyPr wrap="square">
            <a:spAutoFit/>
          </a:bodyPr>
          <a:lstStyle/>
          <a:p>
            <a:pPr algn="ctr" rtl="1">
              <a:lnSpc>
                <a:spcPct val="107000"/>
              </a:lnSpc>
              <a:spcAft>
                <a:spcPts val="800"/>
              </a:spcAft>
            </a:pPr>
            <a:r>
              <a:rPr lang="ar-SA" sz="3200" dirty="0">
                <a:latin typeface="Calibri" panose="020F0502020204030204" pitchFamily="34" charset="0"/>
                <a:ea typeface="Calibri" panose="020F0502020204030204" pitchFamily="34" charset="0"/>
                <a:cs typeface="Titr" panose="00000700000000000000" pitchFamily="2" charset="-78"/>
              </a:rPr>
              <a:t>مولاژ در طراحی لباس چیست ؟</a:t>
            </a:r>
            <a:endParaRPr lang="fa-IR" sz="32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3200" dirty="0">
                <a:latin typeface="Calibri" panose="020F0502020204030204" pitchFamily="34" charset="0"/>
                <a:ea typeface="Calibri" panose="020F0502020204030204" pitchFamily="34" charset="0"/>
                <a:cs typeface="Titr" panose="00000700000000000000" pitchFamily="2" charset="-78"/>
              </a:rPr>
              <a:t> </a:t>
            </a:r>
            <a:endParaRPr lang="fa-IR" sz="3200" dirty="0">
              <a:latin typeface="Calibri" panose="020F0502020204030204" pitchFamily="34" charset="0"/>
              <a:ea typeface="Calibri" panose="020F0502020204030204" pitchFamily="34" charset="0"/>
              <a:cs typeface="Titr" panose="00000700000000000000" pitchFamily="2" charset="-78"/>
            </a:endParaRPr>
          </a:p>
          <a:p>
            <a:pPr algn="justLow" rtl="1">
              <a:lnSpc>
                <a:spcPct val="107000"/>
              </a:lnSpc>
              <a:spcAft>
                <a:spcPts val="800"/>
              </a:spcAft>
            </a:pPr>
            <a:r>
              <a:rPr lang="ar-SA" sz="2200" dirty="0">
                <a:latin typeface="Calibri" panose="020F0502020204030204" pitchFamily="34" charset="0"/>
                <a:ea typeface="Calibri" panose="020F0502020204030204" pitchFamily="34" charset="0"/>
                <a:cs typeface="Titr" panose="00000700000000000000" pitchFamily="2" charset="-78"/>
              </a:rPr>
              <a:t>مولاژ کلمه فرانسوی است که در فارسی به معنای حجم سازی کاربرد دارد .در این روش طراح مستقیما لباس را توسط پارچه یا  کاغذ بر روی مانکن طراحی می کند. طراح با مولاژ قادر خواهد بود لباسی که در ذهن می پروراند را به صورت سه بعدی بوسیله پارچه و سوزن روی مانکن فرم دهد تا به طرح دلخواه خود برسد بسیاری از طراحان لباس مطرح دنیا از روش مولاژ لباس در طراحی لباس استفاده می کنند.</a:t>
            </a:r>
            <a:endParaRPr lang="en-US" sz="2200" dirty="0">
              <a:latin typeface="Calibri" panose="020F0502020204030204" pitchFamily="34" charset="0"/>
              <a:ea typeface="Calibri" panose="020F0502020204030204" pitchFamily="34" charset="0"/>
              <a:cs typeface="Titr" panose="00000700000000000000" pitchFamily="2" charset="-78"/>
            </a:endParaRPr>
          </a:p>
        </p:txBody>
      </p:sp>
    </p:spTree>
    <p:extLst>
      <p:ext uri="{BB962C8B-B14F-4D97-AF65-F5344CB8AC3E}">
        <p14:creationId xmlns:p14="http://schemas.microsoft.com/office/powerpoint/2010/main" val="3906333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741AF9-A378-47F8-A7F3-B34F73232D19}"/>
              </a:ext>
            </a:extLst>
          </p:cNvPr>
          <p:cNvSpPr/>
          <p:nvPr/>
        </p:nvSpPr>
        <p:spPr>
          <a:xfrm>
            <a:off x="1638300" y="1522854"/>
            <a:ext cx="5867400" cy="3887346"/>
          </a:xfrm>
          <a:prstGeom prst="rect">
            <a:avLst/>
          </a:prstGeom>
        </p:spPr>
        <p:txBody>
          <a:bodyPr wrap="square">
            <a:spAutoFit/>
          </a:bodyPr>
          <a:lstStyle/>
          <a:p>
            <a:pPr algn="ctr" rtl="1">
              <a:lnSpc>
                <a:spcPct val="107000"/>
              </a:lnSpc>
              <a:spcAft>
                <a:spcPts val="800"/>
              </a:spcAft>
            </a:pPr>
            <a:r>
              <a:rPr lang="ar-SA" sz="3200" dirty="0">
                <a:latin typeface="Calibri" panose="020F0502020204030204" pitchFamily="34" charset="0"/>
                <a:ea typeface="Calibri" panose="020F0502020204030204" pitchFamily="34" charset="0"/>
                <a:cs typeface="Titr" panose="00000700000000000000" pitchFamily="2" charset="-78"/>
              </a:rPr>
              <a:t>ضرورت یادگیری مولاژ:</a:t>
            </a:r>
            <a:endParaRPr lang="fa-IR" sz="32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3200" dirty="0">
                <a:latin typeface="Calibri" panose="020F0502020204030204" pitchFamily="34" charset="0"/>
                <a:ea typeface="Calibri" panose="020F0502020204030204" pitchFamily="34" charset="0"/>
                <a:cs typeface="Titr" panose="00000700000000000000" pitchFamily="2" charset="-78"/>
              </a:rPr>
              <a:t> </a:t>
            </a:r>
            <a:endParaRPr lang="en-US" sz="3200" dirty="0">
              <a:latin typeface="Calibri" panose="020F0502020204030204" pitchFamily="34" charset="0"/>
              <a:ea typeface="Calibri" panose="020F0502020204030204" pitchFamily="34" charset="0"/>
              <a:cs typeface="Titr" panose="00000700000000000000" pitchFamily="2" charset="-78"/>
            </a:endParaRPr>
          </a:p>
          <a:p>
            <a:pPr algn="justLow" rtl="1">
              <a:lnSpc>
                <a:spcPct val="107000"/>
              </a:lnSpc>
              <a:spcAft>
                <a:spcPts val="800"/>
              </a:spcAft>
            </a:pPr>
            <a:r>
              <a:rPr lang="ar-SA" sz="2200" dirty="0">
                <a:latin typeface="Calibri" panose="020F0502020204030204" pitchFamily="34" charset="0"/>
                <a:ea typeface="Calibri" panose="020F0502020204030204" pitchFamily="34" charset="0"/>
                <a:cs typeface="Titr" panose="00000700000000000000" pitchFamily="2" charset="-78"/>
              </a:rPr>
              <a:t>محدویت هایی در برش  مسطح وجود دارد  که با به کاربردن شیوه ی کار روی مانکن، کمتر می شود و تهیه مدل های پرچین وشکن و دراپه و غیره که به  وسیله ی الگو مسطح نیز میسر نمی باشد ،با بکار گرفتن شیوه اخیر امکان پذیر گردید. در بعضی مواقع  الگو سازی به روش حجمی می توان مدل های پیچیده را به طریق ساده تر و زمان کمتر تهیه و </a:t>
            </a:r>
            <a:r>
              <a:rPr lang="fa-IR" sz="2200" dirty="0">
                <a:latin typeface="Calibri" panose="020F0502020204030204" pitchFamily="34" charset="0"/>
                <a:ea typeface="Calibri" panose="020F0502020204030204" pitchFamily="34" charset="0"/>
                <a:cs typeface="Titr" panose="00000700000000000000" pitchFamily="2" charset="-78"/>
              </a:rPr>
              <a:t>آ</a:t>
            </a:r>
            <a:r>
              <a:rPr lang="ar-SA" sz="2200" dirty="0">
                <a:latin typeface="Calibri" panose="020F0502020204030204" pitchFamily="34" charset="0"/>
                <a:ea typeface="Calibri" panose="020F0502020204030204" pitchFamily="34" charset="0"/>
                <a:cs typeface="Titr" panose="00000700000000000000" pitchFamily="2" charset="-78"/>
              </a:rPr>
              <a:t>ماده نمود .</a:t>
            </a:r>
            <a:endParaRPr lang="en-US" sz="2200" dirty="0">
              <a:latin typeface="Calibri" panose="020F0502020204030204" pitchFamily="34" charset="0"/>
              <a:ea typeface="Calibri" panose="020F0502020204030204" pitchFamily="34" charset="0"/>
              <a:cs typeface="Titr" panose="00000700000000000000" pitchFamily="2" charset="-78"/>
            </a:endParaRPr>
          </a:p>
        </p:txBody>
      </p:sp>
    </p:spTree>
    <p:extLst>
      <p:ext uri="{BB962C8B-B14F-4D97-AF65-F5344CB8AC3E}">
        <p14:creationId xmlns:p14="http://schemas.microsoft.com/office/powerpoint/2010/main" val="304466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421CF-A73D-4178-8560-923135A33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712" y="609600"/>
            <a:ext cx="3838576" cy="46566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1369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Template>
  <TotalTime>27</TotalTime>
  <Words>549</Words>
  <Application>Microsoft Office PowerPoint</Application>
  <PresentationFormat>On-screen Show (4:3)</PresentationFormat>
  <Paragraphs>19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soshiant phon</dc:creator>
  <cp:lastModifiedBy>soshiant phon</cp:lastModifiedBy>
  <cp:revision>10</cp:revision>
  <dcterms:created xsi:type="dcterms:W3CDTF">2020-04-04T13:23:05Z</dcterms:created>
  <dcterms:modified xsi:type="dcterms:W3CDTF">2020-04-05T05:51:09Z</dcterms:modified>
</cp:coreProperties>
</file>