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8" r:id="rId1"/>
  </p:sldMasterIdLst>
  <p:notesMasterIdLst>
    <p:notesMasterId r:id="rId13"/>
  </p:notesMasterIdLst>
  <p:sldIdLst>
    <p:sldId id="256" r:id="rId2"/>
    <p:sldId id="257" r:id="rId3"/>
    <p:sldId id="261" r:id="rId4"/>
    <p:sldId id="268" r:id="rId5"/>
    <p:sldId id="271" r:id="rId6"/>
    <p:sldId id="272" r:id="rId7"/>
    <p:sldId id="273" r:id="rId8"/>
    <p:sldId id="279" r:id="rId9"/>
    <p:sldId id="274" r:id="rId10"/>
    <p:sldId id="275" r:id="rId11"/>
    <p:sldId id="270" r:id="rId1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2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33A31-4F34-4642-AE43-8A0CC8F2E2F5}" type="datetimeFigureOut">
              <a:rPr lang="en-US" smtClean="0"/>
              <a:t>5/12/2010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EAFAF-0249-416A-A255-467C8222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3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EAFAF-0249-416A-A255-467C822271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2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BE1503-061E-46A0-B86F-DDD45AD54DDE}" type="datetimeFigureOut">
              <a:rPr lang="fa-IR" smtClean="0"/>
              <a:pPr/>
              <a:t>1431/05/29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216955-BD4B-4E65-8310-A0190A2C8F6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1503-061E-46A0-B86F-DDD45AD54DDE}" type="datetimeFigureOut">
              <a:rPr lang="fa-IR" smtClean="0"/>
              <a:pPr/>
              <a:t>1431/05/29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6955-BD4B-4E65-8310-A0190A2C8F6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1503-061E-46A0-B86F-DDD45AD54DDE}" type="datetimeFigureOut">
              <a:rPr lang="fa-IR" smtClean="0"/>
              <a:pPr/>
              <a:t>1431/05/29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6955-BD4B-4E65-8310-A0190A2C8F6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BE1503-061E-46A0-B86F-DDD45AD54DDE}" type="datetimeFigureOut">
              <a:rPr lang="fa-IR" smtClean="0"/>
              <a:pPr/>
              <a:t>1431/05/29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216955-BD4B-4E65-8310-A0190A2C8F6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BE1503-061E-46A0-B86F-DDD45AD54DDE}" type="datetimeFigureOut">
              <a:rPr lang="fa-IR" smtClean="0"/>
              <a:pPr/>
              <a:t>1431/05/29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216955-BD4B-4E65-8310-A0190A2C8F6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1503-061E-46A0-B86F-DDD45AD54DDE}" type="datetimeFigureOut">
              <a:rPr lang="fa-IR" smtClean="0"/>
              <a:pPr/>
              <a:t>1431/05/29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6955-BD4B-4E65-8310-A0190A2C8F6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1503-061E-46A0-B86F-DDD45AD54DDE}" type="datetimeFigureOut">
              <a:rPr lang="fa-IR" smtClean="0"/>
              <a:pPr/>
              <a:t>1431/05/29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6955-BD4B-4E65-8310-A0190A2C8F6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BE1503-061E-46A0-B86F-DDD45AD54DDE}" type="datetimeFigureOut">
              <a:rPr lang="fa-IR" smtClean="0"/>
              <a:pPr/>
              <a:t>1431/05/29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216955-BD4B-4E65-8310-A0190A2C8F6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1503-061E-46A0-B86F-DDD45AD54DDE}" type="datetimeFigureOut">
              <a:rPr lang="fa-IR" smtClean="0"/>
              <a:pPr/>
              <a:t>1431/05/29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6955-BD4B-4E65-8310-A0190A2C8F6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BE1503-061E-46A0-B86F-DDD45AD54DDE}" type="datetimeFigureOut">
              <a:rPr lang="fa-IR" smtClean="0"/>
              <a:pPr/>
              <a:t>1431/05/29</a:t>
            </a:fld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216955-BD4B-4E65-8310-A0190A2C8F6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BE1503-061E-46A0-B86F-DDD45AD54DDE}" type="datetimeFigureOut">
              <a:rPr lang="fa-IR" smtClean="0"/>
              <a:pPr/>
              <a:t>1431/05/29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216955-BD4B-4E65-8310-A0190A2C8F6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BE1503-061E-46A0-B86F-DDD45AD54DDE}" type="datetimeFigureOut">
              <a:rPr lang="fa-IR" smtClean="0"/>
              <a:pPr/>
              <a:t>1431/05/29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216955-BD4B-4E65-8310-A0190A2C8F6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pidar1\Desktop\besm_9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642918"/>
            <a:ext cx="6433960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57" y="116632"/>
            <a:ext cx="324819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1728192" cy="163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11055"/>
            <a:ext cx="1764656" cy="164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56584" y="476672"/>
            <a:ext cx="3203848" cy="576064"/>
          </a:xfrm>
        </p:spPr>
        <p:txBody>
          <a:bodyPr>
            <a:noAutofit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Esfehan" pitchFamily="2" charset="-78"/>
              </a:rPr>
              <a:t>توافق</a:t>
            </a:r>
            <a:endParaRPr lang="fa-IR" sz="2800" dirty="0">
              <a:solidFill>
                <a:schemeClr val="tx1"/>
              </a:solidFill>
              <a:cs typeface="B Esfehan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67545" y="1412776"/>
            <a:ext cx="8136904" cy="4320480"/>
          </a:xfrm>
        </p:spPr>
        <p:txBody>
          <a:bodyPr>
            <a:noAutofit/>
          </a:bodyPr>
          <a:lstStyle/>
          <a:p>
            <a:pPr marL="0" indent="0" algn="justLow" rtl="1">
              <a:lnSpc>
                <a:spcPct val="150000"/>
              </a:lnSpc>
              <a:buNone/>
            </a:pPr>
            <a:r>
              <a:rPr lang="fa-IR" sz="2000" b="1" dirty="0" smtClean="0">
                <a:cs typeface="2  Nazanin" pitchFamily="2" charset="-78"/>
              </a:rPr>
              <a:t>زمانی که صحت سنجی صورت گرفته و تراکنش توسط پایانه فروش نهایی شد پرداخت باید توافق شود که به این معنی</a:t>
            </a:r>
          </a:p>
          <a:p>
            <a:pPr marL="0" indent="0" algn="justLow" rtl="1">
              <a:lnSpc>
                <a:spcPct val="150000"/>
              </a:lnSpc>
              <a:buNone/>
            </a:pPr>
            <a:r>
              <a:rPr lang="fa-IR" sz="2000" b="1" dirty="0" smtClean="0">
                <a:cs typeface="2  Nazanin" pitchFamily="2" charset="-78"/>
              </a:rPr>
              <a:t> است مابین تاجر، پذیرنده</a:t>
            </a:r>
          </a:p>
          <a:p>
            <a:pPr marL="0" indent="0" algn="justLow" rtl="1">
              <a:lnSpc>
                <a:spcPct val="150000"/>
              </a:lnSpc>
              <a:buNone/>
            </a:pPr>
            <a:r>
              <a:rPr lang="fa-IR" sz="2000" b="1" dirty="0" smtClean="0">
                <a:cs typeface="2  Nazanin" pitchFamily="2" charset="-78"/>
              </a:rPr>
              <a:t>و صـادر کنـنده پرداخـت </a:t>
            </a:r>
          </a:p>
          <a:p>
            <a:pPr marL="0" indent="0" algn="justLow" rtl="1">
              <a:lnSpc>
                <a:spcPct val="150000"/>
              </a:lnSpc>
              <a:buNone/>
            </a:pPr>
            <a:r>
              <a:rPr lang="fa-IR" sz="2000" b="1" dirty="0" smtClean="0">
                <a:cs typeface="2  Nazanin" pitchFamily="2" charset="-78"/>
              </a:rPr>
              <a:t>توافق صورت گرفته است.</a:t>
            </a:r>
            <a:endParaRPr lang="fa-IR" sz="2000" b="1" dirty="0">
              <a:cs typeface="2  Nazanin" pitchFamily="2" charset="-78"/>
            </a:endParaRPr>
          </a:p>
          <a:p>
            <a:pPr marL="0" indent="0" algn="r" rtl="1">
              <a:buNone/>
            </a:pPr>
            <a:endParaRPr lang="fa-IR" sz="2000" b="1" dirty="0">
              <a:cs typeface="2  Nazanin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1807"/>
            <a:ext cx="5724649" cy="454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" name="Picture 2" descr="C:\Users\Sepidar1\Desktop\New folder (3)\طرح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20138035">
            <a:off x="3112212" y="2591631"/>
            <a:ext cx="24865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8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Esfehan" pitchFamily="2" charset="-78"/>
              </a:rPr>
              <a:t>پایان </a:t>
            </a:r>
            <a:endParaRPr lang="fa-IR" sz="8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Esfeha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1" name="Picture 10" descr="C:\Documents and Settings\sepidar1\Desktop\New Folder\0.775376001296495793_bamazeh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92524" y="2602647"/>
            <a:ext cx="37356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solidFill>
                  <a:srgbClr val="0070C0"/>
                </a:solidFill>
                <a:cs typeface="B Elham" pitchFamily="2" charset="-78"/>
              </a:rPr>
              <a:t>تهیه کنندگان:</a:t>
            </a:r>
          </a:p>
          <a:p>
            <a:pPr algn="ctr"/>
            <a:r>
              <a:rPr lang="fa-IR" sz="3200" dirty="0" smtClean="0">
                <a:cs typeface="B Elham" pitchFamily="2" charset="-78"/>
              </a:rPr>
              <a:t>کوثر حسینی-ریحانه زارع</a:t>
            </a:r>
          </a:p>
          <a:p>
            <a:pPr algn="ctr"/>
            <a:endParaRPr lang="fa-IR" sz="3200" dirty="0" smtClean="0">
              <a:cs typeface="B Elham" pitchFamily="2" charset="-78"/>
            </a:endParaRPr>
          </a:p>
          <a:p>
            <a:pPr algn="ctr"/>
            <a:r>
              <a:rPr lang="fa-IR" sz="3200" dirty="0" smtClean="0">
                <a:solidFill>
                  <a:srgbClr val="0070C0"/>
                </a:solidFill>
                <a:cs typeface="B Elham" pitchFamily="2" charset="-78"/>
              </a:rPr>
              <a:t>مبحث ارائه:</a:t>
            </a:r>
          </a:p>
          <a:p>
            <a:pPr algn="ctr"/>
            <a:r>
              <a:rPr lang="fa-IR" sz="3200" dirty="0" smtClean="0">
                <a:cs typeface="B Elham" pitchFamily="2" charset="-78"/>
              </a:rPr>
              <a:t>فرآیند تراکنش پرداخت</a:t>
            </a:r>
            <a:endParaRPr lang="fa-IR" sz="3200" dirty="0">
              <a:cs typeface="B Elham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7864" y="476672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parajita" pitchFamily="34" charset="0"/>
                <a:cs typeface="B Esfehan" pitchFamily="2" charset="-78"/>
              </a:rPr>
              <a:t>سیستم های اطلاعاتی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24589" y="5448126"/>
            <a:ext cx="3948517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Mahsa" pitchFamily="2" charset="-78"/>
              </a:rPr>
              <a:t>کارشناسی حسابداری</a:t>
            </a:r>
          </a:p>
          <a:p>
            <a:r>
              <a:rPr lang="fa-IR" sz="32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B Mahsa" pitchFamily="2" charset="-78"/>
              </a:rPr>
              <a:t>دانشکده فنی و حرفه ای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88024" y="1354123"/>
            <a:ext cx="32403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cs typeface="B Elham" pitchFamily="2" charset="-78"/>
              </a:rPr>
              <a:t>نام مدرس:</a:t>
            </a:r>
          </a:p>
          <a:p>
            <a:pPr algn="ctr"/>
            <a:r>
              <a:rPr lang="fa-IR" sz="3600" dirty="0" smtClean="0">
                <a:solidFill>
                  <a:srgbClr val="FF0000"/>
                </a:solidFill>
                <a:cs typeface="B Elham" pitchFamily="2" charset="-78"/>
              </a:rPr>
              <a:t>خانم کوشانفر</a:t>
            </a:r>
            <a:endParaRPr lang="fa-IR" sz="3600" dirty="0">
              <a:solidFill>
                <a:srgbClr val="FF0000"/>
              </a:solidFill>
              <a:cs typeface="B Elham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57" y="116632"/>
            <a:ext cx="324819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11055"/>
            <a:ext cx="1764656" cy="164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1728192" cy="163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5328592" y="476672"/>
            <a:ext cx="3203848" cy="576064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Esfehan" pitchFamily="2" charset="-78"/>
              </a:rPr>
              <a:t>کارت های پرداخت</a:t>
            </a:r>
            <a:endParaRPr lang="fa-IR" dirty="0">
              <a:solidFill>
                <a:schemeClr val="tx1"/>
              </a:solidFill>
              <a:cs typeface="B Esfehan" pitchFamily="2" charset="-78"/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484784"/>
            <a:ext cx="7560840" cy="5184576"/>
          </a:xfrm>
        </p:spPr>
        <p:txBody>
          <a:bodyPr>
            <a:no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200" b="1" dirty="0" smtClean="0">
                <a:solidFill>
                  <a:srgbClr val="FF0000"/>
                </a:solidFill>
                <a:cs typeface="2  Titr" pitchFamily="2" charset="-78"/>
              </a:rPr>
              <a:t>کارت اعتباری: </a:t>
            </a:r>
            <a:r>
              <a:rPr lang="fa-IR" sz="2200" b="1" dirty="0" smtClean="0">
                <a:cs typeface="B Nazanin" pitchFamily="2" charset="-78"/>
              </a:rPr>
              <a:t>اولین نوع از کارت های پرداخت می باشد که هنوز هم خیلی فراگیر است</a:t>
            </a:r>
            <a:endParaRPr lang="fa-IR" sz="2200" b="1" dirty="0">
              <a:cs typeface="B Nazanin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200" b="1" dirty="0" smtClean="0">
                <a:solidFill>
                  <a:srgbClr val="FF0000"/>
                </a:solidFill>
                <a:cs typeface="2  Titr" pitchFamily="2" charset="-78"/>
              </a:rPr>
              <a:t>کارت بدهی: </a:t>
            </a:r>
            <a:r>
              <a:rPr lang="fa-IR" sz="2200" b="1" dirty="0" smtClean="0">
                <a:cs typeface="B Nazanin" pitchFamily="2" charset="-78"/>
              </a:rPr>
              <a:t>کارت خدمات بانکی عادی</a:t>
            </a:r>
            <a:endParaRPr lang="fa-IR" sz="2200" b="1" dirty="0">
              <a:cs typeface="B Nazanin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200" b="1" dirty="0" smtClean="0">
                <a:solidFill>
                  <a:srgbClr val="FF0000"/>
                </a:solidFill>
                <a:cs typeface="2  Titr" pitchFamily="2" charset="-78"/>
              </a:rPr>
              <a:t>کارت هدیه: </a:t>
            </a:r>
            <a:r>
              <a:rPr lang="fa-IR" sz="2200" b="1" dirty="0" smtClean="0">
                <a:cs typeface="B Nazanin" pitchFamily="2" charset="-78"/>
              </a:rPr>
              <a:t>مشابه کارت بانکی، رمز ندارد و به حساب متصل نیست و معمولاً شامل مقدار مشخص و ثابت پول است.</a:t>
            </a:r>
            <a:endParaRPr lang="fa-IR" sz="2200" b="1" dirty="0">
              <a:cs typeface="B Nazanin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200" b="1" dirty="0" smtClean="0">
                <a:solidFill>
                  <a:srgbClr val="FF0000"/>
                </a:solidFill>
                <a:cs typeface="2  Titr" pitchFamily="2" charset="-78"/>
              </a:rPr>
              <a:t>کارت ناوگانی :  </a:t>
            </a:r>
            <a:r>
              <a:rPr lang="fa-IR" sz="2200" b="1" dirty="0" smtClean="0">
                <a:cs typeface="B Nazanin" pitchFamily="2" charset="-78"/>
              </a:rPr>
              <a:t>کارت سوخت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57" y="116632"/>
            <a:ext cx="324819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1728192" cy="163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11055"/>
            <a:ext cx="1764656" cy="164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8592" y="476672"/>
            <a:ext cx="3203848" cy="576064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Esfehan" pitchFamily="2" charset="-78"/>
              </a:rPr>
              <a:t>روشهای ورود کارت</a:t>
            </a:r>
            <a:endParaRPr lang="fa-IR" dirty="0">
              <a:solidFill>
                <a:schemeClr val="tx1"/>
              </a:solidFill>
              <a:cs typeface="B Esfehan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484784"/>
            <a:ext cx="7560840" cy="4320480"/>
          </a:xfrm>
        </p:spPr>
        <p:txBody>
          <a:bodyPr>
            <a:no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200" b="1" dirty="0" smtClean="0">
                <a:cs typeface="B Nazanin" pitchFamily="2" charset="-78"/>
              </a:rPr>
              <a:t>دو روش از طریق کشیدن کارت و دستی برای ورود اطلاعات به پایانه فروش به منظور شروع تراکنش پرداخت وجود دارد.</a:t>
            </a:r>
          </a:p>
          <a:p>
            <a:pPr algn="just" rtl="1">
              <a:lnSpc>
                <a:spcPct val="200000"/>
              </a:lnSpc>
            </a:pPr>
            <a:endParaRPr lang="fa-IR" sz="2200" b="1" dirty="0" smtClean="0">
              <a:cs typeface="B Nazanin" pitchFamily="2" charset="-78"/>
            </a:endParaRP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200" b="1" dirty="0" smtClean="0">
                <a:solidFill>
                  <a:srgbClr val="FF0000"/>
                </a:solidFill>
                <a:cs typeface="2  Titr" pitchFamily="2" charset="-78"/>
              </a:rPr>
              <a:t>                    روش اول                                      نوار مغناطیسی خوان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200" b="1" dirty="0">
                <a:solidFill>
                  <a:srgbClr val="FF0000"/>
                </a:solidFill>
                <a:cs typeface="2  Titr" pitchFamily="2" charset="-78"/>
              </a:rPr>
              <a:t> </a:t>
            </a:r>
            <a:r>
              <a:rPr lang="fa-IR" sz="2200" b="1" dirty="0" smtClean="0">
                <a:solidFill>
                  <a:srgbClr val="FF0000"/>
                </a:solidFill>
                <a:cs typeface="2  Titr" pitchFamily="2" charset="-78"/>
              </a:rPr>
              <a:t>                   روش دوم                                     استفاده از صفحه رمز(</a:t>
            </a:r>
            <a:r>
              <a:rPr lang="en-US" sz="2200" b="1" dirty="0" err="1" smtClean="0">
                <a:solidFill>
                  <a:srgbClr val="FF0000"/>
                </a:solidFill>
                <a:cs typeface="2  Titr" pitchFamily="2" charset="-78"/>
              </a:rPr>
              <a:t>pinpad</a:t>
            </a:r>
            <a:r>
              <a:rPr lang="fa-IR" sz="2200" b="1" dirty="0">
                <a:solidFill>
                  <a:srgbClr val="FF0000"/>
                </a:solidFill>
                <a:cs typeface="2  Titr" pitchFamily="2" charset="-78"/>
              </a:rPr>
              <a:t>)</a:t>
            </a:r>
            <a:r>
              <a:rPr lang="fa-IR" sz="2200" b="1" dirty="0" smtClean="0">
                <a:solidFill>
                  <a:srgbClr val="FF0000"/>
                </a:solidFill>
                <a:cs typeface="2  Titr" pitchFamily="2" charset="-78"/>
              </a:rPr>
              <a:t>              </a:t>
            </a:r>
            <a:endParaRPr lang="fa-IR" sz="2200" b="1" dirty="0">
              <a:solidFill>
                <a:srgbClr val="FF0000"/>
              </a:solidFill>
              <a:cs typeface="2  Titr" pitchFamily="2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99992" y="4912593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499992" y="4162797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57" y="116632"/>
            <a:ext cx="324819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11055"/>
            <a:ext cx="1764656" cy="164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1728192" cy="163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56584" y="476672"/>
            <a:ext cx="3203848" cy="576064"/>
          </a:xfrm>
        </p:spPr>
        <p:txBody>
          <a:bodyPr>
            <a:noAutofit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Esfehan" pitchFamily="2" charset="-78"/>
              </a:rPr>
              <a:t>عوامل اصلی تراکنش</a:t>
            </a:r>
            <a:endParaRPr lang="fa-IR" sz="2800" dirty="0">
              <a:solidFill>
                <a:schemeClr val="tx1"/>
              </a:solidFill>
              <a:cs typeface="B Esfehan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560840" cy="4320480"/>
          </a:xfrm>
        </p:spPr>
        <p:txBody>
          <a:bodyPr>
            <a:no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200" b="1" dirty="0" smtClean="0">
                <a:cs typeface="B Nazanin" pitchFamily="2" charset="-78"/>
              </a:rPr>
              <a:t>مصرف کننده (صاحبان کارت)</a:t>
            </a:r>
          </a:p>
          <a:p>
            <a:pPr algn="just" rtl="1">
              <a:lnSpc>
                <a:spcPct val="200000"/>
              </a:lnSpc>
            </a:pPr>
            <a:r>
              <a:rPr lang="fa-IR" sz="2200" b="1" dirty="0" smtClean="0">
                <a:cs typeface="B Nazanin" pitchFamily="2" charset="-78"/>
              </a:rPr>
              <a:t>تاجر (ماننده سوپرمارکت ها، فروشگاه های بزرگ و ...)</a:t>
            </a:r>
          </a:p>
          <a:p>
            <a:pPr algn="just" rtl="1">
              <a:lnSpc>
                <a:spcPct val="200000"/>
              </a:lnSpc>
            </a:pPr>
            <a:r>
              <a:rPr lang="fa-IR" sz="2200" b="1" dirty="0" smtClean="0">
                <a:cs typeface="B Nazanin" pitchFamily="2" charset="-78"/>
              </a:rPr>
              <a:t>پذیرنده (بانک های پذیرنده           تاجر)</a:t>
            </a:r>
          </a:p>
          <a:p>
            <a:pPr algn="just" rtl="1">
              <a:lnSpc>
                <a:spcPct val="200000"/>
              </a:lnSpc>
            </a:pPr>
            <a:r>
              <a:rPr lang="fa-IR" sz="2200" b="1" dirty="0" smtClean="0">
                <a:cs typeface="B Nazanin" pitchFamily="2" charset="-78"/>
              </a:rPr>
              <a:t>صادره کننده ( بانک های صادر کننده            مشتری)</a:t>
            </a:r>
          </a:p>
          <a:p>
            <a:pPr algn="just" rtl="1">
              <a:lnSpc>
                <a:spcPct val="200000"/>
              </a:lnSpc>
            </a:pPr>
            <a:r>
              <a:rPr lang="fa-IR" sz="2200" b="1" dirty="0" smtClean="0">
                <a:cs typeface="B Nazanin" pitchFamily="2" charset="-78"/>
              </a:rPr>
              <a:t>برندهای کارت (شبکه های کارتی)</a:t>
            </a:r>
          </a:p>
          <a:p>
            <a:pPr algn="just" rtl="1">
              <a:lnSpc>
                <a:spcPct val="200000"/>
              </a:lnSpc>
            </a:pPr>
            <a:endParaRPr lang="fa-IR" sz="2200" b="1" dirty="0" smtClean="0">
              <a:cs typeface="B Nazanin" pitchFamily="2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788024" y="3597399"/>
            <a:ext cx="47548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90020" y="4365104"/>
            <a:ext cx="47548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50407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57" y="116632"/>
            <a:ext cx="324819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11055"/>
            <a:ext cx="1764656" cy="164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1728192" cy="163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56584" y="476672"/>
            <a:ext cx="3203848" cy="576064"/>
          </a:xfrm>
        </p:spPr>
        <p:txBody>
          <a:bodyPr>
            <a:noAutofit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Esfehan" pitchFamily="2" charset="-78"/>
              </a:rPr>
              <a:t>پردازشگر پرداخت</a:t>
            </a:r>
            <a:endParaRPr lang="fa-IR" sz="2800" dirty="0">
              <a:solidFill>
                <a:schemeClr val="tx1"/>
              </a:solidFill>
              <a:cs typeface="B Esfehan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412776"/>
            <a:ext cx="7632848" cy="4320480"/>
          </a:xfrm>
        </p:spPr>
        <p:txBody>
          <a:bodyPr>
            <a:noAutofit/>
          </a:bodyPr>
          <a:lstStyle/>
          <a:p>
            <a:pPr marL="0" indent="0" algn="justLow" rtl="1">
              <a:lnSpc>
                <a:spcPct val="150000"/>
              </a:lnSpc>
              <a:buNone/>
            </a:pPr>
            <a:r>
              <a:rPr lang="fa-IR" sz="2000" b="1" dirty="0" smtClean="0">
                <a:cs typeface="B Nazanin" pitchFamily="2" charset="-78"/>
              </a:rPr>
              <a:t>تراکنش های پرداخت را مابین تاجر و چندین پذیرنده کنترل می کند.</a:t>
            </a:r>
          </a:p>
          <a:p>
            <a:pPr marL="0" indent="0" algn="justLow" rtl="1">
              <a:lnSpc>
                <a:spcPct val="150000"/>
              </a:lnSpc>
              <a:buNone/>
            </a:pPr>
            <a:r>
              <a:rPr lang="fa-IR" sz="2000" b="1" dirty="0" smtClean="0">
                <a:cs typeface="B Nazanin" pitchFamily="2" charset="-78"/>
              </a:rPr>
              <a:t>پردازشگرها تراکنش های پرداخت پذیرندگان را براساس نوع پرداخت و برندکارت هدایت می کند.</a:t>
            </a:r>
          </a:p>
          <a:p>
            <a:pPr marL="0" indent="0" algn="justLow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Titr" pitchFamily="2" charset="-78"/>
              </a:rPr>
              <a:t>در مثال نشان داده شده: </a:t>
            </a:r>
            <a:r>
              <a:rPr lang="fa-IR" sz="2000" b="1" dirty="0" smtClean="0">
                <a:cs typeface="B Nazanin" pitchFamily="2" charset="-78"/>
              </a:rPr>
              <a:t>تاجر تمام فرآیند تراکنش های اعتباری را با پرداشگر «ج» تراکنش های کارت هدیه را ارسال کند.</a:t>
            </a:r>
          </a:p>
          <a:p>
            <a:pPr algn="just" rtl="1">
              <a:lnSpc>
                <a:spcPct val="200000"/>
              </a:lnSpc>
            </a:pPr>
            <a:endParaRPr lang="fa-IR" sz="2200" b="1" dirty="0" smtClean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5" y="3848908"/>
            <a:ext cx="4932127" cy="289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51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57" y="116632"/>
            <a:ext cx="324819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11055"/>
            <a:ext cx="1764656" cy="164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1728192" cy="163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56584" y="476672"/>
            <a:ext cx="3203848" cy="576064"/>
          </a:xfrm>
        </p:spPr>
        <p:txBody>
          <a:bodyPr>
            <a:noAutofit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Esfehan" pitchFamily="2" charset="-78"/>
              </a:rPr>
              <a:t>درگاه پرداخت</a:t>
            </a:r>
            <a:endParaRPr lang="fa-IR" sz="2800" dirty="0">
              <a:solidFill>
                <a:schemeClr val="tx1"/>
              </a:solidFill>
              <a:cs typeface="B Esfehan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412776"/>
            <a:ext cx="7632848" cy="4320480"/>
          </a:xfrm>
        </p:spPr>
        <p:txBody>
          <a:bodyPr>
            <a:noAutofit/>
          </a:bodyPr>
          <a:lstStyle/>
          <a:p>
            <a:pPr marL="0" indent="0" algn="justLow" rtl="1">
              <a:lnSpc>
                <a:spcPct val="150000"/>
              </a:lnSpc>
              <a:buNone/>
            </a:pPr>
            <a:r>
              <a:rPr lang="fa-IR" sz="2200" b="1" dirty="0" smtClean="0">
                <a:cs typeface="B Nazanin" pitchFamily="2" charset="-78"/>
              </a:rPr>
              <a:t>مابین تاجر و پردازشگر پرداخت یک واسط با نام درگاه پرداخت یا (کلیه پرداخت) وجود دارد که وظیفه اصلی آن ارائه خدمات درگاه یا راهنمایی به تاجران است.</a:t>
            </a:r>
          </a:p>
          <a:p>
            <a:pPr algn="just" rtl="1">
              <a:lnSpc>
                <a:spcPct val="200000"/>
              </a:lnSpc>
            </a:pPr>
            <a:endParaRPr lang="fa-IR" sz="2200" b="1" dirty="0" smtClean="0"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5804020" cy="338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93011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57" y="116632"/>
            <a:ext cx="324819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11055"/>
            <a:ext cx="1764656" cy="164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1728192" cy="163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56584" y="476672"/>
            <a:ext cx="3203848" cy="576064"/>
          </a:xfrm>
        </p:spPr>
        <p:txBody>
          <a:bodyPr>
            <a:noAutofit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Esfehan" pitchFamily="2" charset="-78"/>
              </a:rPr>
              <a:t>مراحل پرداخت</a:t>
            </a:r>
            <a:endParaRPr lang="fa-IR" sz="2800" dirty="0">
              <a:solidFill>
                <a:schemeClr val="tx1"/>
              </a:solidFill>
              <a:cs typeface="B Esfehan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7056784" cy="4320480"/>
          </a:xfrm>
        </p:spPr>
        <p:txBody>
          <a:bodyPr>
            <a:noAutofit/>
          </a:bodyPr>
          <a:lstStyle/>
          <a:p>
            <a:pPr marL="0" indent="0" algn="justLow" rtl="1">
              <a:lnSpc>
                <a:spcPct val="150000"/>
              </a:lnSpc>
              <a:buNone/>
            </a:pPr>
            <a:r>
              <a:rPr lang="fa-IR" sz="2200" b="1" dirty="0" smtClean="0">
                <a:cs typeface="B Nazanin" pitchFamily="2" charset="-78"/>
              </a:rPr>
              <a:t>تراکنش پرداخت کارت از طریق مراحلی صورت می گیرد که ابتدا با کشیدن کارت در پایانه فروش شده و با ارسال فیش به صاحبان کارت خاتمه می یابد.</a:t>
            </a:r>
            <a:endParaRPr lang="fa-IR" sz="2200" b="1" dirty="0">
              <a:cs typeface="B Nazanin" pitchFamily="2" charset="-78"/>
            </a:endParaRPr>
          </a:p>
          <a:p>
            <a:pPr marL="0" indent="0" algn="justLow" rtl="1">
              <a:lnSpc>
                <a:spcPct val="150000"/>
              </a:lnSpc>
              <a:buNone/>
            </a:pPr>
            <a:r>
              <a:rPr lang="fa-IR" sz="2200" b="1" dirty="0" smtClean="0">
                <a:cs typeface="B Nazanin" pitchFamily="2" charset="-78"/>
              </a:rPr>
              <a:t>                                               </a:t>
            </a:r>
            <a:r>
              <a:rPr lang="fa-IR" sz="2200" b="1" dirty="0" smtClean="0">
                <a:solidFill>
                  <a:srgbClr val="FF0000"/>
                </a:solidFill>
                <a:cs typeface="B Titr" pitchFamily="2" charset="-78"/>
              </a:rPr>
              <a:t>مراحل پرداخت</a:t>
            </a:r>
          </a:p>
          <a:p>
            <a:pPr marL="0" indent="0" algn="justLow" rtl="1">
              <a:lnSpc>
                <a:spcPct val="150000"/>
              </a:lnSpc>
              <a:buNone/>
            </a:pPr>
            <a:r>
              <a:rPr lang="fa-IR" sz="2200" b="1" dirty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200" b="1" dirty="0" smtClean="0">
                <a:solidFill>
                  <a:srgbClr val="FF0000"/>
                </a:solidFill>
                <a:cs typeface="B Titr" pitchFamily="2" charset="-78"/>
              </a:rPr>
              <a:t>              </a:t>
            </a:r>
          </a:p>
          <a:p>
            <a:pPr marL="0" indent="0" algn="justLow" rtl="1">
              <a:lnSpc>
                <a:spcPct val="150000"/>
              </a:lnSpc>
              <a:buNone/>
            </a:pPr>
            <a:endParaRPr lang="fa-IR" sz="2200" b="1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0" indent="0" algn="justLow" rtl="1">
              <a:lnSpc>
                <a:spcPct val="150000"/>
              </a:lnSpc>
              <a:buNone/>
            </a:pPr>
            <a:r>
              <a:rPr lang="fa-IR" sz="2200" b="1" dirty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200" b="1" dirty="0" smtClean="0">
                <a:solidFill>
                  <a:srgbClr val="FF0000"/>
                </a:solidFill>
                <a:cs typeface="B Titr" pitchFamily="2" charset="-78"/>
              </a:rPr>
              <a:t>                              توافق                                   صحت سنجی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987824" y="3861048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76056" y="3789040"/>
            <a:ext cx="64807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4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r"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46" y="2564904"/>
            <a:ext cx="5619750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57" y="116632"/>
            <a:ext cx="324819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11055"/>
            <a:ext cx="1764656" cy="164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1728192" cy="163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56584" y="476672"/>
            <a:ext cx="3203848" cy="576064"/>
          </a:xfrm>
        </p:spPr>
        <p:txBody>
          <a:bodyPr>
            <a:noAutofit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Esfehan" pitchFamily="2" charset="-78"/>
              </a:rPr>
              <a:t>صحت سنجی</a:t>
            </a:r>
            <a:endParaRPr lang="fa-IR" sz="2800" dirty="0">
              <a:solidFill>
                <a:schemeClr val="tx1"/>
              </a:solidFill>
              <a:cs typeface="B Esfehan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1412776"/>
            <a:ext cx="7416824" cy="4320480"/>
          </a:xfrm>
        </p:spPr>
        <p:txBody>
          <a:bodyPr>
            <a:noAutofit/>
          </a:bodyPr>
          <a:lstStyle/>
          <a:p>
            <a:pPr marL="0" indent="0" algn="justLow" rtl="1">
              <a:lnSpc>
                <a:spcPct val="150000"/>
              </a:lnSpc>
              <a:buNone/>
            </a:pPr>
            <a:r>
              <a:rPr lang="fa-IR" sz="2000" b="1" dirty="0" smtClean="0">
                <a:cs typeface="2  Nazanin" pitchFamily="2" charset="-78"/>
              </a:rPr>
              <a:t>به </a:t>
            </a:r>
            <a:r>
              <a:rPr lang="fa-IR" sz="2000" b="1" dirty="0">
                <a:cs typeface="2  Nazanin" pitchFamily="2" charset="-78"/>
              </a:rPr>
              <a:t>منظور بررسی </a:t>
            </a:r>
            <a:r>
              <a:rPr lang="fa-IR" sz="2000" b="1" dirty="0" smtClean="0">
                <a:cs typeface="2  Nazanin" pitchFamily="2" charset="-78"/>
              </a:rPr>
              <a:t>کارت های </a:t>
            </a:r>
            <a:r>
              <a:rPr lang="fa-IR" sz="2000" b="1" dirty="0">
                <a:cs typeface="2  Nazanin" pitchFamily="2" charset="-78"/>
              </a:rPr>
              <a:t>اعتباری یا بانکی </a:t>
            </a:r>
            <a:r>
              <a:rPr lang="fa-IR" sz="2000" b="1" dirty="0" smtClean="0">
                <a:cs typeface="2  Nazanin" pitchFamily="2" charset="-78"/>
              </a:rPr>
              <a:t>صاحبان کارت</a:t>
            </a:r>
            <a:r>
              <a:rPr lang="fa-IR" sz="2000" b="1" dirty="0">
                <a:cs typeface="2  Nazanin" pitchFamily="2" charset="-78"/>
              </a:rPr>
              <a:t>، این گام لازم است تا حساب بانکی صاحب کارت را برای تایید مبلغ کافی برای ادامه فرآیند </a:t>
            </a:r>
            <a:r>
              <a:rPr lang="fa-IR" sz="2000" b="1" dirty="0" smtClean="0">
                <a:cs typeface="2  Nazanin" pitchFamily="2" charset="-78"/>
              </a:rPr>
              <a:t>پرداخت بررسی کند.</a:t>
            </a:r>
            <a:endParaRPr lang="fa-IR" sz="2000" b="1" dirty="0">
              <a:cs typeface="2  Nazanin" pitchFamily="2" charset="-78"/>
            </a:endParaRPr>
          </a:p>
          <a:p>
            <a:pPr marL="0" indent="0" algn="r" rtl="1">
              <a:buNone/>
            </a:pPr>
            <a:endParaRPr lang="fa-IR" sz="2000" b="1" dirty="0"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81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412</TotalTime>
  <Words>367</Words>
  <Application>Microsoft Office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PowerPoint Presentation</vt:lpstr>
      <vt:lpstr>PowerPoint Presentation</vt:lpstr>
      <vt:lpstr>کارت های پرداخت</vt:lpstr>
      <vt:lpstr>روشهای ورود کارت</vt:lpstr>
      <vt:lpstr>عوامل اصلی تراکنش</vt:lpstr>
      <vt:lpstr>پردازشگر پرداخت</vt:lpstr>
      <vt:lpstr>درگاه پرداخت</vt:lpstr>
      <vt:lpstr>مراحل پرداخت</vt:lpstr>
      <vt:lpstr>صحت سنجی</vt:lpstr>
      <vt:lpstr>توافق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Sepidar1</dc:creator>
  <cp:lastModifiedBy>MRT Pack 30 DVDs</cp:lastModifiedBy>
  <cp:revision>65</cp:revision>
  <dcterms:created xsi:type="dcterms:W3CDTF">2016-10-28T06:06:13Z</dcterms:created>
  <dcterms:modified xsi:type="dcterms:W3CDTF">2010-05-12T18:14:56Z</dcterms:modified>
</cp:coreProperties>
</file>