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900" r:id="rId1"/>
    <p:sldMasterId id="2147483912" r:id="rId2"/>
  </p:sldMasterIdLst>
  <p:notesMasterIdLst>
    <p:notesMasterId r:id="rId18"/>
  </p:notesMasterIdLst>
  <p:sldIdLst>
    <p:sldId id="313" r:id="rId3"/>
    <p:sldId id="294" r:id="rId4"/>
    <p:sldId id="257" r:id="rId5"/>
    <p:sldId id="314" r:id="rId6"/>
    <p:sldId id="317" r:id="rId7"/>
    <p:sldId id="308" r:id="rId8"/>
    <p:sldId id="319" r:id="rId9"/>
    <p:sldId id="354" r:id="rId10"/>
    <p:sldId id="355" r:id="rId11"/>
    <p:sldId id="356" r:id="rId12"/>
    <p:sldId id="357" r:id="rId13"/>
    <p:sldId id="358" r:id="rId14"/>
    <p:sldId id="359" r:id="rId15"/>
    <p:sldId id="360" r:id="rId16"/>
    <p:sldId id="36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FFFF"/>
    <a:srgbClr val="5164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96471" autoAdjust="0"/>
  </p:normalViewPr>
  <p:slideViewPr>
    <p:cSldViewPr snapToGrid="0">
      <p:cViewPr varScale="1">
        <p:scale>
          <a:sx n="70" d="100"/>
          <a:sy n="70" d="100"/>
        </p:scale>
        <p:origin x="522" y="48"/>
      </p:cViewPr>
      <p:guideLst>
        <p:guide orient="horz" pos="2160"/>
        <p:guide pos="3840"/>
      </p:guideLst>
    </p:cSldViewPr>
  </p:slideViewPr>
  <p:notesTextViewPr>
    <p:cViewPr>
      <p:scale>
        <a:sx n="1" d="1"/>
        <a:sy n="1" d="1"/>
      </p:scale>
      <p:origin x="0" y="0"/>
    </p:cViewPr>
  </p:notesTextViewPr>
  <p:sorterViewPr>
    <p:cViewPr varScale="1">
      <p:scale>
        <a:sx n="1" d="1"/>
        <a:sy n="1" d="1"/>
      </p:scale>
      <p:origin x="0" y="154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BA21411-68F8-4865-875D-5CEB36F0FA71}" type="datetimeFigureOut">
              <a:rPr lang="fa-IR" smtClean="0"/>
              <a:t>11/08/1441</a:t>
            </a:fld>
            <a:endParaRPr lang="fa-I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9FC29BB-D65A-4F69-8AFB-00418FEA3B03}" type="slidenum">
              <a:rPr lang="fa-IR" smtClean="0"/>
              <a:t>‹#›</a:t>
            </a:fld>
            <a:endParaRPr lang="fa-IR"/>
          </a:p>
        </p:txBody>
      </p:sp>
    </p:spTree>
    <p:extLst>
      <p:ext uri="{BB962C8B-B14F-4D97-AF65-F5344CB8AC3E}">
        <p14:creationId xmlns:p14="http://schemas.microsoft.com/office/powerpoint/2010/main" val="340793853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562707" y="1371600"/>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54E9D997-E9EE-4C14-8D3A-21E462558AAD}" type="datetimeFigureOut">
              <a:rPr lang="en-US" smtClean="0"/>
              <a:pPr/>
              <a:t>4/4/2020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39986086-33F8-4F0C-A814-28880F2223CE}" type="slidenum">
              <a:rPr lang="en-US" smtClean="0"/>
              <a:pPr/>
              <a:t>‹#›</a:t>
            </a:fld>
            <a:endParaRPr lang="en-US"/>
          </a:p>
        </p:txBody>
      </p:sp>
      <p:sp>
        <p:nvSpPr>
          <p:cNvPr id="9" name="Subtitle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E9D997-E9EE-4C14-8D3A-21E462558AAD}" type="datetimeFigureOut">
              <a:rPr lang="en-US" smtClean="0"/>
              <a:pPr/>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86086-33F8-4F0C-A814-28880F2223C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E9D997-E9EE-4C14-8D3A-21E462558AAD}" type="datetimeFigureOut">
              <a:rPr lang="en-US" smtClean="0"/>
              <a:pPr/>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86086-33F8-4F0C-A814-28880F2223C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0"/>
            <a:ext cx="103632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54E9D997-E9EE-4C14-8D3A-21E462558AAD}" type="datetimeFigureOut">
              <a:rPr lang="en-US" smtClean="0"/>
              <a:pPr/>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86086-33F8-4F0C-A814-28880F2223CE}" type="slidenum">
              <a:rPr lang="en-US" smtClean="0"/>
              <a:pPr/>
              <a:t>‹#›</a:t>
            </a:fld>
            <a:endParaRPr lang="en-US"/>
          </a:p>
        </p:txBody>
      </p:sp>
    </p:spTree>
    <p:extLst>
      <p:ext uri="{BB962C8B-B14F-4D97-AF65-F5344CB8AC3E}">
        <p14:creationId xmlns:p14="http://schemas.microsoft.com/office/powerpoint/2010/main" val="4111801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54E9D997-E9EE-4C14-8D3A-21E462558AAD}" type="datetimeFigureOut">
              <a:rPr lang="en-US" smtClean="0"/>
              <a:pPr/>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86086-33F8-4F0C-A814-28880F2223CE}" type="slidenum">
              <a:rPr lang="en-US" smtClean="0"/>
              <a:pPr/>
              <a:t>‹#›</a:t>
            </a:fld>
            <a:endParaRPr lang="en-US"/>
          </a:p>
        </p:txBody>
      </p:sp>
    </p:spTree>
    <p:extLst>
      <p:ext uri="{BB962C8B-B14F-4D97-AF65-F5344CB8AC3E}">
        <p14:creationId xmlns:p14="http://schemas.microsoft.com/office/powerpoint/2010/main" val="550107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5"/>
            <a:ext cx="103632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E9D997-E9EE-4C14-8D3A-21E462558AAD}" type="datetimeFigureOut">
              <a:rPr lang="en-US" smtClean="0"/>
              <a:pPr/>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86086-33F8-4F0C-A814-28880F2223CE}" type="slidenum">
              <a:rPr lang="en-US" smtClean="0"/>
              <a:pPr/>
              <a:t>‹#›</a:t>
            </a:fld>
            <a:endParaRPr lang="en-US"/>
          </a:p>
        </p:txBody>
      </p:sp>
    </p:spTree>
    <p:extLst>
      <p:ext uri="{BB962C8B-B14F-4D97-AF65-F5344CB8AC3E}">
        <p14:creationId xmlns:p14="http://schemas.microsoft.com/office/powerpoint/2010/main" val="25368704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54E9D997-E9EE-4C14-8D3A-21E462558AAD}" type="datetimeFigureOut">
              <a:rPr lang="en-US" smtClean="0"/>
              <a:pPr/>
              <a:t>4/4/2020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986086-33F8-4F0C-A814-28880F2223CE}" type="slidenum">
              <a:rPr lang="en-US" smtClean="0"/>
              <a:pPr/>
              <a:t>‹#›</a:t>
            </a:fld>
            <a:endParaRPr lang="en-US"/>
          </a:p>
        </p:txBody>
      </p:sp>
    </p:spTree>
    <p:extLst>
      <p:ext uri="{BB962C8B-B14F-4D97-AF65-F5344CB8AC3E}">
        <p14:creationId xmlns:p14="http://schemas.microsoft.com/office/powerpoint/2010/main" val="36811969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9337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54E9D997-E9EE-4C14-8D3A-21E462558AAD}" type="datetimeFigureOut">
              <a:rPr lang="en-US" smtClean="0"/>
              <a:pPr/>
              <a:t>4/4/2020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986086-33F8-4F0C-A814-28880F2223CE}" type="slidenum">
              <a:rPr lang="en-US" smtClean="0"/>
              <a:pPr/>
              <a:t>‹#›</a:t>
            </a:fld>
            <a:endParaRPr lang="en-US"/>
          </a:p>
        </p:txBody>
      </p:sp>
    </p:spTree>
    <p:extLst>
      <p:ext uri="{BB962C8B-B14F-4D97-AF65-F5344CB8AC3E}">
        <p14:creationId xmlns:p14="http://schemas.microsoft.com/office/powerpoint/2010/main" val="855244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54E9D997-E9EE-4C14-8D3A-21E462558AAD}" type="datetimeFigureOut">
              <a:rPr lang="en-US" smtClean="0"/>
              <a:pPr/>
              <a:t>4/4/2020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986086-33F8-4F0C-A814-28880F2223CE}" type="slidenum">
              <a:rPr lang="en-US" smtClean="0"/>
              <a:pPr/>
              <a:t>‹#›</a:t>
            </a:fld>
            <a:endParaRPr lang="en-US"/>
          </a:p>
        </p:txBody>
      </p:sp>
    </p:spTree>
    <p:extLst>
      <p:ext uri="{BB962C8B-B14F-4D97-AF65-F5344CB8AC3E}">
        <p14:creationId xmlns:p14="http://schemas.microsoft.com/office/powerpoint/2010/main" val="40823426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E9D997-E9EE-4C14-8D3A-21E462558AAD}" type="datetimeFigureOut">
              <a:rPr lang="en-US" smtClean="0"/>
              <a:pPr/>
              <a:t>4/4/2020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986086-33F8-4F0C-A814-28880F2223CE}" type="slidenum">
              <a:rPr lang="en-US" smtClean="0"/>
              <a:pPr/>
              <a:t>‹#›</a:t>
            </a:fld>
            <a:endParaRPr lang="en-US"/>
          </a:p>
        </p:txBody>
      </p:sp>
    </p:spTree>
    <p:extLst>
      <p:ext uri="{BB962C8B-B14F-4D97-AF65-F5344CB8AC3E}">
        <p14:creationId xmlns:p14="http://schemas.microsoft.com/office/powerpoint/2010/main" val="8162365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4766733" y="2730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E9D997-E9EE-4C14-8D3A-21E462558AAD}" type="datetimeFigureOut">
              <a:rPr lang="en-US" smtClean="0"/>
              <a:pPr/>
              <a:t>4/4/2020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986086-33F8-4F0C-A814-28880F2223CE}" type="slidenum">
              <a:rPr lang="en-US" smtClean="0"/>
              <a:pPr/>
              <a:t>‹#›</a:t>
            </a:fld>
            <a:endParaRPr lang="en-US"/>
          </a:p>
        </p:txBody>
      </p:sp>
    </p:spTree>
    <p:extLst>
      <p:ext uri="{BB962C8B-B14F-4D97-AF65-F5344CB8AC3E}">
        <p14:creationId xmlns:p14="http://schemas.microsoft.com/office/powerpoint/2010/main" val="2258167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E9D997-E9EE-4C14-8D3A-21E462558AAD}" type="datetimeFigureOut">
              <a:rPr lang="en-US" smtClean="0"/>
              <a:pPr/>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86086-33F8-4F0C-A814-28880F2223CE}"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E9D997-E9EE-4C14-8D3A-21E462558AAD}" type="datetimeFigureOut">
              <a:rPr lang="en-US" smtClean="0"/>
              <a:pPr/>
              <a:t>4/4/2020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986086-33F8-4F0C-A814-28880F2223CE}" type="slidenum">
              <a:rPr lang="en-US" smtClean="0"/>
              <a:pPr/>
              <a:t>‹#›</a:t>
            </a:fld>
            <a:endParaRPr lang="en-US"/>
          </a:p>
        </p:txBody>
      </p:sp>
    </p:spTree>
    <p:extLst>
      <p:ext uri="{BB962C8B-B14F-4D97-AF65-F5344CB8AC3E}">
        <p14:creationId xmlns:p14="http://schemas.microsoft.com/office/powerpoint/2010/main" val="3389413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54E9D997-E9EE-4C14-8D3A-21E462558AAD}" type="datetimeFigureOut">
              <a:rPr lang="en-US" smtClean="0"/>
              <a:pPr/>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86086-33F8-4F0C-A814-28880F2223CE}" type="slidenum">
              <a:rPr lang="en-US" smtClean="0"/>
              <a:pPr/>
              <a:t>‹#›</a:t>
            </a:fld>
            <a:endParaRPr lang="en-US"/>
          </a:p>
        </p:txBody>
      </p:sp>
    </p:spTree>
    <p:extLst>
      <p:ext uri="{BB962C8B-B14F-4D97-AF65-F5344CB8AC3E}">
        <p14:creationId xmlns:p14="http://schemas.microsoft.com/office/powerpoint/2010/main" val="22145800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53"/>
            <a:ext cx="36576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12800" y="274653"/>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54E9D997-E9EE-4C14-8D3A-21E462558AAD}" type="datetimeFigureOut">
              <a:rPr lang="en-US" smtClean="0"/>
              <a:pPr/>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86086-33F8-4F0C-A814-28880F2223CE}" type="slidenum">
              <a:rPr lang="en-US" smtClean="0"/>
              <a:pPr/>
              <a:t>‹#›</a:t>
            </a:fld>
            <a:endParaRPr lang="en-US"/>
          </a:p>
        </p:txBody>
      </p:sp>
    </p:spTree>
    <p:extLst>
      <p:ext uri="{BB962C8B-B14F-4D97-AF65-F5344CB8AC3E}">
        <p14:creationId xmlns:p14="http://schemas.microsoft.com/office/powerpoint/2010/main" val="4290605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94488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133600" y="2507786"/>
            <a:ext cx="94488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4E9D997-E9EE-4C14-8D3A-21E462558AAD}" type="datetimeFigureOut">
              <a:rPr lang="en-US" smtClean="0"/>
              <a:pPr/>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66400" y="6416676"/>
            <a:ext cx="1016000" cy="365125"/>
          </a:xfrm>
        </p:spPr>
        <p:txBody>
          <a:bodyPr/>
          <a:lstStyle/>
          <a:p>
            <a:fld id="{39986086-33F8-4F0C-A814-28880F2223C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4E9D997-E9EE-4C14-8D3A-21E462558AAD}" type="datetimeFigureOut">
              <a:rPr lang="en-US" smtClean="0"/>
              <a:pPr/>
              <a:t>4/4/2020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986086-33F8-4F0C-A814-28880F2223C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4E9D997-E9EE-4C14-8D3A-21E462558AAD}" type="datetimeFigureOut">
              <a:rPr lang="en-US" smtClean="0"/>
              <a:pPr/>
              <a:t>4/4/2020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986086-33F8-4F0C-A814-28880F2223C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4E9D997-E9EE-4C14-8D3A-21E462558AAD}" type="datetimeFigureOut">
              <a:rPr lang="en-US" smtClean="0"/>
              <a:pPr/>
              <a:t>4/4/2020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986086-33F8-4F0C-A814-28880F2223C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E9D997-E9EE-4C14-8D3A-21E462558AAD}" type="datetimeFigureOut">
              <a:rPr lang="en-US" smtClean="0"/>
              <a:pPr/>
              <a:t>4/4/2020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986086-33F8-4F0C-A814-28880F2223C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4E9D997-E9EE-4C14-8D3A-21E462558AAD}" type="datetimeFigureOut">
              <a:rPr lang="en-US" smtClean="0"/>
              <a:pPr/>
              <a:t>4/4/2020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986086-33F8-4F0C-A814-28880F2223C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4E9D997-E9EE-4C14-8D3A-21E462558AAD}" type="datetimeFigureOut">
              <a:rPr lang="en-US" smtClean="0"/>
              <a:pPr/>
              <a:t>4/4/2020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986086-33F8-4F0C-A814-28880F2223C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09600" y="1600200"/>
            <a:ext cx="109728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 y="6416676"/>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4E9D997-E9EE-4C14-8D3A-21E462558AAD}" type="datetimeFigureOut">
              <a:rPr lang="en-US" smtClean="0"/>
              <a:pPr/>
              <a:t>4/4/2020</a:t>
            </a:fld>
            <a:endParaRPr lang="en-US"/>
          </a:p>
        </p:txBody>
      </p:sp>
      <p:sp>
        <p:nvSpPr>
          <p:cNvPr id="3" name="Footer Placeholder 2"/>
          <p:cNvSpPr>
            <a:spLocks noGrp="1"/>
          </p:cNvSpPr>
          <p:nvPr>
            <p:ph type="ftr" sz="quarter" idx="3"/>
          </p:nvPr>
        </p:nvSpPr>
        <p:spPr>
          <a:xfrm>
            <a:off x="4165600" y="6416676"/>
            <a:ext cx="38608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10566400" y="6416676"/>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39986086-33F8-4F0C-A814-28880F2223C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rtl="1"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r" rtl="1"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r" rtl="1"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r" rtl="1"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r" rtl="1"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r" rtl="1"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r" rtl="1"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r" rtl="1"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r" rtl="1"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r" rtl="1"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737600" y="6356365"/>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4E9D997-E9EE-4C14-8D3A-21E462558AAD}" type="datetimeFigureOut">
              <a:rPr lang="en-US" smtClean="0"/>
              <a:pPr/>
              <a:t>4/4/2020</a:t>
            </a:fld>
            <a:endParaRPr lang="en-US"/>
          </a:p>
        </p:txBody>
      </p:sp>
      <p:sp>
        <p:nvSpPr>
          <p:cNvPr id="5" name="Footer Placeholder 4"/>
          <p:cNvSpPr>
            <a:spLocks noGrp="1"/>
          </p:cNvSpPr>
          <p:nvPr>
            <p:ph type="ftr" sz="quarter" idx="3"/>
          </p:nvPr>
        </p:nvSpPr>
        <p:spPr>
          <a:xfrm>
            <a:off x="4165600" y="6356365"/>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09600" y="6356365"/>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9986086-33F8-4F0C-A814-28880F2223CE}" type="slidenum">
              <a:rPr lang="en-US" smtClean="0"/>
              <a:pPr/>
              <a:t>‹#›</a:t>
            </a:fld>
            <a:endParaRPr lang="en-US"/>
          </a:p>
        </p:txBody>
      </p:sp>
    </p:spTree>
    <p:extLst>
      <p:ext uri="{BB962C8B-B14F-4D97-AF65-F5344CB8AC3E}">
        <p14:creationId xmlns:p14="http://schemas.microsoft.com/office/powerpoint/2010/main" val="4172902109"/>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H:\حباب2\عکس برای پروژه\sobhan-allah.jpg"/>
          <p:cNvPicPr>
            <a:picLocks noChangeAspect="1" noChangeArrowheads="1"/>
          </p:cNvPicPr>
          <p:nvPr/>
        </p:nvPicPr>
        <p:blipFill>
          <a:blip r:embed="rId2"/>
          <a:srcRect/>
          <a:stretch>
            <a:fillRect/>
          </a:stretch>
        </p:blipFill>
        <p:spPr bwMode="auto">
          <a:xfrm>
            <a:off x="0" y="2"/>
            <a:ext cx="12192000" cy="6886575"/>
          </a:xfrm>
          <a:prstGeom prst="rect">
            <a:avLst/>
          </a:prstGeom>
          <a:noFill/>
          <a:ln w="9525">
            <a:noFill/>
            <a:miter lim="800000"/>
            <a:headEnd/>
            <a:tailEnd/>
          </a:ln>
        </p:spPr>
      </p:pic>
    </p:spTree>
  </p:cSld>
  <p:clrMapOvr>
    <a:masterClrMapping/>
  </p:clrMapOvr>
  <p:transition spd="slow">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512" y="0"/>
            <a:ext cx="11642726" cy="6858000"/>
          </a:xfrm>
        </p:spPr>
        <p:txBody>
          <a:bodyPr>
            <a:noAutofit/>
          </a:bodyPr>
          <a:lstStyle/>
          <a:p>
            <a:pPr marL="342900" indent="-342900" algn="just">
              <a:buFont typeface="Arial" panose="020B0604020202020204" pitchFamily="34" charset="0"/>
              <a:buChar char="•"/>
            </a:pPr>
            <a:r>
              <a:rPr lang="fa-IR" sz="2800" dirty="0" smtClean="0">
                <a:solidFill>
                  <a:srgbClr val="FF0000"/>
                </a:solidFill>
                <a:cs typeface="Titr" pitchFamily="2" charset="-78"/>
              </a:rPr>
              <a:t>مرحله اول : مطالعات مقدماتی طرح</a:t>
            </a:r>
            <a:endParaRPr lang="fa-IR" sz="2800" dirty="0">
              <a:solidFill>
                <a:srgbClr val="FF0000"/>
              </a:solidFill>
              <a:cs typeface="Titr" pitchFamily="2" charset="-78"/>
            </a:endParaRPr>
          </a:p>
          <a:p>
            <a:pPr marL="0" lvl="0" indent="0">
              <a:lnSpc>
                <a:spcPct val="150000"/>
              </a:lnSpc>
              <a:buNone/>
            </a:pPr>
            <a:r>
              <a:rPr lang="fa-IR" sz="2400" dirty="0" smtClean="0">
                <a:cs typeface="2  Nazanin" panose="00000400000000000000" pitchFamily="2" charset="-78"/>
              </a:rPr>
              <a:t>قبل ا ز </a:t>
            </a:r>
            <a:r>
              <a:rPr lang="fa-IR" sz="2400" dirty="0" smtClean="0">
                <a:cs typeface="2  Nazanin" panose="00000400000000000000" pitchFamily="2" charset="-78"/>
              </a:rPr>
              <a:t>انجام </a:t>
            </a:r>
            <a:r>
              <a:rPr lang="fa-IR" sz="2400" dirty="0" smtClean="0">
                <a:cs typeface="2  Nazanin" panose="00000400000000000000" pitchFamily="2" charset="-78"/>
              </a:rPr>
              <a:t>طرح باید مطالعات دقیقی درزمینه های مختلف و تاثیراتی که آن </a:t>
            </a:r>
            <a:r>
              <a:rPr lang="fa-IR" sz="2400" dirty="0" smtClean="0">
                <a:cs typeface="2  Nazanin" panose="00000400000000000000" pitchFamily="2" charset="-78"/>
              </a:rPr>
              <a:t>طرح </a:t>
            </a:r>
            <a:r>
              <a:rPr lang="fa-IR" sz="2400" dirty="0" smtClean="0">
                <a:cs typeface="2  Nazanin" panose="00000400000000000000" pitchFamily="2" charset="-78"/>
              </a:rPr>
              <a:t>از لحاظ فرهنگی ؛اجتماعی ؛ اقتصادی بروی منطقه خواهد گذاشت مورد بررسی قرار </a:t>
            </a:r>
            <a:r>
              <a:rPr lang="fa-IR" sz="2400" dirty="0" smtClean="0">
                <a:cs typeface="2  Nazanin" panose="00000400000000000000" pitchFamily="2" charset="-78"/>
              </a:rPr>
              <a:t>گیرد و </a:t>
            </a:r>
            <a:r>
              <a:rPr lang="fa-IR" sz="2400" dirty="0" smtClean="0">
                <a:cs typeface="2  Nazanin" panose="00000400000000000000" pitchFamily="2" charset="-78"/>
              </a:rPr>
              <a:t>مهندسین مشاور پس از مطالعات لازم مشخصات کلی را تعیین و نسبت به تهیه نقشه کلی و </a:t>
            </a:r>
            <a:r>
              <a:rPr lang="fa-IR" sz="2400" dirty="0" smtClean="0">
                <a:cs typeface="2  Nazanin" panose="00000400000000000000" pitchFamily="2" charset="-78"/>
              </a:rPr>
              <a:t>جزئی </a:t>
            </a:r>
            <a:r>
              <a:rPr lang="fa-IR" sz="2400" dirty="0" smtClean="0">
                <a:cs typeface="2  Nazanin" panose="00000400000000000000" pitchFamily="2" charset="-78"/>
              </a:rPr>
              <a:t>اقدام و میزان هزینه های </a:t>
            </a:r>
            <a:r>
              <a:rPr lang="fa-IR" sz="2400" dirty="0" smtClean="0">
                <a:cs typeface="2  Nazanin" panose="00000400000000000000" pitchFamily="2" charset="-78"/>
              </a:rPr>
              <a:t>لازم </a:t>
            </a:r>
            <a:r>
              <a:rPr lang="fa-IR" sz="2400" dirty="0" smtClean="0">
                <a:cs typeface="2  Nazanin" panose="00000400000000000000" pitchFamily="2" charset="-78"/>
              </a:rPr>
              <a:t>جهت اجرا را بر آورد مینمایند.</a:t>
            </a:r>
          </a:p>
          <a:p>
            <a:pPr marL="0" indent="0">
              <a:lnSpc>
                <a:spcPct val="150000"/>
              </a:lnSpc>
              <a:buNone/>
            </a:pPr>
            <a:r>
              <a:rPr lang="fa-IR" sz="2800" dirty="0" smtClean="0">
                <a:solidFill>
                  <a:srgbClr val="FF0000"/>
                </a:solidFill>
                <a:cs typeface="Titr" pitchFamily="2" charset="-78"/>
              </a:rPr>
              <a:t>مرحله دوم : ارجاع کار به پیمانکار</a:t>
            </a:r>
          </a:p>
          <a:p>
            <a:pPr marL="0" indent="0">
              <a:lnSpc>
                <a:spcPct val="150000"/>
              </a:lnSpc>
              <a:buNone/>
            </a:pPr>
            <a:r>
              <a:rPr lang="fa-IR" sz="2000" dirty="0" smtClean="0">
                <a:cs typeface="2  Nazanin" panose="00000400000000000000" pitchFamily="2" charset="-78"/>
              </a:rPr>
              <a:t>طرح های عمرانی معمولاً به صورت قرار داد مقطوع به پیمانکار ارجاع می شودو ارجاع کار به پیمانکار </a:t>
            </a:r>
            <a:r>
              <a:rPr lang="fa-IR" sz="2000" b="1" u="sng" dirty="0" smtClean="0">
                <a:solidFill>
                  <a:srgbClr val="C00000"/>
                </a:solidFill>
                <a:cs typeface="2  Nazanin" panose="00000400000000000000" pitchFamily="2" charset="-78"/>
              </a:rPr>
              <a:t>به سه حالت </a:t>
            </a:r>
            <a:r>
              <a:rPr lang="fa-IR" sz="2000" dirty="0" smtClean="0">
                <a:cs typeface="2  Nazanin" panose="00000400000000000000" pitchFamily="2" charset="-78"/>
              </a:rPr>
              <a:t>زیر میسر می باشد:</a:t>
            </a:r>
          </a:p>
          <a:p>
            <a:pPr marL="0" indent="0">
              <a:lnSpc>
                <a:spcPct val="150000"/>
              </a:lnSpc>
              <a:buNone/>
            </a:pPr>
            <a:r>
              <a:rPr lang="fa-IR" sz="2000" b="1" dirty="0" smtClean="0">
                <a:solidFill>
                  <a:srgbClr val="C00000"/>
                </a:solidFill>
                <a:cs typeface="2  Nazanin" panose="00000400000000000000" pitchFamily="2" charset="-78"/>
              </a:rPr>
              <a:t>1- مناقصه عمومی : </a:t>
            </a:r>
            <a:r>
              <a:rPr lang="fa-IR" sz="2000" dirty="0" smtClean="0">
                <a:cs typeface="2  Nazanin" panose="00000400000000000000" pitchFamily="2" charset="-78"/>
              </a:rPr>
              <a:t>در این حالت مدارک مناقصه از طریق جراید در اختیار همه پیمانکاران قرار داده می شود وپیمانکاران </a:t>
            </a:r>
            <a:r>
              <a:rPr lang="fa-IR" sz="2000" dirty="0" smtClean="0">
                <a:cs typeface="2  Nazanin" panose="00000400000000000000" pitchFamily="2" charset="-78"/>
              </a:rPr>
              <a:t>مبالغ </a:t>
            </a:r>
            <a:r>
              <a:rPr lang="fa-IR" sz="2000" dirty="0" smtClean="0">
                <a:cs typeface="2  Nazanin" panose="00000400000000000000" pitchFamily="2" charset="-78"/>
              </a:rPr>
              <a:t>پیشنهادی خود را در یک پاکت و مبلغ ضمانت اجرا را در پاکت دیگر قرار داده  و برای دستگاه اجرایی ارسال می کند</a:t>
            </a:r>
          </a:p>
          <a:p>
            <a:pPr marL="0" indent="0">
              <a:lnSpc>
                <a:spcPct val="150000"/>
              </a:lnSpc>
              <a:buNone/>
            </a:pPr>
            <a:r>
              <a:rPr lang="fa-IR" sz="2000" b="1" dirty="0" smtClean="0">
                <a:solidFill>
                  <a:srgbClr val="C00000"/>
                </a:solidFill>
                <a:cs typeface="2  Nazanin" panose="00000400000000000000" pitchFamily="2" charset="-78"/>
              </a:rPr>
              <a:t>2-مناقصه محدود : </a:t>
            </a:r>
            <a:r>
              <a:rPr lang="fa-IR" sz="2000" dirty="0" smtClean="0">
                <a:cs typeface="2  Nazanin" panose="00000400000000000000" pitchFamily="2" charset="-78"/>
              </a:rPr>
              <a:t>در این حالت از پیمانکاران واجد شرایط کتباً دعوت به عمل می آید و برنده مناقصه طبق ضوابط </a:t>
            </a:r>
            <a:r>
              <a:rPr lang="fa-IR" sz="2000" dirty="0" smtClean="0">
                <a:cs typeface="2  Nazanin" panose="00000400000000000000" pitchFamily="2" charset="-78"/>
              </a:rPr>
              <a:t>معین انتخاب </a:t>
            </a:r>
            <a:r>
              <a:rPr lang="fa-IR" sz="2000" dirty="0" smtClean="0">
                <a:cs typeface="2  Nazanin" panose="00000400000000000000" pitchFamily="2" charset="-78"/>
              </a:rPr>
              <a:t>می گردد</a:t>
            </a:r>
          </a:p>
          <a:p>
            <a:pPr marL="0" indent="0">
              <a:lnSpc>
                <a:spcPct val="150000"/>
              </a:lnSpc>
              <a:buNone/>
            </a:pPr>
            <a:r>
              <a:rPr lang="fa-IR" sz="2000" b="1" dirty="0" smtClean="0">
                <a:solidFill>
                  <a:srgbClr val="C00000"/>
                </a:solidFill>
                <a:cs typeface="2  Nazanin" panose="00000400000000000000" pitchFamily="2" charset="-78"/>
              </a:rPr>
              <a:t>3-ترک تشریفات مناقصه: </a:t>
            </a:r>
            <a:r>
              <a:rPr lang="fa-IR" sz="2000" dirty="0" smtClean="0">
                <a:cs typeface="2  Nazanin" panose="00000400000000000000" pitchFamily="2" charset="-78"/>
              </a:rPr>
              <a:t>طبق مادتین 83و84قانون محاسبات عمومی کشور در مواردی بنابر مصلحت </a:t>
            </a:r>
            <a:r>
              <a:rPr lang="fa-IR" sz="2000" dirty="0" smtClean="0">
                <a:cs typeface="2  Nazanin" panose="00000400000000000000" pitchFamily="2" charset="-78"/>
              </a:rPr>
              <a:t>؛بالاترین </a:t>
            </a:r>
            <a:r>
              <a:rPr lang="fa-IR" sz="2000" dirty="0" smtClean="0">
                <a:cs typeface="2  Nazanin" panose="00000400000000000000" pitchFamily="2" charset="-78"/>
              </a:rPr>
              <a:t>مقام دستگاه اجرایی می تواند ازطریق ترک تشریفات انتخاب نماید </a:t>
            </a:r>
            <a:endParaRPr lang="fa-IR" sz="2000" dirty="0">
              <a:cs typeface="2  Nazanin" panose="00000400000000000000" pitchFamily="2" charset="-78"/>
            </a:endParaRPr>
          </a:p>
          <a:p>
            <a:pPr marL="0" lvl="0" indent="0">
              <a:lnSpc>
                <a:spcPct val="150000"/>
              </a:lnSpc>
              <a:buNone/>
            </a:pPr>
            <a:r>
              <a:rPr lang="fa-IR" sz="2400" dirty="0" smtClean="0">
                <a:cs typeface="2  Nazanin" panose="00000400000000000000" pitchFamily="2" charset="-78"/>
              </a:rPr>
              <a:t> </a:t>
            </a:r>
          </a:p>
        </p:txBody>
      </p:sp>
    </p:spTree>
    <p:extLst>
      <p:ext uri="{BB962C8B-B14F-4D97-AF65-F5344CB8AC3E}">
        <p14:creationId xmlns:p14="http://schemas.microsoft.com/office/powerpoint/2010/main" val="1468890185"/>
      </p:ext>
    </p:extLst>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512" y="0"/>
            <a:ext cx="11642726" cy="6858000"/>
          </a:xfrm>
        </p:spPr>
        <p:txBody>
          <a:bodyPr>
            <a:noAutofit/>
          </a:bodyPr>
          <a:lstStyle/>
          <a:p>
            <a:pPr marL="342900" indent="-342900" algn="just">
              <a:buFont typeface="Arial" panose="020B0604020202020204" pitchFamily="34" charset="0"/>
              <a:buChar char="•"/>
            </a:pPr>
            <a:r>
              <a:rPr lang="fa-IR" sz="3200" dirty="0" smtClean="0">
                <a:solidFill>
                  <a:srgbClr val="FF0000"/>
                </a:solidFill>
                <a:cs typeface="Titr" pitchFamily="2" charset="-78"/>
              </a:rPr>
              <a:t>مرحله سوم: انعقاد قرار داد</a:t>
            </a:r>
            <a:endParaRPr lang="fa-IR" sz="3200" dirty="0">
              <a:solidFill>
                <a:srgbClr val="FF0000"/>
              </a:solidFill>
              <a:cs typeface="Titr" pitchFamily="2" charset="-78"/>
            </a:endParaRPr>
          </a:p>
          <a:p>
            <a:pPr marL="0" lvl="0" indent="0">
              <a:lnSpc>
                <a:spcPct val="150000"/>
              </a:lnSpc>
              <a:buNone/>
            </a:pPr>
            <a:r>
              <a:rPr lang="fa-IR" sz="2400" dirty="0" smtClean="0">
                <a:cs typeface="2  Nazanin" panose="00000400000000000000" pitchFamily="2" charset="-78"/>
              </a:rPr>
              <a:t>در این مرحله دستگاه اجرایی طبق اقدامات زیر با برنده </a:t>
            </a:r>
            <a:r>
              <a:rPr lang="fa-IR" sz="2400" dirty="0" smtClean="0">
                <a:cs typeface="2  Nazanin" panose="00000400000000000000" pitchFamily="2" charset="-78"/>
              </a:rPr>
              <a:t>مناقصه قرار داد </a:t>
            </a:r>
            <a:r>
              <a:rPr lang="fa-IR" sz="2400" dirty="0" smtClean="0">
                <a:cs typeface="2  Nazanin" panose="00000400000000000000" pitchFamily="2" charset="-78"/>
              </a:rPr>
              <a:t>منعقد می نماید .</a:t>
            </a:r>
          </a:p>
          <a:p>
            <a:pPr marL="0" lvl="0" indent="0">
              <a:lnSpc>
                <a:spcPct val="150000"/>
              </a:lnSpc>
              <a:buNone/>
            </a:pPr>
            <a:r>
              <a:rPr lang="fa-IR" sz="2400" dirty="0" smtClean="0">
                <a:cs typeface="2  Nazanin" panose="00000400000000000000" pitchFamily="2" charset="-78"/>
              </a:rPr>
              <a:t>الف) ضمانت نامه و یا سپرده شرکت در مناقصه برنده آزاد می گردد</a:t>
            </a:r>
          </a:p>
          <a:p>
            <a:pPr marL="0" lvl="0" indent="0">
              <a:lnSpc>
                <a:spcPct val="150000"/>
              </a:lnSpc>
              <a:buNone/>
            </a:pPr>
            <a:r>
              <a:rPr lang="fa-IR" sz="2400" dirty="0" smtClean="0">
                <a:cs typeface="2  Nazanin" panose="00000400000000000000" pitchFamily="2" charset="-78"/>
              </a:rPr>
              <a:t>ب) 50% کل پیمان به عنوان ضمانت حسن انجام کار از پیمانکار اخذ می گردد</a:t>
            </a:r>
          </a:p>
          <a:p>
            <a:pPr marL="0" lvl="0" indent="0">
              <a:lnSpc>
                <a:spcPct val="150000"/>
              </a:lnSpc>
              <a:buNone/>
            </a:pPr>
            <a:r>
              <a:rPr lang="fa-IR" sz="2400" dirty="0" smtClean="0">
                <a:cs typeface="2  Nazanin" panose="00000400000000000000" pitchFamily="2" charset="-78"/>
              </a:rPr>
              <a:t>پ) پیمان نامه پس از امضاء مبادله می گرددو مواردی از قبیل نام طرفین؛مبلغ،موضوع،دوره تضمین،نظارت در اجرا ،تعدیل آحاد پیمان ،تعهدات پیمانکار،تعهدات و اختیارات کار فرما،اختیارات مهندس مقیم،جریمه و تاخیرو ......در این پیمان نامه قید می شود </a:t>
            </a:r>
          </a:p>
          <a:p>
            <a:pPr marL="0" indent="0">
              <a:lnSpc>
                <a:spcPct val="150000"/>
              </a:lnSpc>
              <a:buNone/>
            </a:pPr>
            <a:r>
              <a:rPr lang="fa-IR" sz="2800" dirty="0" smtClean="0">
                <a:solidFill>
                  <a:srgbClr val="FF0000"/>
                </a:solidFill>
                <a:cs typeface="Titr" pitchFamily="2" charset="-78"/>
              </a:rPr>
              <a:t>مرحله چهارم: اجرای کار</a:t>
            </a:r>
          </a:p>
          <a:p>
            <a:pPr marL="0" indent="0">
              <a:lnSpc>
                <a:spcPct val="150000"/>
              </a:lnSpc>
              <a:buNone/>
            </a:pPr>
            <a:r>
              <a:rPr lang="fa-IR" sz="2000" dirty="0">
                <a:cs typeface="2  Nazanin" panose="00000400000000000000" pitchFamily="2" charset="-78"/>
              </a:rPr>
              <a:t>بعد از انعقاد قرار داد </a:t>
            </a:r>
            <a:r>
              <a:rPr lang="fa-IR" sz="2000" dirty="0" smtClean="0">
                <a:cs typeface="2  Nazanin" panose="00000400000000000000" pitchFamily="2" charset="-78"/>
              </a:rPr>
              <a:t>دستگاه </a:t>
            </a:r>
            <a:r>
              <a:rPr lang="fa-IR" sz="2000" dirty="0" smtClean="0">
                <a:cs typeface="2  Nazanin" panose="00000400000000000000" pitchFamily="2" charset="-78"/>
              </a:rPr>
              <a:t>اجرایی کلیه </a:t>
            </a:r>
            <a:r>
              <a:rPr lang="fa-IR" sz="2000" dirty="0" smtClean="0">
                <a:cs typeface="2  Nazanin" panose="00000400000000000000" pitchFamily="2" charset="-78"/>
              </a:rPr>
              <a:t>زمین ها یا محل اجرای کار را در اختیار پیمانکار قرار می دهد و نیز دستگاه نظارت و ناظر مقیم جهت نظارت برعملیات کتباً به پیمانکار معرفی می گردد</a:t>
            </a:r>
          </a:p>
          <a:p>
            <a:pPr marL="0" indent="0">
              <a:lnSpc>
                <a:spcPct val="150000"/>
              </a:lnSpc>
              <a:buNone/>
            </a:pPr>
            <a:r>
              <a:rPr lang="fa-IR" sz="2000" dirty="0" smtClean="0">
                <a:cs typeface="2  Nazanin" panose="00000400000000000000" pitchFamily="2" charset="-78"/>
              </a:rPr>
              <a:t>در این مرحله پیمانکار  نیز رئیس کارگاه و زمان شروع کار را کتباً به کارفرما و دستگاه نظارت اعلام می نماید و از آن زمان مسئولیت اجرایی کلیه نقشه ها را به عهده خواهد داشت</a:t>
            </a:r>
          </a:p>
          <a:p>
            <a:pPr marL="0" indent="0">
              <a:lnSpc>
                <a:spcPct val="150000"/>
              </a:lnSpc>
              <a:buNone/>
            </a:pPr>
            <a:endParaRPr lang="fa-IR" sz="2000" dirty="0" smtClean="0">
              <a:cs typeface="2  Nazanin" panose="00000400000000000000" pitchFamily="2" charset="-78"/>
            </a:endParaRPr>
          </a:p>
        </p:txBody>
      </p:sp>
    </p:spTree>
    <p:extLst>
      <p:ext uri="{BB962C8B-B14F-4D97-AF65-F5344CB8AC3E}">
        <p14:creationId xmlns:p14="http://schemas.microsoft.com/office/powerpoint/2010/main" val="2376659130"/>
      </p:ext>
    </p:extLst>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512" y="0"/>
            <a:ext cx="11642726" cy="6858000"/>
          </a:xfrm>
        </p:spPr>
        <p:txBody>
          <a:bodyPr>
            <a:noAutofit/>
          </a:bodyPr>
          <a:lstStyle/>
          <a:p>
            <a:pPr marL="0" lvl="0" indent="0">
              <a:lnSpc>
                <a:spcPct val="150000"/>
              </a:lnSpc>
              <a:buNone/>
            </a:pPr>
            <a:r>
              <a:rPr lang="fa-IR" sz="2800" b="1" dirty="0" smtClean="0">
                <a:solidFill>
                  <a:srgbClr val="FF0066"/>
                </a:solidFill>
                <a:cs typeface="2  Nazanin" panose="00000400000000000000" pitchFamily="2" charset="-78"/>
              </a:rPr>
              <a:t>نکته :</a:t>
            </a:r>
            <a:r>
              <a:rPr lang="fa-IR" sz="2400" dirty="0" smtClean="0">
                <a:cs typeface="2  Nazanin" panose="00000400000000000000" pitchFamily="2" charset="-78"/>
              </a:rPr>
              <a:t>کارفرما </a:t>
            </a:r>
            <a:r>
              <a:rPr lang="fa-IR" sz="2400" dirty="0" smtClean="0">
                <a:cs typeface="2  Nazanin" panose="00000400000000000000" pitchFamily="2" charset="-78"/>
              </a:rPr>
              <a:t>به منظور تقویت بنیه مال پیمانکار جمعاً معادل 25%مبلغ اولیه پیمان را با شرایط زیربه عنوان پیش پرداخت به پیمانکار پرداخت می نماید </a:t>
            </a:r>
          </a:p>
          <a:p>
            <a:pPr marL="0" lvl="0" indent="0">
              <a:lnSpc>
                <a:spcPct val="150000"/>
              </a:lnSpc>
              <a:buNone/>
            </a:pPr>
            <a:r>
              <a:rPr lang="fa-IR" sz="2400" dirty="0" smtClean="0">
                <a:cs typeface="2  Nazanin" panose="00000400000000000000" pitchFamily="2" charset="-78"/>
              </a:rPr>
              <a:t>1- معادل 10%مبلغ اولیه پیمان بعد از امضاء و مبادله پیمان</a:t>
            </a:r>
          </a:p>
          <a:p>
            <a:pPr marL="0" lvl="0" indent="0">
              <a:lnSpc>
                <a:spcPct val="150000"/>
              </a:lnSpc>
              <a:buNone/>
            </a:pPr>
            <a:r>
              <a:rPr lang="fa-IR" sz="2400" dirty="0" smtClean="0">
                <a:cs typeface="2  Nazanin" panose="00000400000000000000" pitchFamily="2" charset="-78"/>
              </a:rPr>
              <a:t>2- معادل 5%مبلغ اولیه پیمان پس از تهیه حدود 60% ماشین آلات مورد نیاز و تجهیز کامل کار گاه</a:t>
            </a:r>
          </a:p>
          <a:p>
            <a:pPr marL="0" lvl="0" indent="0">
              <a:lnSpc>
                <a:spcPct val="150000"/>
              </a:lnSpc>
              <a:buNone/>
            </a:pPr>
            <a:r>
              <a:rPr lang="fa-IR" sz="2400" dirty="0" smtClean="0">
                <a:cs typeface="2  Nazanin" panose="00000400000000000000" pitchFamily="2" charset="-78"/>
              </a:rPr>
              <a:t>3- معادل 5% مبلغ اولیه پیمان بعد از آنکه پیمانکار معادل 20%مبلغ اولیه پیمان را طبق صورت وضعیت ماهانه کار را انجام داده باشد</a:t>
            </a:r>
          </a:p>
          <a:p>
            <a:pPr marL="0" indent="0">
              <a:lnSpc>
                <a:spcPct val="150000"/>
              </a:lnSpc>
              <a:buNone/>
            </a:pPr>
            <a:r>
              <a:rPr lang="fa-IR" sz="2400" dirty="0" smtClean="0">
                <a:cs typeface="2  Nazanin" panose="00000400000000000000" pitchFamily="2" charset="-78"/>
              </a:rPr>
              <a:t>4- معادل 5% مبلغ </a:t>
            </a:r>
            <a:r>
              <a:rPr lang="fa-IR" sz="2400" dirty="0">
                <a:cs typeface="2  Nazanin" panose="00000400000000000000" pitchFamily="2" charset="-78"/>
              </a:rPr>
              <a:t>اولیه </a:t>
            </a:r>
            <a:r>
              <a:rPr lang="fa-IR" sz="2400" dirty="0" smtClean="0">
                <a:cs typeface="2  Nazanin" panose="00000400000000000000" pitchFamily="2" charset="-78"/>
              </a:rPr>
              <a:t>پیمان بعد </a:t>
            </a:r>
            <a:r>
              <a:rPr lang="fa-IR" sz="2400" dirty="0">
                <a:cs typeface="2  Nazanin" panose="00000400000000000000" pitchFamily="2" charset="-78"/>
              </a:rPr>
              <a:t>از آنکه پیمانکار معادل </a:t>
            </a:r>
            <a:r>
              <a:rPr lang="fa-IR" sz="2400" dirty="0" smtClean="0">
                <a:cs typeface="2  Nazanin" panose="00000400000000000000" pitchFamily="2" charset="-78"/>
              </a:rPr>
              <a:t>40%مبلغ </a:t>
            </a:r>
            <a:r>
              <a:rPr lang="fa-IR" sz="2400" dirty="0">
                <a:cs typeface="2  Nazanin" panose="00000400000000000000" pitchFamily="2" charset="-78"/>
              </a:rPr>
              <a:t>اولیه پیمان را طبق صورت وضعیت ماهانه کار را انجام داده </a:t>
            </a:r>
            <a:r>
              <a:rPr lang="fa-IR" sz="2400" dirty="0" smtClean="0">
                <a:cs typeface="2  Nazanin" panose="00000400000000000000" pitchFamily="2" charset="-78"/>
              </a:rPr>
              <a:t>باشد</a:t>
            </a:r>
          </a:p>
          <a:p>
            <a:pPr marL="0" indent="0">
              <a:lnSpc>
                <a:spcPct val="150000"/>
              </a:lnSpc>
              <a:buNone/>
            </a:pPr>
            <a:r>
              <a:rPr lang="fa-IR" sz="2400" dirty="0" smtClean="0">
                <a:solidFill>
                  <a:srgbClr val="FF0000"/>
                </a:solidFill>
                <a:cs typeface="Titr" pitchFamily="2" charset="-78"/>
              </a:rPr>
              <a:t>مبالغ بالا به ترتیب زیر واریز می گردد:</a:t>
            </a:r>
          </a:p>
          <a:p>
            <a:pPr marL="0" indent="0">
              <a:lnSpc>
                <a:spcPct val="150000"/>
              </a:lnSpc>
              <a:buNone/>
            </a:pPr>
            <a:r>
              <a:rPr lang="fa-IR" sz="2000" dirty="0" smtClean="0">
                <a:cs typeface="2  Nazanin" panose="00000400000000000000" pitchFamily="2" charset="-78"/>
              </a:rPr>
              <a:t>*بابت 10%موضوع بند </a:t>
            </a:r>
            <a:r>
              <a:rPr lang="fa-IR" sz="2000" b="1" u="sng" dirty="0" smtClean="0">
                <a:cs typeface="2  Nazanin" panose="00000400000000000000" pitchFamily="2" charset="-78"/>
              </a:rPr>
              <a:t>1</a:t>
            </a:r>
            <a:r>
              <a:rPr lang="fa-IR" sz="2000" dirty="0" smtClean="0">
                <a:cs typeface="2  Nazanin" panose="00000400000000000000" pitchFamily="2" charset="-78"/>
              </a:rPr>
              <a:t>از اولین صورت وضعیت به بعد ،تا میزان 12%مبلغ نا خالص هر صورت وضعیت کسر خواهد شد بابت بقیه پیش پر داخت ها طبق تشخیص کار فرما درصدی از مبالغ ناخالص هر صورت وضعیت کسر می گردد به طوری که کلیه مبالغ پیش پرداخت با آخرین صورت وضعیت موقت مستهلک گردد</a:t>
            </a:r>
          </a:p>
          <a:p>
            <a:pPr marL="0" indent="0">
              <a:lnSpc>
                <a:spcPct val="150000"/>
              </a:lnSpc>
              <a:buNone/>
            </a:pPr>
            <a:endParaRPr lang="fa-IR" sz="2000" dirty="0" smtClean="0">
              <a:cs typeface="2  Nazanin" panose="00000400000000000000" pitchFamily="2" charset="-78"/>
            </a:endParaRPr>
          </a:p>
        </p:txBody>
      </p:sp>
    </p:spTree>
    <p:extLst>
      <p:ext uri="{BB962C8B-B14F-4D97-AF65-F5344CB8AC3E}">
        <p14:creationId xmlns:p14="http://schemas.microsoft.com/office/powerpoint/2010/main" val="29861423"/>
      </p:ext>
    </p:extLst>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512" y="0"/>
            <a:ext cx="11642726" cy="6858000"/>
          </a:xfrm>
        </p:spPr>
        <p:txBody>
          <a:bodyPr>
            <a:noAutofit/>
          </a:bodyPr>
          <a:lstStyle/>
          <a:p>
            <a:pPr marL="0" indent="0">
              <a:lnSpc>
                <a:spcPct val="150000"/>
              </a:lnSpc>
              <a:buNone/>
            </a:pPr>
            <a:r>
              <a:rPr lang="fa-IR" sz="2000" dirty="0" smtClean="0">
                <a:solidFill>
                  <a:srgbClr val="FF0000"/>
                </a:solidFill>
                <a:cs typeface="Titr" pitchFamily="2" charset="-78"/>
              </a:rPr>
              <a:t>طبق آخرین بخش نامه </a:t>
            </a:r>
            <a:r>
              <a:rPr lang="fa-IR" sz="2000" dirty="0" smtClean="0">
                <a:solidFill>
                  <a:srgbClr val="FF0000"/>
                </a:solidFill>
                <a:cs typeface="Titr" pitchFamily="2" charset="-78"/>
              </a:rPr>
              <a:t>؛ پیش </a:t>
            </a:r>
            <a:r>
              <a:rPr lang="fa-IR" sz="2000" dirty="0" smtClean="0">
                <a:solidFill>
                  <a:srgbClr val="FF0000"/>
                </a:solidFill>
                <a:cs typeface="Titr" pitchFamily="2" charset="-78"/>
              </a:rPr>
              <a:t>پرداخت باید معادل 20% کل مبلغ اولیه پیمان باشد که به صورت زیر واریز می گردد:</a:t>
            </a:r>
          </a:p>
          <a:p>
            <a:pPr marL="0" indent="0">
              <a:lnSpc>
                <a:spcPct val="150000"/>
              </a:lnSpc>
              <a:buNone/>
            </a:pPr>
            <a:r>
              <a:rPr lang="fa-IR" sz="2000" b="1" dirty="0" smtClean="0">
                <a:solidFill>
                  <a:srgbClr val="0070C0"/>
                </a:solidFill>
                <a:cs typeface="2  Nazanin" panose="00000400000000000000" pitchFamily="2" charset="-78"/>
              </a:rPr>
              <a:t>الف)</a:t>
            </a:r>
            <a:r>
              <a:rPr lang="fa-IR" sz="2000" dirty="0" smtClean="0">
                <a:cs typeface="2  Nazanin" panose="00000400000000000000" pitchFamily="2" charset="-78"/>
              </a:rPr>
              <a:t>8%پس از تحویل زمین</a:t>
            </a:r>
          </a:p>
          <a:p>
            <a:pPr marL="0" indent="0">
              <a:lnSpc>
                <a:spcPct val="150000"/>
              </a:lnSpc>
              <a:buNone/>
            </a:pPr>
            <a:r>
              <a:rPr lang="fa-IR" sz="2000" b="1" dirty="0" smtClean="0">
                <a:solidFill>
                  <a:srgbClr val="0070C0"/>
                </a:solidFill>
                <a:cs typeface="2  Nazanin" panose="00000400000000000000" pitchFamily="2" charset="-78"/>
              </a:rPr>
              <a:t>ب) </a:t>
            </a:r>
            <a:r>
              <a:rPr lang="fa-IR" sz="2000" dirty="0" smtClean="0">
                <a:cs typeface="2  Nazanin" panose="00000400000000000000" pitchFamily="2" charset="-78"/>
              </a:rPr>
              <a:t>6/5%پس از حمل 60%تجهیزات به کار </a:t>
            </a:r>
            <a:r>
              <a:rPr lang="fa-IR" sz="2000" dirty="0" smtClean="0">
                <a:cs typeface="2  Nazanin" panose="00000400000000000000" pitchFamily="2" charset="-78"/>
              </a:rPr>
              <a:t>گاه به </a:t>
            </a:r>
            <a:r>
              <a:rPr lang="fa-IR" sz="2000" dirty="0" smtClean="0">
                <a:cs typeface="2  Nazanin" panose="00000400000000000000" pitchFamily="2" charset="-78"/>
              </a:rPr>
              <a:t>عنوان قسط دوم</a:t>
            </a:r>
          </a:p>
          <a:p>
            <a:pPr marL="0" indent="0">
              <a:lnSpc>
                <a:spcPct val="150000"/>
              </a:lnSpc>
              <a:buNone/>
            </a:pPr>
            <a:r>
              <a:rPr lang="fa-IR" sz="2000" b="1" dirty="0" smtClean="0">
                <a:solidFill>
                  <a:srgbClr val="0070C0"/>
                </a:solidFill>
                <a:cs typeface="2  Nazanin" panose="00000400000000000000" pitchFamily="2" charset="-78"/>
              </a:rPr>
              <a:t>پ) </a:t>
            </a:r>
            <a:r>
              <a:rPr lang="fa-IR" sz="2000" dirty="0" smtClean="0">
                <a:cs typeface="2  Nazanin" panose="00000400000000000000" pitchFamily="2" charset="-78"/>
              </a:rPr>
              <a:t>5/5% قسط سوم طبق صورت وضعیت بدون احتساب مصالح پای کار </a:t>
            </a:r>
          </a:p>
          <a:p>
            <a:pPr marL="0" indent="0">
              <a:lnSpc>
                <a:spcPct val="150000"/>
              </a:lnSpc>
              <a:buNone/>
            </a:pPr>
            <a:r>
              <a:rPr lang="fa-IR" sz="2000" b="1" dirty="0" smtClean="0">
                <a:solidFill>
                  <a:srgbClr val="FF0066"/>
                </a:solidFill>
                <a:cs typeface="2  Nazanin" panose="00000400000000000000" pitchFamily="2" charset="-78"/>
              </a:rPr>
              <a:t>نکته 1): </a:t>
            </a:r>
            <a:r>
              <a:rPr lang="fa-IR" sz="2000" dirty="0" smtClean="0">
                <a:cs typeface="2  Nazanin" panose="00000400000000000000" pitchFamily="2" charset="-78"/>
              </a:rPr>
              <a:t>کار فرما در قبال واریز پیش پرداخت معادل آن ضمانت نامه در یافت می کند و هنگام کسر اقساط آن را عودت می کند</a:t>
            </a:r>
          </a:p>
          <a:p>
            <a:pPr marL="0" indent="0">
              <a:lnSpc>
                <a:spcPct val="150000"/>
              </a:lnSpc>
              <a:buNone/>
            </a:pPr>
            <a:r>
              <a:rPr lang="fa-IR" sz="2000" b="1" dirty="0" smtClean="0">
                <a:solidFill>
                  <a:srgbClr val="FF0066"/>
                </a:solidFill>
                <a:cs typeface="2  Nazanin" panose="00000400000000000000" pitchFamily="2" charset="-78"/>
              </a:rPr>
              <a:t>نکته 2): </a:t>
            </a:r>
            <a:r>
              <a:rPr lang="fa-IR" sz="2000" dirty="0" smtClean="0">
                <a:cs typeface="2  Nazanin" panose="00000400000000000000" pitchFamily="2" charset="-78"/>
              </a:rPr>
              <a:t>پیمانکار در فواصل مختلف با کمک دستگاه نظارت صورت وضعیت کلیه کار ها یی که از ابتدا تا تاریخ مذکور انجام شده است به علاوه مواد و مصالح پای کار بر اساس نرخ های منضم به پیمان تقدیم می کند که به امضاء دستگاه نظارت و پیمانکار می رسد که در اصطلاح </a:t>
            </a:r>
            <a:r>
              <a:rPr lang="fa-IR" sz="2000" u="sng" dirty="0" smtClean="0">
                <a:solidFill>
                  <a:srgbClr val="FF0066"/>
                </a:solidFill>
                <a:effectLst>
                  <a:outerShdw blurRad="38100" dist="38100" dir="2700000" algn="tl">
                    <a:srgbClr val="000000">
                      <a:alpha val="43137"/>
                    </a:srgbClr>
                  </a:outerShdw>
                </a:effectLst>
                <a:cs typeface="2  Nazanin" panose="00000400000000000000" pitchFamily="2" charset="-78"/>
              </a:rPr>
              <a:t>صورت وضعیت موقت </a:t>
            </a:r>
            <a:r>
              <a:rPr lang="fa-IR" sz="2000" dirty="0" smtClean="0">
                <a:cs typeface="2  Nazanin" panose="00000400000000000000" pitchFamily="2" charset="-78"/>
              </a:rPr>
              <a:t>نامیده می شود و کار فرما پس </a:t>
            </a:r>
            <a:r>
              <a:rPr lang="fa-IR" sz="2000" dirty="0" smtClean="0">
                <a:cs typeface="2  Nazanin" panose="00000400000000000000" pitchFamily="2" charset="-78"/>
              </a:rPr>
              <a:t>از رسیدگی </a:t>
            </a:r>
            <a:r>
              <a:rPr lang="fa-IR" sz="2000" dirty="0" smtClean="0">
                <a:cs typeface="2  Nazanin" panose="00000400000000000000" pitchFamily="2" charset="-78"/>
              </a:rPr>
              <a:t>و کسر کسور زیر الباقی </a:t>
            </a:r>
            <a:r>
              <a:rPr lang="fa-IR" sz="2000" dirty="0" smtClean="0">
                <a:cs typeface="2  Nazanin" panose="00000400000000000000" pitchFamily="2" charset="-78"/>
              </a:rPr>
              <a:t>آن را </a:t>
            </a:r>
            <a:r>
              <a:rPr lang="fa-IR" sz="2000" dirty="0" smtClean="0">
                <a:cs typeface="2  Nazanin" panose="00000400000000000000" pitchFamily="2" charset="-78"/>
              </a:rPr>
              <a:t>به پیمانکار پرداخت می کند:</a:t>
            </a:r>
          </a:p>
          <a:p>
            <a:pPr marL="0" indent="0">
              <a:lnSpc>
                <a:spcPct val="150000"/>
              </a:lnSpc>
              <a:buNone/>
            </a:pPr>
            <a:r>
              <a:rPr lang="fa-IR" sz="2000" b="1" dirty="0" smtClean="0">
                <a:solidFill>
                  <a:srgbClr val="0070C0"/>
                </a:solidFill>
                <a:cs typeface="2  Nazanin" panose="00000400000000000000" pitchFamily="2" charset="-78"/>
              </a:rPr>
              <a:t>الف)</a:t>
            </a:r>
            <a:r>
              <a:rPr lang="fa-IR" sz="2000" dirty="0" smtClean="0">
                <a:cs typeface="2  Nazanin" panose="00000400000000000000" pitchFamily="2" charset="-78"/>
              </a:rPr>
              <a:t>10% به عنوان سپرده حسن انجام کار </a:t>
            </a:r>
          </a:p>
          <a:p>
            <a:pPr marL="0" indent="0">
              <a:lnSpc>
                <a:spcPct val="150000"/>
              </a:lnSpc>
              <a:buNone/>
            </a:pPr>
            <a:r>
              <a:rPr lang="fa-IR" sz="2000" b="1" dirty="0" smtClean="0">
                <a:solidFill>
                  <a:srgbClr val="0070C0"/>
                </a:solidFill>
                <a:cs typeface="2  Nazanin" panose="00000400000000000000" pitchFamily="2" charset="-78"/>
              </a:rPr>
              <a:t>ب) </a:t>
            </a:r>
            <a:r>
              <a:rPr lang="fa-IR" sz="2000" dirty="0" smtClean="0">
                <a:cs typeface="2  Nazanin" panose="00000400000000000000" pitchFamily="2" charset="-78"/>
              </a:rPr>
              <a:t>5% بابت مالیات ماده 104</a:t>
            </a:r>
          </a:p>
          <a:p>
            <a:pPr marL="0" indent="0">
              <a:lnSpc>
                <a:spcPct val="150000"/>
              </a:lnSpc>
              <a:buNone/>
            </a:pPr>
            <a:r>
              <a:rPr lang="fa-IR" sz="2000" b="1" dirty="0" smtClean="0">
                <a:solidFill>
                  <a:srgbClr val="0070C0"/>
                </a:solidFill>
                <a:cs typeface="2  Nazanin" panose="00000400000000000000" pitchFamily="2" charset="-78"/>
              </a:rPr>
              <a:t>پ) </a:t>
            </a:r>
            <a:r>
              <a:rPr lang="fa-IR" sz="2000" dirty="0" smtClean="0">
                <a:cs typeface="2  Nazanin" panose="00000400000000000000" pitchFamily="2" charset="-78"/>
              </a:rPr>
              <a:t>6/6حق بیمه که 1/6%سهم پیمانکار و5% سهم کارفرما</a:t>
            </a:r>
          </a:p>
          <a:p>
            <a:pPr marL="0" indent="0">
              <a:lnSpc>
                <a:spcPct val="150000"/>
              </a:lnSpc>
              <a:buNone/>
            </a:pPr>
            <a:r>
              <a:rPr lang="fa-IR" sz="2000" b="1" dirty="0" smtClean="0">
                <a:solidFill>
                  <a:srgbClr val="0070C0"/>
                </a:solidFill>
                <a:cs typeface="2  Nazanin" panose="00000400000000000000" pitchFamily="2" charset="-78"/>
              </a:rPr>
              <a:t>ج)</a:t>
            </a:r>
            <a:r>
              <a:rPr lang="fa-IR" sz="2000" dirty="0" smtClean="0">
                <a:cs typeface="2  Nazanin" panose="00000400000000000000" pitchFamily="2" charset="-78"/>
              </a:rPr>
              <a:t>2در هزار بابت صندوق کار آموزی</a:t>
            </a:r>
          </a:p>
          <a:p>
            <a:pPr marL="0" indent="0">
              <a:lnSpc>
                <a:spcPct val="150000"/>
              </a:lnSpc>
              <a:buNone/>
            </a:pPr>
            <a:r>
              <a:rPr lang="fa-IR" sz="2000" b="1" dirty="0" smtClean="0">
                <a:solidFill>
                  <a:srgbClr val="0070C0"/>
                </a:solidFill>
                <a:cs typeface="2  Nazanin" panose="00000400000000000000" pitchFamily="2" charset="-78"/>
              </a:rPr>
              <a:t>د)</a:t>
            </a:r>
            <a:r>
              <a:rPr lang="fa-IR" sz="2000" dirty="0" smtClean="0">
                <a:cs typeface="2  Nazanin" panose="00000400000000000000" pitchFamily="2" charset="-78"/>
              </a:rPr>
              <a:t>علی الحساب پرداختی بابت صورت صورت وضعیت</a:t>
            </a:r>
          </a:p>
        </p:txBody>
      </p:sp>
    </p:spTree>
    <p:extLst>
      <p:ext uri="{BB962C8B-B14F-4D97-AF65-F5344CB8AC3E}">
        <p14:creationId xmlns:p14="http://schemas.microsoft.com/office/powerpoint/2010/main" val="3338357695"/>
      </p:ext>
    </p:extLst>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512" y="0"/>
            <a:ext cx="11642726" cy="6858000"/>
          </a:xfrm>
        </p:spPr>
        <p:txBody>
          <a:bodyPr>
            <a:noAutofit/>
          </a:bodyPr>
          <a:lstStyle/>
          <a:p>
            <a:pPr marL="0" indent="0">
              <a:lnSpc>
                <a:spcPct val="150000"/>
              </a:lnSpc>
              <a:buNone/>
            </a:pPr>
            <a:r>
              <a:rPr lang="fa-IR" sz="2000" dirty="0" smtClean="0">
                <a:solidFill>
                  <a:srgbClr val="FF0000"/>
                </a:solidFill>
                <a:cs typeface="Titr" pitchFamily="2" charset="-78"/>
              </a:rPr>
              <a:t>مرحله پنجم: خاتمه کار </a:t>
            </a:r>
          </a:p>
          <a:p>
            <a:pPr marL="0" indent="0">
              <a:lnSpc>
                <a:spcPct val="150000"/>
              </a:lnSpc>
              <a:buNone/>
            </a:pPr>
            <a:r>
              <a:rPr lang="fa-IR" sz="2000" dirty="0" smtClean="0">
                <a:cs typeface="2  Nazanin" panose="00000400000000000000" pitchFamily="2" charset="-78"/>
              </a:rPr>
              <a:t>طبق ماده 39شرایط عمومی پیمان پس از آنکه 97%از عملیات موضوع پیمان را طبق مشخصات و مدارک ضمیمه پیمان انجام داد پیمانکار از طریق دستگاه نظارت تقاضای تحویل موقت را به کارفرما تسلیم می کند و نماینده خود را برای عضویت در کمیسیون تحویل معرفی میکند دستگاه نظارت هم با تعیین وقت رسیدگی تاریخ رسیدگی جهت تحویل ،تقاضای کمیسیون تحویل موقت را از کارفرما می نماید که این </a:t>
            </a:r>
            <a:r>
              <a:rPr lang="fa-IR" sz="2000" b="1" dirty="0" smtClean="0">
                <a:solidFill>
                  <a:srgbClr val="FF0066"/>
                </a:solidFill>
                <a:cs typeface="2  Nazanin" panose="00000400000000000000" pitchFamily="2" charset="-78"/>
              </a:rPr>
              <a:t>کمیسیون متشکل از اعضاء زیر می باشد:</a:t>
            </a:r>
          </a:p>
          <a:p>
            <a:pPr>
              <a:lnSpc>
                <a:spcPct val="150000"/>
              </a:lnSpc>
              <a:buFontTx/>
              <a:buChar char="-"/>
            </a:pPr>
            <a:r>
              <a:rPr lang="fa-IR" sz="2000" u="sng" dirty="0" smtClean="0">
                <a:solidFill>
                  <a:schemeClr val="accent6">
                    <a:lumMod val="50000"/>
                  </a:schemeClr>
                </a:solidFill>
                <a:effectLst>
                  <a:outerShdw blurRad="38100" dist="38100" dir="2700000" algn="tl">
                    <a:srgbClr val="000000">
                      <a:alpha val="43137"/>
                    </a:srgbClr>
                  </a:outerShdw>
                </a:effectLst>
                <a:cs typeface="2  Nazanin" panose="00000400000000000000" pitchFamily="2" charset="-78"/>
              </a:rPr>
              <a:t>نماینده کارفرما ، نماینده دستگاه نظارت ، نماینده پیمانکار  ، نماینده ذیحسابی و امور مالی </a:t>
            </a:r>
          </a:p>
          <a:p>
            <a:pPr>
              <a:lnSpc>
                <a:spcPct val="150000"/>
              </a:lnSpc>
              <a:buFontTx/>
              <a:buChar char="-"/>
            </a:pPr>
            <a:r>
              <a:rPr lang="fa-IR" sz="2000" dirty="0" smtClean="0">
                <a:cs typeface="2  Nazanin" panose="00000400000000000000" pitchFamily="2" charset="-78"/>
              </a:rPr>
              <a:t>دستگاه نظارت در حضور اعضاء کمیسیون آزمایشات لازم را انجام داده و نواقص را یادداشت و آن را ضمیمه صورت جلسه می کند تا پیمانکار ظرف مدت زمان معین آن را رفع نماید دستگاه نظارت پس از مهلت مقرر طی بازدید ودر صورت رفع تمام نواقص ،گواهی آن را صادر و صورت جلسه موقت را امضاء می کند بعد از تحویل موقت باید باقی مانده ضمانت نامه پیش پرداخت آزاد و ضمانت نامه حسن انجام کار پیمانکار نیز آزاد می </a:t>
            </a:r>
            <a:r>
              <a:rPr lang="fa-IR" sz="2000" dirty="0" smtClean="0">
                <a:cs typeface="2  Nazanin" panose="00000400000000000000" pitchFamily="2" charset="-78"/>
              </a:rPr>
              <a:t>گردد دستگاه </a:t>
            </a:r>
            <a:r>
              <a:rPr lang="fa-IR" sz="2000" dirty="0" smtClean="0">
                <a:cs typeface="2  Nazanin" panose="00000400000000000000" pitchFamily="2" charset="-78"/>
              </a:rPr>
              <a:t>نظارت نیز با نماینده پیمانکار نسبت به تهیه صورت وضعیت قطعی اقدام و ظرف مدت 6 ماه به کارفرما تحویل داده می شود </a:t>
            </a:r>
          </a:p>
        </p:txBody>
      </p:sp>
    </p:spTree>
    <p:extLst>
      <p:ext uri="{BB962C8B-B14F-4D97-AF65-F5344CB8AC3E}">
        <p14:creationId xmlns:p14="http://schemas.microsoft.com/office/powerpoint/2010/main" val="3797597862"/>
      </p:ext>
    </p:extLst>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3" descr="H:\حباب2\عکس برای پروژه\Al_Hamad_lillah_Rabul_Alamin.jpg"/>
          <p:cNvPicPr>
            <a:picLocks noChangeAspect="1" noChangeArrowheads="1"/>
          </p:cNvPicPr>
          <p:nvPr/>
        </p:nvPicPr>
        <p:blipFill>
          <a:blip r:embed="rId2"/>
          <a:srcRect/>
          <a:stretch>
            <a:fillRect/>
          </a:stretch>
        </p:blipFill>
        <p:spPr bwMode="auto">
          <a:xfrm>
            <a:off x="0" y="274638"/>
            <a:ext cx="12192000" cy="6858000"/>
          </a:xfrm>
          <a:prstGeom prst="rect">
            <a:avLst/>
          </a:prstGeom>
          <a:noFill/>
        </p:spPr>
      </p:pic>
      <p:sp>
        <p:nvSpPr>
          <p:cNvPr id="6" name="Rectangle 5"/>
          <p:cNvSpPr/>
          <p:nvPr/>
        </p:nvSpPr>
        <p:spPr>
          <a:xfrm>
            <a:off x="1937982" y="1064525"/>
            <a:ext cx="6878472" cy="1409617"/>
          </a:xfrm>
          <a:prstGeom prst="rect">
            <a:avLst/>
          </a:prstGeom>
        </p:spPr>
        <p:txBody>
          <a:bodyPr wrap="square">
            <a:spAutoFit/>
          </a:bodyPr>
          <a:lstStyle/>
          <a:p>
            <a:pPr algn="ctr" rtl="1">
              <a:lnSpc>
                <a:spcPct val="107000"/>
              </a:lnSpc>
              <a:spcAft>
                <a:spcPts val="800"/>
              </a:spcAft>
            </a:pPr>
            <a:r>
              <a:rPr lang="fa-IR" sz="8000" dirty="0" smtClean="0">
                <a:solidFill>
                  <a:srgbClr val="FF0000"/>
                </a:solidFill>
                <a:latin typeface="IranNastaliq" panose="02020505000000020003" pitchFamily="18" charset="0"/>
                <a:ea typeface="Calibri" panose="020F0502020204030204" pitchFamily="34" charset="0"/>
                <a:cs typeface="2  Arabic Style" panose="00000400000000000000" pitchFamily="2" charset="-78"/>
              </a:rPr>
              <a:t>پایان فصل اول</a:t>
            </a:r>
            <a:endParaRPr lang="en-US" sz="8000" dirty="0">
              <a:solidFill>
                <a:srgbClr val="FF0000"/>
              </a:solidFill>
              <a:effectLst/>
              <a:latin typeface="IranNastaliq" panose="02020505000000020003" pitchFamily="18" charset="0"/>
              <a:ea typeface="Calibri" panose="020F0502020204030204" pitchFamily="34" charset="0"/>
              <a:cs typeface="2  Arabic Style" panose="00000400000000000000" pitchFamily="2" charset="-78"/>
            </a:endParaRPr>
          </a:p>
        </p:txBody>
      </p:sp>
    </p:spTree>
    <p:extLst>
      <p:ext uri="{BB962C8B-B14F-4D97-AF65-F5344CB8AC3E}">
        <p14:creationId xmlns:p14="http://schemas.microsoft.com/office/powerpoint/2010/main" val="2289761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69777" y="7"/>
            <a:ext cx="6048703" cy="1157753"/>
          </a:xfrm>
          <a:prstGeom prst="rect">
            <a:avLst/>
          </a:prstGeom>
        </p:spPr>
        <p:txBody>
          <a:bodyPr wrap="square">
            <a:spAutoFit/>
          </a:bodyPr>
          <a:lstStyle/>
          <a:p>
            <a:pPr lvl="0" algn="ctr" rtl="1">
              <a:lnSpc>
                <a:spcPct val="90000"/>
              </a:lnSpc>
              <a:spcBef>
                <a:spcPts val="1000"/>
              </a:spcBef>
              <a:spcAft>
                <a:spcPts val="300"/>
              </a:spcAft>
              <a:buClr>
                <a:srgbClr val="F14124">
                  <a:lumMod val="75000"/>
                </a:srgbClr>
              </a:buClr>
              <a:buSzPct val="130000"/>
            </a:pPr>
            <a:endParaRPr lang="en-US" sz="3200" b="1" dirty="0" smtClean="0">
              <a:solidFill>
                <a:prstClr val="black"/>
              </a:solidFill>
              <a:latin typeface="Trebuchet MS"/>
              <a:cs typeface="B Titr" pitchFamily="2" charset="-78"/>
            </a:endParaRPr>
          </a:p>
          <a:p>
            <a:pPr lvl="0" algn="ctr" rtl="1">
              <a:lnSpc>
                <a:spcPct val="90000"/>
              </a:lnSpc>
              <a:spcBef>
                <a:spcPts val="1000"/>
              </a:spcBef>
              <a:spcAft>
                <a:spcPts val="300"/>
              </a:spcAft>
              <a:buClr>
                <a:srgbClr val="F14124">
                  <a:lumMod val="75000"/>
                </a:srgbClr>
              </a:buClr>
              <a:buSzPct val="130000"/>
            </a:pPr>
            <a:endParaRPr lang="fa-IR" sz="3200" b="1" dirty="0" smtClean="0">
              <a:solidFill>
                <a:prstClr val="black"/>
              </a:solidFill>
              <a:latin typeface="Trebuchet MS"/>
              <a:cs typeface="B Titr" pitchFamily="2" charset="-78"/>
            </a:endParaRPr>
          </a:p>
        </p:txBody>
      </p:sp>
      <p:pic>
        <p:nvPicPr>
          <p:cNvPr id="7" name="Picture 6"/>
          <p:cNvPicPr>
            <a:picLocks noChangeAspect="1"/>
          </p:cNvPicPr>
          <p:nvPr/>
        </p:nvPicPr>
        <p:blipFill>
          <a:blip r:embed="rId2"/>
          <a:stretch>
            <a:fillRect/>
          </a:stretch>
        </p:blipFill>
        <p:spPr>
          <a:xfrm>
            <a:off x="5256803" y="6"/>
            <a:ext cx="1481080" cy="1265333"/>
          </a:xfrm>
          <a:prstGeom prst="rect">
            <a:avLst/>
          </a:prstGeom>
        </p:spPr>
      </p:pic>
      <p:pic>
        <p:nvPicPr>
          <p:cNvPr id="1026" name="Picture 2" descr="I:\pPibRzCy2m - Copy.jpg"/>
          <p:cNvPicPr>
            <a:picLocks noGrp="1" noChangeAspect="1" noChangeArrowheads="1"/>
          </p:cNvPicPr>
          <p:nvPr>
            <p:ph idx="1"/>
          </p:nvPr>
        </p:nvPicPr>
        <p:blipFill>
          <a:blip r:embed="rId3"/>
          <a:stretch>
            <a:fillRect/>
          </a:stretch>
        </p:blipFill>
        <p:spPr bwMode="auto">
          <a:xfrm>
            <a:off x="1" y="7"/>
            <a:ext cx="12192000" cy="6873612"/>
          </a:xfrm>
          <a:prstGeom prst="rect">
            <a:avLst/>
          </a:prstGeom>
          <a:noFill/>
        </p:spPr>
      </p:pic>
      <p:sp>
        <p:nvSpPr>
          <p:cNvPr id="9" name="Rectangle 8"/>
          <p:cNvSpPr/>
          <p:nvPr/>
        </p:nvSpPr>
        <p:spPr>
          <a:xfrm>
            <a:off x="0" y="206831"/>
            <a:ext cx="12192000" cy="2780761"/>
          </a:xfrm>
          <a:prstGeom prst="rect">
            <a:avLst/>
          </a:prstGeom>
        </p:spPr>
        <p:txBody>
          <a:bodyPr wrap="square">
            <a:spAutoFit/>
          </a:bodyPr>
          <a:lstStyle/>
          <a:p>
            <a:pPr lvl="0" algn="r" rtl="1">
              <a:lnSpc>
                <a:spcPct val="90000"/>
              </a:lnSpc>
              <a:spcBef>
                <a:spcPts val="1000"/>
              </a:spcBef>
              <a:spcAft>
                <a:spcPts val="300"/>
              </a:spcAft>
              <a:buClr>
                <a:srgbClr val="F14124">
                  <a:lumMod val="75000"/>
                </a:srgbClr>
              </a:buClr>
              <a:buSzPct val="130000"/>
            </a:pPr>
            <a:r>
              <a:rPr lang="fa-IR" sz="4800" b="1" dirty="0" smtClean="0">
                <a:solidFill>
                  <a:srgbClr val="FF0000"/>
                </a:solidFill>
                <a:latin typeface="IranNastaliq" pitchFamily="18" charset="0"/>
                <a:cs typeface="IranNastaliq" pitchFamily="18" charset="0"/>
              </a:rPr>
              <a:t>                                                                                                                                                            </a:t>
            </a:r>
          </a:p>
          <a:p>
            <a:pPr lvl="0" algn="ctr" rtl="1">
              <a:lnSpc>
                <a:spcPct val="90000"/>
              </a:lnSpc>
              <a:spcBef>
                <a:spcPts val="1000"/>
              </a:spcBef>
              <a:spcAft>
                <a:spcPts val="300"/>
              </a:spcAft>
              <a:buClr>
                <a:srgbClr val="F14124">
                  <a:lumMod val="75000"/>
                </a:srgbClr>
              </a:buClr>
              <a:buSzPct val="130000"/>
            </a:pPr>
            <a:r>
              <a:rPr lang="fa-IR" sz="4800" b="1" dirty="0" smtClean="0">
                <a:solidFill>
                  <a:srgbClr val="FF0000"/>
                </a:solidFill>
                <a:latin typeface="IranNastaliq" pitchFamily="18" charset="0"/>
                <a:cs typeface="IranNastaliq" pitchFamily="18" charset="0"/>
              </a:rPr>
              <a:t>به نام آنکه اندیشه هارا گسترانید       و گلستانی را بنیان نهاد</a:t>
            </a:r>
          </a:p>
          <a:p>
            <a:pPr lvl="0" algn="ctr" rtl="1">
              <a:lnSpc>
                <a:spcPct val="90000"/>
              </a:lnSpc>
              <a:spcBef>
                <a:spcPts val="1000"/>
              </a:spcBef>
              <a:spcAft>
                <a:spcPts val="300"/>
              </a:spcAft>
              <a:buClr>
                <a:srgbClr val="F14124">
                  <a:lumMod val="75000"/>
                </a:srgbClr>
              </a:buClr>
              <a:buSzPct val="130000"/>
            </a:pPr>
            <a:endParaRPr lang="fa-IR" b="1" dirty="0" smtClean="0">
              <a:solidFill>
                <a:srgbClr val="FF0000"/>
              </a:solidFill>
              <a:latin typeface="Trebuchet MS"/>
              <a:cs typeface="B Titr" pitchFamily="2" charset="-78"/>
            </a:endParaRPr>
          </a:p>
          <a:p>
            <a:pPr lvl="0" algn="r" rtl="1">
              <a:lnSpc>
                <a:spcPct val="90000"/>
              </a:lnSpc>
              <a:spcBef>
                <a:spcPts val="1000"/>
              </a:spcBef>
              <a:spcAft>
                <a:spcPts val="300"/>
              </a:spcAft>
              <a:buClr>
                <a:srgbClr val="F14124">
                  <a:lumMod val="75000"/>
                </a:srgbClr>
              </a:buClr>
              <a:buSzPct val="130000"/>
            </a:pPr>
            <a:r>
              <a:rPr lang="en-US" sz="4400" b="1" dirty="0" smtClean="0">
                <a:solidFill>
                  <a:schemeClr val="bg1"/>
                </a:solidFill>
                <a:latin typeface="Trebuchet MS"/>
                <a:cs typeface="2  Titr" pitchFamily="2" charset="-78"/>
              </a:rPr>
              <a:t> </a:t>
            </a:r>
            <a:endParaRPr lang="en-US" sz="1600" b="1" dirty="0" smtClean="0">
              <a:solidFill>
                <a:srgbClr val="FF0000"/>
              </a:solidFill>
              <a:latin typeface="Trebuchet MS"/>
              <a:cs typeface="B Titr" pitchFamily="2" charset="-78"/>
            </a:endParaRPr>
          </a:p>
        </p:txBody>
      </p:sp>
      <p:sp>
        <p:nvSpPr>
          <p:cNvPr id="2" name="Rectangle 1"/>
          <p:cNvSpPr/>
          <p:nvPr/>
        </p:nvSpPr>
        <p:spPr>
          <a:xfrm>
            <a:off x="0" y="3244334"/>
            <a:ext cx="11938715" cy="2123658"/>
          </a:xfrm>
          <a:prstGeom prst="rect">
            <a:avLst/>
          </a:prstGeom>
        </p:spPr>
        <p:txBody>
          <a:bodyPr wrap="square">
            <a:spAutoFit/>
          </a:bodyPr>
          <a:lstStyle/>
          <a:p>
            <a:pPr algn="ctr"/>
            <a:r>
              <a:rPr lang="en-US" sz="6600" dirty="0">
                <a:ln>
                  <a:solidFill>
                    <a:srgbClr val="66FF33"/>
                  </a:solidFill>
                </a:ln>
                <a:solidFill>
                  <a:schemeClr val="bg1"/>
                </a:solidFill>
                <a:latin typeface="Arial" pitchFamily="34" charset="0"/>
                <a:ea typeface="Times New Roman"/>
                <a:cs typeface="B Davat" pitchFamily="2" charset="-78"/>
              </a:rPr>
              <a:t> “</a:t>
            </a:r>
            <a:r>
              <a:rPr lang="fa-IR" sz="6600" b="1" dirty="0">
                <a:ln>
                  <a:solidFill>
                    <a:srgbClr val="66FF33"/>
                  </a:solidFill>
                </a:ln>
                <a:solidFill>
                  <a:srgbClr val="002060"/>
                </a:solidFill>
                <a:effectLst>
                  <a:outerShdw blurRad="38100" dist="38100" dir="2700000" algn="tl">
                    <a:srgbClr val="000000">
                      <a:alpha val="43137"/>
                    </a:srgbClr>
                  </a:outerShdw>
                </a:effectLst>
                <a:latin typeface="Arial" pitchFamily="34" charset="0"/>
                <a:ea typeface="Times New Roman"/>
                <a:cs typeface="B Davat" pitchFamily="2" charset="-78"/>
              </a:rPr>
              <a:t>بنام خداوندِ حسابگر</a:t>
            </a:r>
            <a:r>
              <a:rPr lang="fa-IR" sz="6600" b="1" dirty="0">
                <a:ln>
                  <a:solidFill>
                    <a:srgbClr val="66FF33"/>
                  </a:solidFill>
                </a:ln>
                <a:solidFill>
                  <a:srgbClr val="002060"/>
                </a:solidFill>
                <a:effectLst>
                  <a:outerShdw blurRad="38100" dist="38100" dir="2700000" algn="tl">
                    <a:srgbClr val="000000">
                      <a:alpha val="43137"/>
                    </a:srgbClr>
                  </a:outerShdw>
                </a:effectLst>
                <a:latin typeface="Arial" pitchFamily="34" charset="0"/>
                <a:cs typeface="B Davat" pitchFamily="2" charset="-78"/>
              </a:rPr>
              <a:t>، حسابساز ، حسابرس </a:t>
            </a:r>
            <a:endParaRPr lang="fa-IR" sz="6600" b="1" dirty="0" smtClean="0">
              <a:ln>
                <a:solidFill>
                  <a:srgbClr val="66FF33"/>
                </a:solidFill>
              </a:ln>
              <a:solidFill>
                <a:srgbClr val="002060"/>
              </a:solidFill>
              <a:effectLst>
                <a:outerShdw blurRad="38100" dist="38100" dir="2700000" algn="tl">
                  <a:srgbClr val="000000">
                    <a:alpha val="43137"/>
                  </a:srgbClr>
                </a:outerShdw>
              </a:effectLst>
              <a:latin typeface="Arial" pitchFamily="34" charset="0"/>
              <a:cs typeface="B Davat" pitchFamily="2" charset="-78"/>
            </a:endParaRPr>
          </a:p>
          <a:p>
            <a:pPr algn="ctr"/>
            <a:r>
              <a:rPr lang="fa-IR" sz="6600" b="1" dirty="0" smtClean="0">
                <a:ln>
                  <a:solidFill>
                    <a:srgbClr val="66FF33"/>
                  </a:solidFill>
                </a:ln>
                <a:solidFill>
                  <a:srgbClr val="002060"/>
                </a:solidFill>
                <a:effectLst>
                  <a:outerShdw blurRad="38100" dist="38100" dir="2700000" algn="tl">
                    <a:srgbClr val="000000">
                      <a:alpha val="43137"/>
                    </a:srgbClr>
                  </a:outerShdw>
                </a:effectLst>
                <a:latin typeface="Arial" pitchFamily="34" charset="0"/>
                <a:cs typeface="B Davat" pitchFamily="2" charset="-78"/>
              </a:rPr>
              <a:t>وحسابدارزمین </a:t>
            </a:r>
            <a:r>
              <a:rPr lang="fa-IR" sz="6600" b="1" dirty="0">
                <a:ln>
                  <a:solidFill>
                    <a:srgbClr val="66FF33"/>
                  </a:solidFill>
                </a:ln>
                <a:solidFill>
                  <a:srgbClr val="002060"/>
                </a:solidFill>
                <a:effectLst>
                  <a:outerShdw blurRad="38100" dist="38100" dir="2700000" algn="tl">
                    <a:srgbClr val="000000">
                      <a:alpha val="43137"/>
                    </a:srgbClr>
                  </a:outerShdw>
                </a:effectLst>
                <a:latin typeface="Arial" pitchFamily="34" charset="0"/>
                <a:cs typeface="B Davat" pitchFamily="2" charset="-78"/>
              </a:rPr>
              <a:t>و آسمان وهر آنچه در اوست</a:t>
            </a:r>
            <a:r>
              <a:rPr lang="fa-IR" sz="6600" dirty="0">
                <a:ln>
                  <a:solidFill>
                    <a:srgbClr val="66FF33"/>
                  </a:solidFill>
                </a:ln>
                <a:solidFill>
                  <a:schemeClr val="bg1"/>
                </a:solidFill>
                <a:latin typeface="Arial" pitchFamily="34" charset="0"/>
                <a:cs typeface="B Davat" pitchFamily="2" charset="-78"/>
              </a:rPr>
              <a:t> </a:t>
            </a:r>
            <a:r>
              <a:rPr lang="en-US" sz="6600" dirty="0">
                <a:ln>
                  <a:solidFill>
                    <a:srgbClr val="66FF33"/>
                  </a:solidFill>
                </a:ln>
                <a:solidFill>
                  <a:schemeClr val="bg1"/>
                </a:solidFill>
                <a:latin typeface="Arial" pitchFamily="34" charset="0"/>
                <a:cs typeface="B Davat" pitchFamily="2" charset="-78"/>
              </a:rPr>
              <a:t>”</a:t>
            </a:r>
            <a:endParaRPr lang="fa-IR" sz="6600" dirty="0"/>
          </a:p>
        </p:txBody>
      </p:sp>
    </p:spTree>
    <p:extLst>
      <p:ext uri="{BB962C8B-B14F-4D97-AF65-F5344CB8AC3E}">
        <p14:creationId xmlns:p14="http://schemas.microsoft.com/office/powerpoint/2010/main" val="64994550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639" y="152400"/>
            <a:ext cx="11191741" cy="6553200"/>
          </a:xfrm>
        </p:spPr>
        <p:txBody>
          <a:bodyPr>
            <a:normAutofit/>
          </a:bodyPr>
          <a:lstStyle/>
          <a:p>
            <a:pPr marL="0" lvl="0" indent="0" algn="ctr" eaLnBrk="0" fontAlgn="base" hangingPunct="0">
              <a:spcBef>
                <a:spcPct val="0"/>
              </a:spcBef>
              <a:spcAft>
                <a:spcPct val="0"/>
              </a:spcAft>
              <a:buClrTx/>
              <a:buSzTx/>
              <a:buNone/>
              <a:tabLst>
                <a:tab pos="2244725" algn="l"/>
                <a:tab pos="2636838" algn="ctr"/>
              </a:tabLst>
            </a:pPr>
            <a:endParaRPr lang="fa-IR" sz="2400" b="1" dirty="0">
              <a:solidFill>
                <a:srgbClr val="000000"/>
              </a:solidFill>
              <a:latin typeface="Times New Roman" pitchFamily="18" charset="0"/>
              <a:cs typeface="B Nazanin" pitchFamily="2" charset="-78"/>
            </a:endParaRPr>
          </a:p>
          <a:p>
            <a:pPr marL="0" lvl="0" indent="0" algn="ctr" eaLnBrk="0" fontAlgn="base" hangingPunct="0">
              <a:spcBef>
                <a:spcPct val="0"/>
              </a:spcBef>
              <a:spcAft>
                <a:spcPct val="0"/>
              </a:spcAft>
              <a:buClrTx/>
              <a:buSzTx/>
              <a:buNone/>
              <a:tabLst>
                <a:tab pos="2244725" algn="l"/>
                <a:tab pos="2636838" algn="ctr"/>
              </a:tabLst>
            </a:pPr>
            <a:endParaRPr lang="en-US" sz="1100" dirty="0">
              <a:latin typeface="Arial" pitchFamily="34" charset="0"/>
              <a:cs typeface="B Nazanin" pitchFamily="2" charset="-78"/>
            </a:endParaRPr>
          </a:p>
          <a:p>
            <a:pPr marL="0" indent="0" algn="ctr" eaLnBrk="0" fontAlgn="base" hangingPunct="0">
              <a:spcBef>
                <a:spcPct val="0"/>
              </a:spcBef>
              <a:spcAft>
                <a:spcPct val="0"/>
              </a:spcAft>
              <a:buClrTx/>
              <a:buSzTx/>
              <a:buNone/>
              <a:tabLst>
                <a:tab pos="2244725" algn="l"/>
                <a:tab pos="2636838" algn="ctr"/>
              </a:tabLst>
            </a:pPr>
            <a:r>
              <a:rPr lang="fa-IR" sz="4800" b="1" dirty="0" smtClean="0">
                <a:solidFill>
                  <a:srgbClr val="FF0000"/>
                </a:solidFill>
                <a:cs typeface="B Zar" panose="00000400000000000000" pitchFamily="2" charset="-78"/>
              </a:rPr>
              <a:t>درس: </a:t>
            </a:r>
            <a:r>
              <a:rPr lang="fa-IR" sz="4800" b="1" dirty="0" smtClean="0">
                <a:cs typeface="B Zar" panose="00000400000000000000" pitchFamily="2" charset="-78"/>
              </a:rPr>
              <a:t>مباحث جاری در </a:t>
            </a:r>
            <a:r>
              <a:rPr lang="fa-IR" sz="4800" b="1" dirty="0" smtClean="0">
                <a:cs typeface="B Zar" panose="00000400000000000000" pitchFamily="2" charset="-78"/>
              </a:rPr>
              <a:t>حسابداری</a:t>
            </a:r>
            <a:r>
              <a:rPr lang="fa-IR" sz="3200" b="1" dirty="0" smtClean="0">
                <a:solidFill>
                  <a:srgbClr val="FF0000"/>
                </a:solidFill>
                <a:cs typeface="B Zar" panose="00000400000000000000" pitchFamily="2" charset="-78"/>
              </a:rPr>
              <a:t>(</a:t>
            </a:r>
            <a:r>
              <a:rPr lang="fa-IR" sz="3200" b="1" dirty="0" smtClean="0">
                <a:solidFill>
                  <a:srgbClr val="FF0000"/>
                </a:solidFill>
                <a:latin typeface="Arial" pitchFamily="34" charset="0"/>
                <a:ea typeface="Times New Roman" pitchFamily="18" charset="0"/>
                <a:cs typeface="2  Davat" panose="00000400000000000000" pitchFamily="2" charset="-78"/>
              </a:rPr>
              <a:t>مقطع کارشناسی)</a:t>
            </a:r>
            <a:r>
              <a:rPr lang="fa-IR" sz="4800" b="1" dirty="0" smtClean="0">
                <a:cs typeface="B Zar" panose="00000400000000000000" pitchFamily="2" charset="-78"/>
              </a:rPr>
              <a:t> </a:t>
            </a:r>
            <a:endParaRPr lang="en-US" sz="4800" b="1" dirty="0">
              <a:latin typeface="Arial" pitchFamily="34" charset="0"/>
              <a:cs typeface="B Zar" panose="00000400000000000000" pitchFamily="2" charset="-78"/>
            </a:endParaRPr>
          </a:p>
          <a:p>
            <a:pPr marL="0" lvl="0" indent="0" algn="ctr" eaLnBrk="0" fontAlgn="base" hangingPunct="0">
              <a:spcBef>
                <a:spcPct val="0"/>
              </a:spcBef>
              <a:spcAft>
                <a:spcPct val="0"/>
              </a:spcAft>
              <a:buClrTx/>
              <a:buSzTx/>
              <a:buNone/>
              <a:tabLst>
                <a:tab pos="2244725" algn="l"/>
                <a:tab pos="2636838" algn="ctr"/>
              </a:tabLst>
            </a:pPr>
            <a:endParaRPr lang="en-US" sz="1200" dirty="0">
              <a:latin typeface="Arial" pitchFamily="34" charset="0"/>
              <a:cs typeface="B Nazanin" pitchFamily="2" charset="-78"/>
            </a:endParaRPr>
          </a:p>
          <a:p>
            <a:pPr marL="0" lvl="0" indent="0" algn="ctr" eaLnBrk="0" fontAlgn="base" hangingPunct="0">
              <a:spcBef>
                <a:spcPct val="0"/>
              </a:spcBef>
              <a:spcAft>
                <a:spcPct val="0"/>
              </a:spcAft>
              <a:buClrTx/>
              <a:buSzTx/>
              <a:buNone/>
              <a:tabLst>
                <a:tab pos="2244725" algn="l"/>
                <a:tab pos="2636838" algn="ctr"/>
              </a:tabLst>
            </a:pPr>
            <a:r>
              <a:rPr lang="fa-IR" sz="3600" b="1" dirty="0" smtClean="0">
                <a:solidFill>
                  <a:srgbClr val="000000"/>
                </a:solidFill>
                <a:latin typeface="Arial" pitchFamily="34" charset="0"/>
                <a:ea typeface="Times New Roman" pitchFamily="18" charset="0"/>
                <a:cs typeface="B Nazanin" pitchFamily="2" charset="-78"/>
              </a:rPr>
              <a:t>فصل </a:t>
            </a:r>
            <a:r>
              <a:rPr lang="fa-IR" sz="3600" b="1" dirty="0" smtClean="0">
                <a:solidFill>
                  <a:srgbClr val="000000"/>
                </a:solidFill>
                <a:latin typeface="Arial" pitchFamily="34" charset="0"/>
                <a:ea typeface="Times New Roman" pitchFamily="18" charset="0"/>
                <a:cs typeface="B Nazanin" pitchFamily="2" charset="-78"/>
              </a:rPr>
              <a:t>اول: حسابداری پیمانکاری(تعریف واژگان)</a:t>
            </a:r>
            <a:endParaRPr lang="fa-IR" sz="3600" b="1" dirty="0">
              <a:solidFill>
                <a:srgbClr val="000000"/>
              </a:solidFill>
              <a:latin typeface="Arial" pitchFamily="34" charset="0"/>
              <a:ea typeface="Times New Roman" pitchFamily="18" charset="0"/>
              <a:cs typeface="B Nazanin" pitchFamily="2" charset="-78"/>
            </a:endParaRPr>
          </a:p>
          <a:p>
            <a:pPr marL="0" lvl="0" indent="0" algn="ctr" eaLnBrk="0" fontAlgn="base" hangingPunct="0">
              <a:spcBef>
                <a:spcPct val="0"/>
              </a:spcBef>
              <a:spcAft>
                <a:spcPct val="0"/>
              </a:spcAft>
              <a:buClrTx/>
              <a:buSzTx/>
              <a:buNone/>
              <a:tabLst>
                <a:tab pos="2244725" algn="l"/>
                <a:tab pos="2636838" algn="ctr"/>
              </a:tabLst>
            </a:pPr>
            <a:endParaRPr lang="en-US" sz="1200" dirty="0">
              <a:latin typeface="Arial" pitchFamily="34" charset="0"/>
              <a:cs typeface="B Nazanin" pitchFamily="2" charset="-78"/>
            </a:endParaRPr>
          </a:p>
          <a:p>
            <a:pPr marL="0" lvl="0" indent="0" algn="ctr" eaLnBrk="0" fontAlgn="base" hangingPunct="0">
              <a:spcBef>
                <a:spcPct val="0"/>
              </a:spcBef>
              <a:spcAft>
                <a:spcPct val="0"/>
              </a:spcAft>
              <a:buClrTx/>
              <a:buSzTx/>
              <a:buNone/>
              <a:tabLst>
                <a:tab pos="2244725" algn="l"/>
                <a:tab pos="2636838" algn="ctr"/>
              </a:tabLst>
            </a:pPr>
            <a:endParaRPr lang="fa-IR" sz="4000" b="1" dirty="0" smtClean="0">
              <a:solidFill>
                <a:srgbClr val="C00000"/>
              </a:solidFill>
              <a:latin typeface="Arial" pitchFamily="34" charset="0"/>
              <a:ea typeface="Times New Roman" pitchFamily="18" charset="0"/>
              <a:cs typeface="B Nazanin" pitchFamily="2" charset="-78"/>
            </a:endParaRPr>
          </a:p>
          <a:p>
            <a:pPr marL="0" lvl="0" indent="0" algn="ctr" eaLnBrk="0" fontAlgn="base" hangingPunct="0">
              <a:spcBef>
                <a:spcPct val="0"/>
              </a:spcBef>
              <a:spcAft>
                <a:spcPct val="0"/>
              </a:spcAft>
              <a:buClrTx/>
              <a:buSzTx/>
              <a:buNone/>
              <a:tabLst>
                <a:tab pos="2244725" algn="l"/>
                <a:tab pos="2636838" algn="ctr"/>
              </a:tabLst>
            </a:pPr>
            <a:r>
              <a:rPr lang="fa-IR" sz="4000" b="1" dirty="0" smtClean="0">
                <a:solidFill>
                  <a:srgbClr val="C00000"/>
                </a:solidFill>
                <a:latin typeface="Arial" pitchFamily="34" charset="0"/>
                <a:ea typeface="Times New Roman" pitchFamily="18" charset="0"/>
                <a:cs typeface="B Nazanin" pitchFamily="2" charset="-78"/>
              </a:rPr>
              <a:t>مدرس :   </a:t>
            </a:r>
          </a:p>
          <a:p>
            <a:pPr marL="0" lvl="0" indent="0" algn="ctr" eaLnBrk="0" fontAlgn="base" hangingPunct="0">
              <a:spcBef>
                <a:spcPct val="0"/>
              </a:spcBef>
              <a:spcAft>
                <a:spcPct val="0"/>
              </a:spcAft>
              <a:buClrTx/>
              <a:buSzTx/>
              <a:buNone/>
              <a:tabLst>
                <a:tab pos="2244725" algn="l"/>
                <a:tab pos="2636838" algn="ctr"/>
              </a:tabLst>
            </a:pPr>
            <a:r>
              <a:rPr lang="fa-IR" sz="4000" b="1" dirty="0" smtClean="0">
                <a:solidFill>
                  <a:srgbClr val="000000"/>
                </a:solidFill>
                <a:latin typeface="Arial" pitchFamily="34" charset="0"/>
                <a:ea typeface="Times New Roman" pitchFamily="18" charset="0"/>
                <a:cs typeface="B Nazanin" pitchFamily="2" charset="-78"/>
              </a:rPr>
              <a:t>محمود </a:t>
            </a:r>
            <a:r>
              <a:rPr lang="fa-IR" sz="4000" b="1" dirty="0" smtClean="0">
                <a:solidFill>
                  <a:srgbClr val="000000"/>
                </a:solidFill>
                <a:latin typeface="Arial" pitchFamily="34" charset="0"/>
                <a:ea typeface="Times New Roman" pitchFamily="18" charset="0"/>
                <a:cs typeface="B Nazanin" pitchFamily="2" charset="-78"/>
              </a:rPr>
              <a:t>نجفی</a:t>
            </a:r>
            <a:endParaRPr lang="en-US" sz="1200" dirty="0">
              <a:latin typeface="Arial" pitchFamily="34" charset="0"/>
              <a:cs typeface="B Nazanin" pitchFamily="2" charset="-78"/>
            </a:endParaRPr>
          </a:p>
          <a:p>
            <a:pPr marL="0" lvl="0" indent="0" algn="ctr" eaLnBrk="0" fontAlgn="base" hangingPunct="0">
              <a:spcBef>
                <a:spcPct val="0"/>
              </a:spcBef>
              <a:spcAft>
                <a:spcPct val="0"/>
              </a:spcAft>
              <a:buClrTx/>
              <a:buSzTx/>
              <a:buNone/>
              <a:tabLst>
                <a:tab pos="2244725" algn="l"/>
                <a:tab pos="2636838" algn="ctr"/>
              </a:tabLst>
            </a:pPr>
            <a:endParaRPr lang="fa-IR" sz="3600" dirty="0" smtClean="0">
              <a:latin typeface="Arial" pitchFamily="34" charset="0"/>
              <a:cs typeface="B Nazanin" pitchFamily="2" charset="-78"/>
            </a:endParaRPr>
          </a:p>
          <a:p>
            <a:pPr marL="0" lvl="0" indent="0" algn="ctr" eaLnBrk="0" fontAlgn="base" hangingPunct="0">
              <a:spcBef>
                <a:spcPct val="0"/>
              </a:spcBef>
              <a:spcAft>
                <a:spcPct val="0"/>
              </a:spcAft>
              <a:buClrTx/>
              <a:buSzTx/>
              <a:buNone/>
              <a:tabLst>
                <a:tab pos="2244725" algn="l"/>
                <a:tab pos="2636838" algn="ctr"/>
              </a:tabLst>
            </a:pPr>
            <a:r>
              <a:rPr lang="fa-IR" sz="3600" dirty="0" smtClean="0">
                <a:latin typeface="Arial" pitchFamily="34" charset="0"/>
                <a:cs typeface="B Nazanin" pitchFamily="2" charset="-78"/>
              </a:rPr>
              <a:t>دانشکده فنی حضرت </a:t>
            </a:r>
            <a:r>
              <a:rPr lang="fa-IR" sz="3600" dirty="0" smtClean="0">
                <a:latin typeface="Arial" pitchFamily="34" charset="0"/>
                <a:cs typeface="B Nazanin" pitchFamily="2" charset="-78"/>
              </a:rPr>
              <a:t>زینب </a:t>
            </a:r>
            <a:r>
              <a:rPr lang="fa-IR" sz="3600" dirty="0" smtClean="0">
                <a:latin typeface="Arial" pitchFamily="34" charset="0"/>
                <a:cs typeface="B Nazanin" pitchFamily="2" charset="-78"/>
              </a:rPr>
              <a:t>کبری (س) همدان</a:t>
            </a:r>
            <a:endParaRPr lang="en-US" sz="3600" dirty="0">
              <a:latin typeface="Arial" pitchFamily="34" charset="0"/>
              <a:cs typeface="B Nazanin" pitchFamily="2" charset="-78"/>
            </a:endParaRPr>
          </a:p>
          <a:p>
            <a:pPr marL="0" lvl="0" indent="0" algn="ctr" eaLnBrk="0" fontAlgn="base" hangingPunct="0">
              <a:spcBef>
                <a:spcPct val="0"/>
              </a:spcBef>
              <a:spcAft>
                <a:spcPct val="0"/>
              </a:spcAft>
              <a:buClrTx/>
              <a:buSzTx/>
              <a:buNone/>
              <a:tabLst>
                <a:tab pos="2244725" algn="l"/>
                <a:tab pos="2636838" algn="ctr"/>
              </a:tabLst>
            </a:pPr>
            <a:endParaRPr lang="fa-IR" sz="3200" b="1" dirty="0" smtClean="0">
              <a:solidFill>
                <a:srgbClr val="002060"/>
              </a:solidFill>
              <a:latin typeface="Arial" pitchFamily="34" charset="0"/>
              <a:ea typeface="Times New Roman" pitchFamily="18" charset="0"/>
              <a:cs typeface="B Nazanin" pitchFamily="2" charset="-78"/>
            </a:endParaRPr>
          </a:p>
          <a:p>
            <a:pPr marL="0" lvl="0" indent="0" algn="ctr" eaLnBrk="0" fontAlgn="base" hangingPunct="0">
              <a:spcBef>
                <a:spcPct val="0"/>
              </a:spcBef>
              <a:spcAft>
                <a:spcPct val="0"/>
              </a:spcAft>
              <a:buClrTx/>
              <a:buSzTx/>
              <a:buNone/>
              <a:tabLst>
                <a:tab pos="2244725" algn="l"/>
                <a:tab pos="2636838" algn="ctr"/>
              </a:tabLst>
            </a:pPr>
            <a:r>
              <a:rPr lang="ar-SA" sz="3200" b="1" dirty="0" smtClean="0">
                <a:solidFill>
                  <a:srgbClr val="002060"/>
                </a:solidFill>
                <a:latin typeface="Arial" pitchFamily="34" charset="0"/>
                <a:ea typeface="Times New Roman" pitchFamily="18" charset="0"/>
                <a:cs typeface="B Nazanin" pitchFamily="2" charset="-78"/>
              </a:rPr>
              <a:t>نگارش:</a:t>
            </a:r>
            <a:r>
              <a:rPr lang="fa-IR" sz="3200" dirty="0">
                <a:solidFill>
                  <a:srgbClr val="002060"/>
                </a:solidFill>
                <a:latin typeface="Arial" pitchFamily="34" charset="0"/>
                <a:cs typeface="B Nazanin" pitchFamily="2" charset="-78"/>
              </a:rPr>
              <a:t> </a:t>
            </a:r>
            <a:r>
              <a:rPr lang="fa-IR" sz="3200" dirty="0" smtClean="0">
                <a:solidFill>
                  <a:srgbClr val="002060"/>
                </a:solidFill>
                <a:latin typeface="Arial" pitchFamily="34" charset="0"/>
                <a:cs typeface="B Nazanin" pitchFamily="2" charset="-78"/>
              </a:rPr>
              <a:t>   </a:t>
            </a:r>
            <a:r>
              <a:rPr lang="fa-IR" sz="3200" b="1" dirty="0" smtClean="0">
                <a:solidFill>
                  <a:srgbClr val="002060"/>
                </a:solidFill>
                <a:latin typeface="Times New Roman" pitchFamily="18" charset="0"/>
                <a:ea typeface="Times New Roman" pitchFamily="18" charset="0"/>
                <a:cs typeface="B Nazanin" pitchFamily="2" charset="-78"/>
              </a:rPr>
              <a:t>فروردین</a:t>
            </a:r>
            <a:r>
              <a:rPr lang="ar-SA" sz="3200" b="1" dirty="0" smtClean="0">
                <a:solidFill>
                  <a:srgbClr val="002060"/>
                </a:solidFill>
                <a:latin typeface="Times New Roman" pitchFamily="18" charset="0"/>
                <a:ea typeface="Times New Roman" pitchFamily="18" charset="0"/>
                <a:cs typeface="B Nazanin" pitchFamily="2" charset="-78"/>
              </a:rPr>
              <a:t> </a:t>
            </a:r>
            <a:r>
              <a:rPr lang="fa-IR" sz="3200" b="1" dirty="0" smtClean="0">
                <a:solidFill>
                  <a:srgbClr val="002060"/>
                </a:solidFill>
                <a:latin typeface="Times New Roman" pitchFamily="18" charset="0"/>
                <a:ea typeface="Times New Roman" pitchFamily="18" charset="0"/>
                <a:cs typeface="B Nazanin" pitchFamily="2" charset="-78"/>
              </a:rPr>
              <a:t>1399</a:t>
            </a:r>
            <a:endParaRPr lang="ar-SA" sz="3200" dirty="0">
              <a:solidFill>
                <a:srgbClr val="002060"/>
              </a:solidFill>
              <a:latin typeface="Arial" pitchFamily="34" charset="0"/>
              <a:cs typeface="B Nazanin" pitchFamily="2" charset="-78"/>
            </a:endParaRPr>
          </a:p>
          <a:p>
            <a:endParaRPr lang="en-US" sz="3200" dirty="0">
              <a:solidFill>
                <a:schemeClr val="tx2">
                  <a:lumMod val="75000"/>
                </a:schemeClr>
              </a:solidFill>
              <a:cs typeface="2  Davat" panose="00000400000000000000" pitchFamily="2" charset="-78"/>
            </a:endParaRPr>
          </a:p>
        </p:txBody>
      </p:sp>
    </p:spTree>
    <p:extLst>
      <p:ext uri="{BB962C8B-B14F-4D97-AF65-F5344CB8AC3E}">
        <p14:creationId xmlns:p14="http://schemas.microsoft.com/office/powerpoint/2010/main" val="238837993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4"/>
          <p:cNvSpPr txBox="1">
            <a:spLocks noGrp="1"/>
          </p:cNvSpPr>
          <p:nvPr>
            <p:ph type="title"/>
          </p:nvPr>
        </p:nvSpPr>
        <p:spPr>
          <a:xfrm>
            <a:off x="0" y="492195"/>
            <a:ext cx="11758411" cy="707886"/>
          </a:xfrm>
          <a:prstGeom prst="rect">
            <a:avLst/>
          </a:prstGeom>
          <a:noFill/>
          <a:effectLst>
            <a:outerShdw blurRad="76200" dist="228600" dir="5100000" algn="tl" rotWithShape="0">
              <a:prstClr val="black">
                <a:alpha val="43000"/>
              </a:prstClr>
            </a:outerShdw>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4000" b="1" dirty="0" smtClean="0">
                <a:solidFill>
                  <a:srgbClr val="002060"/>
                </a:solidFill>
                <a:effectLst>
                  <a:outerShdw blurRad="38100" dist="38100" dir="2700000" algn="tl">
                    <a:srgbClr val="000000">
                      <a:alpha val="43137"/>
                    </a:srgbClr>
                  </a:outerShdw>
                </a:effectLst>
                <a:cs typeface="B Lotus" pitchFamily="2" charset="-78"/>
              </a:rPr>
              <a:t>:</a:t>
            </a:r>
            <a:r>
              <a:rPr lang="fa-IR" sz="4000" b="1" dirty="0" smtClean="0">
                <a:solidFill>
                  <a:srgbClr val="002060"/>
                </a:solidFill>
                <a:effectLst>
                  <a:outerShdw blurRad="38100" dist="38100" dir="2700000" algn="tl">
                    <a:srgbClr val="000000">
                      <a:alpha val="43137"/>
                    </a:srgbClr>
                  </a:outerShdw>
                </a:effectLst>
                <a:cs typeface="B Lotus" pitchFamily="2" charset="-78"/>
              </a:rPr>
              <a:t>      حسابداری پیمانکاری</a:t>
            </a:r>
            <a:endParaRPr lang="en-US" sz="4000" b="1" dirty="0" smtClean="0">
              <a:solidFill>
                <a:srgbClr val="002060"/>
              </a:solidFill>
              <a:effectLst>
                <a:outerShdw blurRad="38100" dist="38100" dir="2700000" algn="tl">
                  <a:srgbClr val="000000">
                    <a:alpha val="43137"/>
                  </a:srgbClr>
                </a:outerShdw>
              </a:effectLst>
              <a:cs typeface="B Lotus" pitchFamily="2" charset="-78"/>
            </a:endParaRPr>
          </a:p>
        </p:txBody>
      </p:sp>
      <p:sp>
        <p:nvSpPr>
          <p:cNvPr id="3" name="Content Placeholder 2"/>
          <p:cNvSpPr>
            <a:spLocks noGrp="1"/>
          </p:cNvSpPr>
          <p:nvPr>
            <p:ph idx="1"/>
          </p:nvPr>
        </p:nvSpPr>
        <p:spPr>
          <a:xfrm>
            <a:off x="0" y="1202925"/>
            <a:ext cx="12016799" cy="5402591"/>
          </a:xfrm>
        </p:spPr>
        <p:txBody>
          <a:bodyPr>
            <a:noAutofit/>
          </a:bodyPr>
          <a:lstStyle/>
          <a:p>
            <a:pPr algn="just"/>
            <a:r>
              <a:rPr lang="fa-IR" sz="1100" dirty="0" smtClean="0"/>
              <a:t/>
            </a:r>
            <a:br>
              <a:rPr lang="fa-IR" sz="1100" dirty="0" smtClean="0"/>
            </a:br>
            <a:r>
              <a:rPr lang="fa-IR" sz="2000" dirty="0" smtClean="0"/>
              <a:t>طبق استاندارد حسابداری ایران پیمانی بلند مدت می باشد که مدت اجرای آن بیش از یک سال و یا اینکه دارای اهمیت باشد و عدم انعکاس </a:t>
            </a:r>
            <a:r>
              <a:rPr lang="fa-IR" sz="2000" dirty="0" smtClean="0"/>
              <a:t> درآمد </a:t>
            </a:r>
            <a:r>
              <a:rPr lang="fa-IR" sz="2000" dirty="0" smtClean="0"/>
              <a:t>و هزینه عملیاتی موجب مخدوش شدن در آمد و هزینه عملیاتی و نتایج موجب </a:t>
            </a:r>
            <a:r>
              <a:rPr lang="fa-IR" sz="2000" dirty="0" smtClean="0"/>
              <a:t>ارایه </a:t>
            </a:r>
            <a:r>
              <a:rPr lang="fa-IR" sz="2000" dirty="0" smtClean="0"/>
              <a:t>تصویری مطلوب توسط صورت های مالی گردد</a:t>
            </a:r>
          </a:p>
          <a:p>
            <a:pPr algn="just"/>
            <a:r>
              <a:rPr lang="fa-IR" sz="2000" dirty="0" smtClean="0">
                <a:cs typeface="B Lotus" panose="00000400000000000000" pitchFamily="2" charset="-78"/>
              </a:rPr>
              <a:t>که برای درک بهتر مطالب به تعریف واژگان متداول پرداخته میشود:</a:t>
            </a:r>
          </a:p>
          <a:p>
            <a:pPr algn="just"/>
            <a:r>
              <a:rPr lang="fa-IR" sz="2400" dirty="0" smtClean="0">
                <a:solidFill>
                  <a:srgbClr val="C00000"/>
                </a:solidFill>
                <a:cs typeface="B Lotus" panose="00000400000000000000" pitchFamily="2" charset="-78"/>
              </a:rPr>
              <a:t>1-پیمان: </a:t>
            </a:r>
            <a:r>
              <a:rPr lang="fa-IR" sz="2000" dirty="0" smtClean="0">
                <a:cs typeface="B Lotus" panose="00000400000000000000" pitchFamily="2" charset="-78"/>
              </a:rPr>
              <a:t>پیمان اعم </a:t>
            </a:r>
            <a:r>
              <a:rPr lang="fa-IR" sz="2000" dirty="0" smtClean="0">
                <a:cs typeface="B Lotus" panose="00000400000000000000" pitchFamily="2" charset="-78"/>
              </a:rPr>
              <a:t>ازبزرگ </a:t>
            </a:r>
            <a:r>
              <a:rPr lang="fa-IR" sz="2000" dirty="0" smtClean="0">
                <a:cs typeface="B Lotus" panose="00000400000000000000" pitchFamily="2" charset="-78"/>
              </a:rPr>
              <a:t>یا کوچک بودن آن یک توافق دو جانبه هست که به موجب آن پیمانکار می تواند عملیاتی را تعهد و اجرا نماید که به دو صورت بلند مدت که زمان اجرای آن بیش از یک سال و کوتاه مدت که زمان اجرای آن کمتر </a:t>
            </a:r>
            <a:r>
              <a:rPr lang="fa-IR" sz="2000" dirty="0" smtClean="0">
                <a:cs typeface="B Lotus" panose="00000400000000000000" pitchFamily="2" charset="-78"/>
              </a:rPr>
              <a:t>از </a:t>
            </a:r>
            <a:r>
              <a:rPr lang="fa-IR" sz="2000" dirty="0" smtClean="0">
                <a:cs typeface="B Lotus" panose="00000400000000000000" pitchFamily="2" charset="-78"/>
              </a:rPr>
              <a:t>یک سال به طول می انجامد.</a:t>
            </a:r>
          </a:p>
          <a:p>
            <a:pPr algn="just"/>
            <a:r>
              <a:rPr lang="fa-IR" sz="2400" dirty="0" smtClean="0">
                <a:solidFill>
                  <a:srgbClr val="C00000"/>
                </a:solidFill>
                <a:cs typeface="B Lotus" panose="00000400000000000000" pitchFamily="2" charset="-78"/>
              </a:rPr>
              <a:t>2-کار فرما:</a:t>
            </a:r>
            <a:r>
              <a:rPr lang="fa-IR" sz="2000" dirty="0" smtClean="0">
                <a:cs typeface="B Lotus" panose="00000400000000000000" pitchFamily="2" charset="-78"/>
              </a:rPr>
              <a:t>اشخاصی حقیقی یا حقوقی که عملیاتی را برای اجرا و یا ساخت </a:t>
            </a:r>
            <a:r>
              <a:rPr lang="fa-IR" sz="2000" dirty="0" smtClean="0">
                <a:cs typeface="B Lotus" panose="00000400000000000000" pitchFamily="2" charset="-78"/>
              </a:rPr>
              <a:t>و </a:t>
            </a:r>
            <a:r>
              <a:rPr lang="fa-IR" sz="2000" dirty="0" smtClean="0">
                <a:cs typeface="B Lotus" panose="00000400000000000000" pitchFamily="2" charset="-78"/>
              </a:rPr>
              <a:t>ساز به اشخاص دیگر واگذار می کنند.</a:t>
            </a:r>
          </a:p>
          <a:p>
            <a:pPr algn="just"/>
            <a:r>
              <a:rPr lang="fa-IR" sz="2400" dirty="0" smtClean="0">
                <a:solidFill>
                  <a:srgbClr val="C00000"/>
                </a:solidFill>
                <a:cs typeface="B Lotus" panose="00000400000000000000" pitchFamily="2" charset="-78"/>
              </a:rPr>
              <a:t>3- پیمانکار :</a:t>
            </a:r>
            <a:r>
              <a:rPr lang="fa-IR" sz="2000" dirty="0" smtClean="0">
                <a:cs typeface="B Lotus" panose="00000400000000000000" pitchFamily="2" charset="-78"/>
              </a:rPr>
              <a:t>اشخاص حقیقی یا حقوقی هستند که تعهد می نماید عملیاتی را اجرا نمایندو طرف دیگر قرار داد می باشد که به انواع زیر تقسیم </a:t>
            </a:r>
            <a:r>
              <a:rPr lang="fa-IR" sz="2000" dirty="0" smtClean="0">
                <a:cs typeface="B Lotus" panose="00000400000000000000" pitchFamily="2" charset="-78"/>
              </a:rPr>
              <a:t>   می </a:t>
            </a:r>
            <a:r>
              <a:rPr lang="fa-IR" sz="2000" dirty="0" smtClean="0">
                <a:cs typeface="B Lotus" panose="00000400000000000000" pitchFamily="2" charset="-78"/>
              </a:rPr>
              <a:t>شود:</a:t>
            </a:r>
          </a:p>
          <a:p>
            <a:pPr algn="just"/>
            <a:r>
              <a:rPr lang="fa-IR" sz="2000" dirty="0" smtClean="0">
                <a:cs typeface="B Lotus" panose="00000400000000000000" pitchFamily="2" charset="-78"/>
              </a:rPr>
              <a:t>الف)نوع اول 100%خصوصی</a:t>
            </a:r>
          </a:p>
          <a:p>
            <a:pPr algn="just"/>
            <a:r>
              <a:rPr lang="fa-IR" sz="2000" dirty="0" smtClean="0">
                <a:cs typeface="B Lotus" panose="00000400000000000000" pitchFamily="2" charset="-78"/>
              </a:rPr>
              <a:t>ب)نوع دوم 100%دولتی یا عام المنفعه</a:t>
            </a:r>
          </a:p>
          <a:p>
            <a:pPr algn="just"/>
            <a:r>
              <a:rPr lang="fa-IR" sz="2000" dirty="0" smtClean="0">
                <a:cs typeface="B Lotus" panose="00000400000000000000" pitchFamily="2" charset="-78"/>
              </a:rPr>
              <a:t>ج)نوع سوم که </a:t>
            </a:r>
            <a:r>
              <a:rPr lang="fa-IR" sz="2000" dirty="0" smtClean="0">
                <a:cs typeface="B Lotus" panose="00000400000000000000" pitchFamily="2" charset="-78"/>
              </a:rPr>
              <a:t>جزء </a:t>
            </a:r>
            <a:r>
              <a:rPr lang="fa-IR" sz="2000" dirty="0" smtClean="0">
                <a:cs typeface="B Lotus" panose="00000400000000000000" pitchFamily="2" charset="-78"/>
              </a:rPr>
              <a:t>انواع اول و دوم نیستند و ترکیبی از دو نوع هستند.</a:t>
            </a:r>
          </a:p>
          <a:p>
            <a:pPr algn="just"/>
            <a:r>
              <a:rPr lang="fa-IR" sz="2400" dirty="0" smtClean="0">
                <a:solidFill>
                  <a:srgbClr val="C00000"/>
                </a:solidFill>
                <a:cs typeface="B Lotus" panose="00000400000000000000" pitchFamily="2" charset="-78"/>
              </a:rPr>
              <a:t>4- قرار داد:</a:t>
            </a:r>
            <a:r>
              <a:rPr lang="fa-IR" sz="2400" dirty="0" smtClean="0">
                <a:cs typeface="B Lotus" panose="00000400000000000000" pitchFamily="2" charset="-78"/>
              </a:rPr>
              <a:t>به </a:t>
            </a:r>
            <a:r>
              <a:rPr lang="fa-IR" sz="2000" dirty="0" smtClean="0">
                <a:cs typeface="B Lotus" panose="00000400000000000000" pitchFamily="2" charset="-78"/>
              </a:rPr>
              <a:t>توافق بین پیمانکار و کارفرما که برای اجرا ویا تکمیل عملیاتی منعقد می شود که به اقسام زیر طبقه بندی  می شود</a:t>
            </a:r>
          </a:p>
          <a:p>
            <a:pPr algn="just"/>
            <a:r>
              <a:rPr lang="fa-IR" sz="2000" dirty="0" smtClean="0">
                <a:cs typeface="B Lotus" panose="00000400000000000000" pitchFamily="2" charset="-78"/>
              </a:rPr>
              <a:t> </a:t>
            </a:r>
            <a:endParaRPr lang="en-US" sz="2000" dirty="0">
              <a:cs typeface="B Lotus" panose="00000400000000000000" pitchFamily="2" charset="-78"/>
            </a:endParaRPr>
          </a:p>
        </p:txBody>
      </p:sp>
      <p:pic>
        <p:nvPicPr>
          <p:cNvPr id="5" name="Picture 4" descr="E:\عکس پاور\8982382401891618822201573717013225717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6652" y="112042"/>
            <a:ext cx="1090953" cy="14681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Content Placeholder 6"/>
          <p:cNvPicPr>
            <a:picLocks noGrp="1"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825087" cy="1376597"/>
          </a:xfrm>
          <a:prstGeom prst="rect">
            <a:avLst/>
          </a:prstGeom>
          <a:ln>
            <a:noFill/>
          </a:ln>
          <a:effectLst>
            <a:softEdge rad="112500"/>
          </a:effectLst>
        </p:spPr>
      </p:pic>
    </p:spTree>
    <p:extLst>
      <p:ext uri="{BB962C8B-B14F-4D97-AF65-F5344CB8AC3E}">
        <p14:creationId xmlns:p14="http://schemas.microsoft.com/office/powerpoint/2010/main" val="100341668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solidFill>
                  <a:srgbClr val="FF0000"/>
                </a:solidFill>
                <a:effectLst>
                  <a:outerShdw blurRad="38100" dist="38100" dir="2700000" algn="tl">
                    <a:srgbClr val="000000">
                      <a:alpha val="43137"/>
                    </a:srgbClr>
                  </a:outerShdw>
                </a:effectLst>
                <a:cs typeface="B Lotus" pitchFamily="2" charset="-78"/>
              </a:rPr>
              <a:t>     انواع قرار داد:</a:t>
            </a:r>
            <a:endParaRPr lang="fa-IR" dirty="0"/>
          </a:p>
        </p:txBody>
      </p:sp>
      <p:sp>
        <p:nvSpPr>
          <p:cNvPr id="3" name="Content Placeholder 2"/>
          <p:cNvSpPr>
            <a:spLocks noGrp="1"/>
          </p:cNvSpPr>
          <p:nvPr>
            <p:ph idx="1"/>
          </p:nvPr>
        </p:nvSpPr>
        <p:spPr>
          <a:xfrm>
            <a:off x="360608" y="1390918"/>
            <a:ext cx="11221792" cy="5177307"/>
          </a:xfrm>
        </p:spPr>
        <p:txBody>
          <a:bodyPr>
            <a:normAutofit/>
          </a:bodyPr>
          <a:lstStyle/>
          <a:p>
            <a:r>
              <a:rPr lang="fa-IR" sz="2400" dirty="0" smtClean="0">
                <a:solidFill>
                  <a:srgbClr val="002060"/>
                </a:solidFill>
              </a:rPr>
              <a:t>الف)قرار داد مقطوع:</a:t>
            </a:r>
            <a:r>
              <a:rPr lang="fa-IR" sz="2400" dirty="0" smtClean="0"/>
              <a:t>قرار دادی که به یک مبلغ مشخص و مقطوع انجام </a:t>
            </a:r>
            <a:r>
              <a:rPr lang="fa-IR" sz="2400" dirty="0" smtClean="0"/>
              <a:t>می پذیرد</a:t>
            </a:r>
            <a:endParaRPr lang="fa-IR" sz="2400" dirty="0" smtClean="0"/>
          </a:p>
          <a:p>
            <a:r>
              <a:rPr lang="fa-IR" sz="2400" dirty="0" smtClean="0"/>
              <a:t>ب)</a:t>
            </a:r>
            <a:r>
              <a:rPr lang="fa-IR" sz="2400" dirty="0" smtClean="0">
                <a:solidFill>
                  <a:srgbClr val="002060"/>
                </a:solidFill>
              </a:rPr>
              <a:t>قرار داد امانی : </a:t>
            </a:r>
            <a:r>
              <a:rPr lang="fa-IR" sz="2400" dirty="0" smtClean="0"/>
              <a:t>قرار دادی که در آن پیمان کار سود منطقی </a:t>
            </a:r>
            <a:r>
              <a:rPr lang="fa-IR" sz="2400" dirty="0" smtClean="0"/>
              <a:t>دریافت </a:t>
            </a:r>
            <a:r>
              <a:rPr lang="fa-IR" sz="2400" dirty="0" smtClean="0"/>
              <a:t>و کار فرما نیز قیمت منطقی پرداخت می کندو پیمانکار بهای تمام شده واقعی را که حاشیه سود به آن اضافه شده باشد را قبول می نماید یعنی </a:t>
            </a:r>
            <a:r>
              <a:rPr lang="fa-IR" sz="2400" dirty="0" smtClean="0"/>
              <a:t>  (</a:t>
            </a:r>
            <a:r>
              <a:rPr lang="fa-IR" sz="2400" dirty="0" smtClean="0"/>
              <a:t>بهای تمام شده +سود منطقی).</a:t>
            </a:r>
          </a:p>
          <a:p>
            <a:r>
              <a:rPr lang="fa-IR" sz="2400" dirty="0" smtClean="0">
                <a:solidFill>
                  <a:srgbClr val="002060"/>
                </a:solidFill>
              </a:rPr>
              <a:t>پ) قرار داد مواد و دستمزد:در </a:t>
            </a:r>
            <a:r>
              <a:rPr lang="fa-IR" sz="2400" dirty="0" smtClean="0"/>
              <a:t>این قرار داد مواد و مصالح برعهده کار فرما و پیمانکار در قبال دریافت دستمزد مشخص آن عملیات را انجام می دهد.</a:t>
            </a:r>
          </a:p>
          <a:p>
            <a:r>
              <a:rPr lang="fa-IR" sz="2400" dirty="0" smtClean="0">
                <a:solidFill>
                  <a:srgbClr val="002060"/>
                </a:solidFill>
              </a:rPr>
              <a:t>ت) قرار داد واحد </a:t>
            </a:r>
            <a:r>
              <a:rPr lang="fa-IR" sz="2400" dirty="0" smtClean="0">
                <a:solidFill>
                  <a:srgbClr val="002060"/>
                </a:solidFill>
              </a:rPr>
              <a:t>بهاء:که </a:t>
            </a:r>
            <a:r>
              <a:rPr lang="fa-IR" sz="2400" dirty="0" smtClean="0"/>
              <a:t>کارفرما برای انجام هر واحد کار در عملیات و به میزان خاصی از آن به پیمانکار پرداخت میکند مانند </a:t>
            </a:r>
            <a:r>
              <a:rPr lang="fa-IR" sz="2400" dirty="0" smtClean="0"/>
              <a:t>موزاییک </a:t>
            </a:r>
            <a:r>
              <a:rPr lang="fa-IR" sz="2400" dirty="0" smtClean="0"/>
              <a:t>کاری پیاده رو که به </a:t>
            </a:r>
            <a:r>
              <a:rPr lang="fa-IR" sz="2400" dirty="0" smtClean="0"/>
              <a:t>ازاء </a:t>
            </a:r>
            <a:r>
              <a:rPr lang="fa-IR" sz="2400" dirty="0" smtClean="0"/>
              <a:t>هر متر مربع مبلغ خاصی پرداخت میشود.</a:t>
            </a:r>
          </a:p>
          <a:p>
            <a:r>
              <a:rPr lang="fa-IR" sz="2400" dirty="0" smtClean="0">
                <a:solidFill>
                  <a:srgbClr val="002060"/>
                </a:solidFill>
              </a:rPr>
              <a:t>ج) قرار داد مدیریت اجرا: </a:t>
            </a:r>
            <a:r>
              <a:rPr lang="fa-IR" sz="2400" dirty="0" smtClean="0"/>
              <a:t>قرار دادی است که پیمانکار به </a:t>
            </a:r>
            <a:r>
              <a:rPr lang="fa-IR" sz="2400" dirty="0" smtClean="0"/>
              <a:t>ازاء </a:t>
            </a:r>
            <a:r>
              <a:rPr lang="fa-IR" sz="2400" dirty="0" smtClean="0"/>
              <a:t>مدیریت و نظارت بر اجرای عملیات مبلغ معینی از کار فر ما دریافت می کند.</a:t>
            </a:r>
          </a:p>
          <a:p>
            <a:r>
              <a:rPr lang="fa-IR" sz="2400" dirty="0" smtClean="0">
                <a:solidFill>
                  <a:srgbClr val="002060"/>
                </a:solidFill>
              </a:rPr>
              <a:t>د)قرار داد دست دوم: </a:t>
            </a:r>
            <a:r>
              <a:rPr lang="fa-IR" sz="2400" dirty="0" smtClean="0"/>
              <a:t>در بعضی مواقع پیمانکار اصلی بخشی </a:t>
            </a:r>
            <a:r>
              <a:rPr lang="fa-IR" sz="2400" dirty="0" smtClean="0"/>
              <a:t>از </a:t>
            </a:r>
            <a:r>
              <a:rPr lang="fa-IR" sz="2400" dirty="0" smtClean="0"/>
              <a:t>کا را به پیمانکار دیگر که فرعی نامیده می شود واگذار می کند که به این نوع قرار داد ؛قرار داد دست دوم گویند.</a:t>
            </a:r>
          </a:p>
          <a:p>
            <a:endParaRPr lang="fa-IR" sz="2400" dirty="0"/>
          </a:p>
          <a:p>
            <a:endParaRPr lang="fa-IR" sz="2400" dirty="0" smtClean="0"/>
          </a:p>
          <a:p>
            <a:endParaRPr lang="fa-IR" sz="2400" dirty="0"/>
          </a:p>
          <a:p>
            <a:endParaRPr lang="fa-IR" sz="2400" dirty="0" smtClean="0"/>
          </a:p>
          <a:p>
            <a:endParaRPr lang="fa-IR" sz="2400" dirty="0"/>
          </a:p>
          <a:p>
            <a:endParaRPr lang="fa-IR" sz="2400" dirty="0" smtClean="0"/>
          </a:p>
          <a:p>
            <a:endParaRPr lang="fa-IR" sz="2400" dirty="0"/>
          </a:p>
          <a:p>
            <a:endParaRPr lang="fa-IR" sz="2400" dirty="0"/>
          </a:p>
        </p:txBody>
      </p:sp>
      <p:pic>
        <p:nvPicPr>
          <p:cNvPr id="4" name="Picture 3" descr="E:\عکس پاور\8982382401891618822201573717013225717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25846" y="103030"/>
            <a:ext cx="1090953" cy="14681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0626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63" y="173421"/>
            <a:ext cx="11934495" cy="6526924"/>
          </a:xfrm>
        </p:spPr>
        <p:txBody>
          <a:bodyPr>
            <a:normAutofit/>
          </a:bodyPr>
          <a:lstStyle/>
          <a:p>
            <a:pPr marL="0" indent="0" algn="ctr">
              <a:buNone/>
            </a:pPr>
            <a:r>
              <a:rPr lang="fa-IR" sz="3800" dirty="0" smtClean="0">
                <a:solidFill>
                  <a:srgbClr val="FF0000"/>
                </a:solidFill>
                <a:cs typeface="2  Titr" panose="00000700000000000000" pitchFamily="2" charset="-78"/>
              </a:rPr>
              <a:t>انواع قرار داد:</a:t>
            </a:r>
            <a:r>
              <a:rPr lang="fa-IR" sz="3800" dirty="0">
                <a:solidFill>
                  <a:srgbClr val="FF0000"/>
                </a:solidFill>
                <a:cs typeface="2  Titr" panose="00000700000000000000" pitchFamily="2" charset="-78"/>
              </a:rPr>
              <a:t/>
            </a:r>
            <a:br>
              <a:rPr lang="fa-IR" sz="3800" dirty="0">
                <a:solidFill>
                  <a:srgbClr val="FF0000"/>
                </a:solidFill>
                <a:cs typeface="2  Titr" panose="00000700000000000000" pitchFamily="2" charset="-78"/>
              </a:rPr>
            </a:br>
            <a:endParaRPr lang="fa-IR" sz="3800" dirty="0" smtClean="0">
              <a:solidFill>
                <a:srgbClr val="FF0000"/>
              </a:solidFill>
              <a:cs typeface="2  Titr" panose="00000700000000000000" pitchFamily="2" charset="-78"/>
            </a:endParaRPr>
          </a:p>
          <a:p>
            <a:pPr marL="0" indent="0">
              <a:buNone/>
            </a:pPr>
            <a:r>
              <a:rPr lang="fa-IR" sz="2400" dirty="0" smtClean="0">
                <a:solidFill>
                  <a:srgbClr val="002060"/>
                </a:solidFill>
              </a:rPr>
              <a:t>ی) قرار داد کار گواهی شده و گواهی نشده: </a:t>
            </a:r>
            <a:r>
              <a:rPr lang="fa-IR" sz="2400" dirty="0" smtClean="0"/>
              <a:t>در این نوع قرار داد پیمانکار بر اساس </a:t>
            </a:r>
            <a:r>
              <a:rPr lang="fa-IR" sz="2400" dirty="0" smtClean="0"/>
              <a:t>میزان </a:t>
            </a:r>
            <a:r>
              <a:rPr lang="fa-IR" sz="2400" dirty="0" smtClean="0"/>
              <a:t>درصد پیشرفت کار در مقاطع مختلف اقدام به تهیه صورت وضعیت می نماید که بر اساس آن وجه در یافت میکند که به این نوع قرار داد کار گواهی شده گویند و اگر میزان پیشرفت کار نامطلوب باشد ویا به مرحله مورد انتظار نرسد و یا به علت نداشتن کیفیت تایید نشود حتی اگر کار به پایان رسیده باشد وجهی پرداخت نمی شود و کار را گواهی نشده می گویند.</a:t>
            </a:r>
          </a:p>
          <a:p>
            <a:pPr marL="0" indent="0">
              <a:buNone/>
            </a:pPr>
            <a:endParaRPr lang="fa-IR" sz="2400" dirty="0" smtClean="0"/>
          </a:p>
          <a:p>
            <a:pPr marL="0" indent="0">
              <a:buNone/>
            </a:pPr>
            <a:endParaRPr lang="fa-IR" sz="2400" dirty="0"/>
          </a:p>
          <a:p>
            <a:pPr marL="0" indent="0">
              <a:buNone/>
            </a:pPr>
            <a:r>
              <a:rPr lang="fa-IR" sz="2400" b="1" dirty="0" smtClean="0">
                <a:solidFill>
                  <a:srgbClr val="00B050"/>
                </a:solidFill>
                <a:cs typeface="2  Titr" panose="00000700000000000000" pitchFamily="2" charset="-78"/>
              </a:rPr>
              <a:t>نکته:  </a:t>
            </a:r>
            <a:r>
              <a:rPr lang="fa-IR" sz="2400" dirty="0" smtClean="0"/>
              <a:t>در قرار داد کار گواهی شده میزان پیشرفت کار جهت پرداخت مبلغ باید صورت وضعیت ها به تایید دستگاه نظارت و یا ناظر مقیم کارگاه که از سوی کار فرما تعیین می شود برسد .</a:t>
            </a:r>
          </a:p>
          <a:p>
            <a:pPr marL="0" indent="0">
              <a:buNone/>
            </a:pPr>
            <a:r>
              <a:rPr lang="fa-IR" sz="2400" dirty="0"/>
              <a:t/>
            </a:r>
            <a:br>
              <a:rPr lang="fa-IR" sz="2400" dirty="0"/>
            </a:br>
            <a:endParaRPr lang="fa-IR" sz="2400" dirty="0"/>
          </a:p>
        </p:txBody>
      </p:sp>
      <p:pic>
        <p:nvPicPr>
          <p:cNvPr id="4" name="Picture 3" descr="E:\عکس پاور\1time-manage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668" y="0"/>
            <a:ext cx="2704563" cy="13017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27869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670" y="0"/>
            <a:ext cx="2233040" cy="1433015"/>
          </a:xfrm>
        </p:spPr>
        <p:txBody>
          <a:bodyPr>
            <a:noAutofit/>
          </a:bodyPr>
          <a:lstStyle/>
          <a:p>
            <a:pPr algn="r"/>
            <a:r>
              <a:rPr lang="fa-IR" sz="1800" b="0" dirty="0" smtClean="0">
                <a:cs typeface="B Lotus" panose="00000400000000000000" pitchFamily="2" charset="-78"/>
              </a:rPr>
              <a:t>.</a:t>
            </a:r>
            <a:br>
              <a:rPr lang="fa-IR" sz="1800" b="0" dirty="0" smtClean="0">
                <a:cs typeface="B Lotus" panose="00000400000000000000" pitchFamily="2" charset="-78"/>
              </a:rPr>
            </a:br>
            <a:endParaRPr lang="fa-IR" sz="1600" b="0" dirty="0"/>
          </a:p>
        </p:txBody>
      </p:sp>
      <p:sp>
        <p:nvSpPr>
          <p:cNvPr id="3" name="Content Placeholder 2"/>
          <p:cNvSpPr>
            <a:spLocks noGrp="1"/>
          </p:cNvSpPr>
          <p:nvPr>
            <p:ph idx="1"/>
          </p:nvPr>
        </p:nvSpPr>
        <p:spPr>
          <a:xfrm>
            <a:off x="2129051" y="335356"/>
            <a:ext cx="9693755" cy="682283"/>
          </a:xfrm>
        </p:spPr>
        <p:txBody>
          <a:bodyPr>
            <a:noAutofit/>
          </a:bodyPr>
          <a:lstStyle/>
          <a:p>
            <a:r>
              <a:rPr lang="fa-IR" sz="2400" dirty="0" smtClean="0">
                <a:solidFill>
                  <a:srgbClr val="FF0000"/>
                </a:solidFill>
                <a:cs typeface="2  Titr" panose="00000700000000000000" pitchFamily="2" charset="-78"/>
              </a:rPr>
              <a:t>5- مبلغ قرار داد:</a:t>
            </a:r>
            <a:r>
              <a:rPr lang="fa-IR" dirty="0">
                <a:cs typeface="B Lotus" panose="00000400000000000000" pitchFamily="2" charset="-78"/>
              </a:rPr>
              <a:t> رقم توافق شده ای است که کار فرما تعهد می کند که آن را در پایان مدت عملیات ویا در مقاطع معین به پیمانکار پرداخت </a:t>
            </a:r>
            <a:r>
              <a:rPr lang="fa-IR" dirty="0" smtClean="0">
                <a:cs typeface="B Lotus" panose="00000400000000000000" pitchFamily="2" charset="-78"/>
              </a:rPr>
              <a:t>نماید</a:t>
            </a:r>
          </a:p>
          <a:p>
            <a:r>
              <a:rPr lang="fa-IR" b="1" dirty="0" smtClean="0">
                <a:solidFill>
                  <a:srgbClr val="FF0000"/>
                </a:solidFill>
                <a:cs typeface="B Lotus" panose="00000400000000000000" pitchFamily="2" charset="-78"/>
              </a:rPr>
              <a:t>6- دستگاه نظارت: </a:t>
            </a:r>
            <a:r>
              <a:rPr lang="fa-IR" dirty="0" smtClean="0">
                <a:cs typeface="B Lotus" panose="00000400000000000000" pitchFamily="2" charset="-78"/>
              </a:rPr>
              <a:t>عبارت است از اشخاص حقیقی و حقوقی که کار فرما به منظور اجرای پیمان تعیین و کتباً به پیمانکار معرفی می نماید.</a:t>
            </a:r>
          </a:p>
          <a:p>
            <a:r>
              <a:rPr lang="fa-IR" b="1" dirty="0" smtClean="0">
                <a:solidFill>
                  <a:srgbClr val="FF0000"/>
                </a:solidFill>
                <a:cs typeface="B Lotus" panose="00000400000000000000" pitchFamily="2" charset="-78"/>
              </a:rPr>
              <a:t>7- کارگاه: </a:t>
            </a:r>
            <a:r>
              <a:rPr lang="fa-IR" dirty="0" smtClean="0">
                <a:cs typeface="B Lotus" panose="00000400000000000000" pitchFamily="2" charset="-78"/>
              </a:rPr>
              <a:t>به کلیه اراضی و محل هایی که عملیات در آن اجرا می گردد گفته می شود .</a:t>
            </a:r>
          </a:p>
          <a:p>
            <a:r>
              <a:rPr lang="fa-IR" b="1" dirty="0" smtClean="0">
                <a:solidFill>
                  <a:srgbClr val="FF0000"/>
                </a:solidFill>
                <a:cs typeface="B Lotus" panose="00000400000000000000" pitchFamily="2" charset="-78"/>
              </a:rPr>
              <a:t>8- ناظر مقیم: </a:t>
            </a:r>
            <a:r>
              <a:rPr lang="fa-IR" b="1" dirty="0" smtClean="0">
                <a:solidFill>
                  <a:srgbClr val="FF0000"/>
                </a:solidFill>
                <a:cs typeface="B Lotus" panose="00000400000000000000" pitchFamily="2" charset="-78"/>
              </a:rPr>
              <a:t>به</a:t>
            </a:r>
            <a:r>
              <a:rPr lang="fa-IR" dirty="0" smtClean="0">
                <a:cs typeface="B Lotus" panose="00000400000000000000" pitchFamily="2" charset="-78"/>
              </a:rPr>
              <a:t>کسی </a:t>
            </a:r>
            <a:r>
              <a:rPr lang="fa-IR" dirty="0" smtClean="0">
                <a:cs typeface="B Lotus" panose="00000400000000000000" pitchFamily="2" charset="-78"/>
              </a:rPr>
              <a:t>گفته می </a:t>
            </a:r>
            <a:r>
              <a:rPr lang="fa-IR" dirty="0" smtClean="0">
                <a:cs typeface="B Lotus" panose="00000400000000000000" pitchFamily="2" charset="-78"/>
              </a:rPr>
              <a:t>شود </a:t>
            </a:r>
            <a:r>
              <a:rPr lang="fa-IR" dirty="0" smtClean="0">
                <a:cs typeface="B Lotus" panose="00000400000000000000" pitchFamily="2" charset="-78"/>
              </a:rPr>
              <a:t>که از طرف کار فرما یا دستگاه نظارتی برای نظارت مستقیم در اجرای صحیح عملیات تعیین و کتباً به پیمانکار معرفی می گردد که اصولاً و معمولاً در کار گاه مقیم و مستقر می باشد.</a:t>
            </a:r>
          </a:p>
          <a:p>
            <a:r>
              <a:rPr lang="fa-IR" b="1" dirty="0" smtClean="0">
                <a:solidFill>
                  <a:srgbClr val="FF0000"/>
                </a:solidFill>
                <a:cs typeface="B Lotus" panose="00000400000000000000" pitchFamily="2" charset="-78"/>
              </a:rPr>
              <a:t>9- طرح: </a:t>
            </a:r>
            <a:r>
              <a:rPr lang="fa-IR" dirty="0" smtClean="0">
                <a:cs typeface="B Lotus" panose="00000400000000000000" pitchFamily="2" charset="-78"/>
              </a:rPr>
              <a:t>به مجموعه عملیات منظم و خدمات مشخص که طی مدت معین  برای نیل به اهداف برنامه ریزی شده عمرانی و یا تحصیل دارایی ثابت عمرانی انجام می پذیرد گویند.</a:t>
            </a:r>
          </a:p>
          <a:p>
            <a:endParaRPr lang="fa-IR" dirty="0"/>
          </a:p>
        </p:txBody>
      </p:sp>
      <p:pic>
        <p:nvPicPr>
          <p:cNvPr id="4" name="Picture 3" descr="E:\عکس پاور\1time-managemen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669" y="0"/>
            <a:ext cx="1605244" cy="13017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8564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6000" dirty="0" smtClean="0">
                <a:solidFill>
                  <a:srgbClr val="002060"/>
                </a:solidFill>
                <a:latin typeface="IranNastaliq" panose="02020505000000020003" pitchFamily="18" charset="0"/>
                <a:cs typeface="IranNastaliq" panose="02020505000000020003" pitchFamily="18" charset="0"/>
              </a:rPr>
              <a:t>طرح عمرانی</a:t>
            </a:r>
            <a:endParaRPr lang="fa-IR" sz="6000" dirty="0">
              <a:solidFill>
                <a:srgbClr val="002060"/>
              </a:solidFill>
              <a:latin typeface="IranNastaliq" panose="02020505000000020003" pitchFamily="18" charset="0"/>
              <a:cs typeface="IranNastaliq" panose="02020505000000020003" pitchFamily="18" charset="0"/>
            </a:endParaRPr>
          </a:p>
        </p:txBody>
      </p:sp>
      <p:sp>
        <p:nvSpPr>
          <p:cNvPr id="3" name="Content Placeholder 2"/>
          <p:cNvSpPr>
            <a:spLocks noGrp="1"/>
          </p:cNvSpPr>
          <p:nvPr>
            <p:ph idx="1"/>
          </p:nvPr>
        </p:nvSpPr>
        <p:spPr/>
        <p:txBody>
          <a:bodyPr>
            <a:noAutofit/>
          </a:bodyPr>
          <a:lstStyle/>
          <a:p>
            <a:r>
              <a:rPr lang="fa-IR" sz="2800" dirty="0" smtClean="0">
                <a:cs typeface="B Zar" panose="00000400000000000000" pitchFamily="2" charset="-78"/>
              </a:rPr>
              <a:t>به مجموعه عملیات و خدمات مشخص که بر اساس مطالعات توجیهی فنی و اقتصادی و یا اجتماعی که توسط دستگاه اجرایی طی مدت معین و یا اعتبار معین انجام می شود </a:t>
            </a:r>
            <a:r>
              <a:rPr lang="fa-IR" sz="2800" dirty="0" smtClean="0">
                <a:solidFill>
                  <a:srgbClr val="FF0000"/>
                </a:solidFill>
                <a:cs typeface="B Zar" panose="00000400000000000000" pitchFamily="2" charset="-78"/>
              </a:rPr>
              <a:t>طرح عمرانی </a:t>
            </a:r>
            <a:r>
              <a:rPr lang="fa-IR" sz="2800" dirty="0" smtClean="0">
                <a:cs typeface="B Zar" panose="00000400000000000000" pitchFamily="2" charset="-78"/>
              </a:rPr>
              <a:t>گویند.</a:t>
            </a:r>
          </a:p>
          <a:p>
            <a:r>
              <a:rPr lang="fa-IR" sz="2800" u="sng" dirty="0" smtClean="0">
                <a:solidFill>
                  <a:srgbClr val="FF0066"/>
                </a:solidFill>
                <a:cs typeface="B Zar" panose="00000400000000000000" pitchFamily="2" charset="-78"/>
              </a:rPr>
              <a:t>که به سه نوع تقسیم می شود:</a:t>
            </a:r>
          </a:p>
          <a:p>
            <a:r>
              <a:rPr lang="fa-IR" sz="2800" dirty="0" smtClean="0">
                <a:solidFill>
                  <a:srgbClr val="FF0066"/>
                </a:solidFill>
                <a:cs typeface="B Zar" panose="00000400000000000000" pitchFamily="2" charset="-78"/>
              </a:rPr>
              <a:t>1- طرح عمرانی انتفاعی :</a:t>
            </a:r>
            <a:r>
              <a:rPr lang="fa-IR" sz="2800" dirty="0" smtClean="0">
                <a:cs typeface="B Zar" panose="00000400000000000000" pitchFamily="2" charset="-78"/>
              </a:rPr>
              <a:t>منظور طرحی است که در مدت معین و معقول  پس از شروع به بهره برداری برسد و علاوه بر تامین </a:t>
            </a:r>
            <a:r>
              <a:rPr lang="fa-IR" sz="2800" dirty="0" smtClean="0">
                <a:cs typeface="B Zar" panose="00000400000000000000" pitchFamily="2" charset="-78"/>
              </a:rPr>
              <a:t>هزینه </a:t>
            </a:r>
            <a:r>
              <a:rPr lang="fa-IR" sz="2800" dirty="0" smtClean="0">
                <a:cs typeface="B Zar" panose="00000400000000000000" pitchFamily="2" charset="-78"/>
              </a:rPr>
              <a:t>های جاری و استهلاک سرمایه ،سود مناسبی را عاید دولت نماید </a:t>
            </a:r>
          </a:p>
          <a:p>
            <a:r>
              <a:rPr lang="fa-IR" sz="2800" dirty="0" smtClean="0">
                <a:solidFill>
                  <a:srgbClr val="FF0066"/>
                </a:solidFill>
                <a:cs typeface="B Zar" panose="00000400000000000000" pitchFamily="2" charset="-78"/>
              </a:rPr>
              <a:t>2- طرح عمرانی غیر انتفاعی : </a:t>
            </a:r>
            <a:r>
              <a:rPr lang="fa-IR" sz="2800" dirty="0" smtClean="0">
                <a:cs typeface="B Zar" panose="00000400000000000000" pitchFamily="2" charset="-78"/>
              </a:rPr>
              <a:t>طرحی که برای انجام برنامه های رفاه اجتماعی و عملیات زیر بنایی جهت تسهیل در امورات انجام می گرددو هدف اصلی آن حصول در آمد نمی باشد.</a:t>
            </a:r>
          </a:p>
          <a:p>
            <a:r>
              <a:rPr lang="fa-IR" sz="2800" dirty="0" smtClean="0">
                <a:solidFill>
                  <a:srgbClr val="FF0066"/>
                </a:solidFill>
                <a:cs typeface="B Zar" panose="00000400000000000000" pitchFamily="2" charset="-78"/>
              </a:rPr>
              <a:t>3-طرح مطالعاتی : </a:t>
            </a:r>
            <a:r>
              <a:rPr lang="fa-IR" sz="2800" dirty="0" smtClean="0">
                <a:cs typeface="B Zar" panose="00000400000000000000" pitchFamily="2" charset="-78"/>
              </a:rPr>
              <a:t>طر ح هایی که بر اساس قرار داد بین سازمان و سایر دستگاه های اجرایی با موسسات علمی و مطالعاتی متخصص برای بررسی موارد خاص اجرا می گردد.</a:t>
            </a:r>
          </a:p>
          <a:p>
            <a:endParaRPr lang="fa-IR" sz="2800" dirty="0">
              <a:cs typeface="B Zar" panose="00000400000000000000" pitchFamily="2" charset="-78"/>
            </a:endParaRPr>
          </a:p>
        </p:txBody>
      </p:sp>
      <p:pic>
        <p:nvPicPr>
          <p:cNvPr id="6" name="Content Placeholder 8"/>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9645445" y="1"/>
            <a:ext cx="1936954" cy="1600205"/>
          </a:xfrm>
          <a:prstGeom prst="rect">
            <a:avLst/>
          </a:prstGeom>
        </p:spPr>
      </p:pic>
      <p:pic>
        <p:nvPicPr>
          <p:cNvPr id="7" name="Picture 6" descr="E:\عکس پاور\expert-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702" y="0"/>
            <a:ext cx="2439993" cy="17403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420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6062"/>
            <a:ext cx="12192000" cy="6651938"/>
          </a:xfrm>
        </p:spPr>
        <p:txBody>
          <a:bodyPr>
            <a:normAutofit/>
          </a:bodyPr>
          <a:lstStyle/>
          <a:p>
            <a:pPr marL="0" indent="0">
              <a:lnSpc>
                <a:spcPct val="150000"/>
              </a:lnSpc>
              <a:buNone/>
            </a:pPr>
            <a:r>
              <a:rPr lang="fa-IR" sz="3600" b="1" dirty="0" smtClean="0">
                <a:solidFill>
                  <a:srgbClr val="7030A0"/>
                </a:solidFill>
                <a:cs typeface="B Lotus" pitchFamily="2" charset="-78"/>
              </a:rPr>
              <a:t>                                      </a:t>
            </a:r>
            <a:endParaRPr lang="en-US" sz="3600" dirty="0">
              <a:latin typeface="B Nazanin"/>
            </a:endParaRPr>
          </a:p>
        </p:txBody>
      </p:sp>
      <p:sp>
        <p:nvSpPr>
          <p:cNvPr id="5" name="Oval Callout 4"/>
          <p:cNvSpPr/>
          <p:nvPr/>
        </p:nvSpPr>
        <p:spPr>
          <a:xfrm>
            <a:off x="8849032" y="134210"/>
            <a:ext cx="3229897" cy="1635616"/>
          </a:xfrm>
          <a:prstGeom prst="wedgeEllipseCallout">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fa-IR" sz="2800" b="1" dirty="0" smtClean="0">
                <a:solidFill>
                  <a:srgbClr val="C00000"/>
                </a:solidFill>
                <a:latin typeface="Times New Roman"/>
                <a:ea typeface="Times New Roman"/>
                <a:cs typeface="2  Davat" panose="00000400000000000000" pitchFamily="2" charset="-78"/>
              </a:rPr>
              <a:t>که به تشریح هر مرحله می پردازیم</a:t>
            </a:r>
            <a:endParaRPr lang="en-US" sz="2800" dirty="0">
              <a:solidFill>
                <a:srgbClr val="C00000"/>
              </a:solidFill>
              <a:cs typeface="2  Davat" panose="00000400000000000000" pitchFamily="2" charset="-78"/>
            </a:endParaRPr>
          </a:p>
        </p:txBody>
      </p:sp>
      <p:sp>
        <p:nvSpPr>
          <p:cNvPr id="6" name="Rounded Rectangle 5"/>
          <p:cNvSpPr/>
          <p:nvPr/>
        </p:nvSpPr>
        <p:spPr>
          <a:xfrm>
            <a:off x="2586190" y="2014526"/>
            <a:ext cx="7334708" cy="70291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rtl="1"/>
            <a:r>
              <a:rPr lang="fa-IR" sz="3200" dirty="0" smtClean="0">
                <a:latin typeface="IranNastaliq" panose="02020505000000020003" pitchFamily="18" charset="0"/>
                <a:cs typeface="IranNastaliq" panose="02020505000000020003" pitchFamily="18" charset="0"/>
              </a:rPr>
              <a:t>مرحله اول : مطالعات مقدماتی طرح</a:t>
            </a:r>
            <a:endParaRPr lang="en-US" sz="3200" dirty="0">
              <a:latin typeface="IranNastaliq" panose="02020505000000020003" pitchFamily="18" charset="0"/>
              <a:cs typeface="IranNastaliq" panose="02020505000000020003" pitchFamily="18" charset="0"/>
            </a:endParaRPr>
          </a:p>
        </p:txBody>
      </p:sp>
      <p:sp>
        <p:nvSpPr>
          <p:cNvPr id="7" name="Rounded Rectangle 6"/>
          <p:cNvSpPr/>
          <p:nvPr/>
        </p:nvSpPr>
        <p:spPr>
          <a:xfrm>
            <a:off x="2586191" y="2949262"/>
            <a:ext cx="7371270" cy="66970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rtl="1"/>
            <a:r>
              <a:rPr lang="fa-IR" sz="3200" dirty="0" smtClean="0">
                <a:latin typeface="IranNastaliq" panose="02020505000000020003" pitchFamily="18" charset="0"/>
                <a:cs typeface="IranNastaliq" panose="02020505000000020003" pitchFamily="18" charset="0"/>
              </a:rPr>
              <a:t>مرحله دوم:ارجاع کار به پیمانکار</a:t>
            </a:r>
            <a:endParaRPr lang="en-US" sz="3200" dirty="0">
              <a:latin typeface="IranNastaliq" panose="02020505000000020003" pitchFamily="18" charset="0"/>
              <a:cs typeface="IranNastaliq" panose="02020505000000020003" pitchFamily="18" charset="0"/>
            </a:endParaRPr>
          </a:p>
        </p:txBody>
      </p:sp>
      <p:pic>
        <p:nvPicPr>
          <p:cNvPr id="9" name="Picture 8" descr="E:\عکس پاور\Strategy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859" y="-134145"/>
            <a:ext cx="2500330" cy="264320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2586189" y="4533363"/>
            <a:ext cx="7352991" cy="72121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rtl="1">
              <a:lnSpc>
                <a:spcPct val="115000"/>
              </a:lnSpc>
              <a:spcAft>
                <a:spcPts val="0"/>
              </a:spcAft>
            </a:pPr>
            <a:r>
              <a:rPr lang="fa-IR" sz="3200" dirty="0" smtClean="0">
                <a:latin typeface="IranNastaliq" panose="02020505000000020003" pitchFamily="18" charset="0"/>
                <a:cs typeface="IranNastaliq" panose="02020505000000020003" pitchFamily="18" charset="0"/>
              </a:rPr>
              <a:t>مرحله چهارم: اجرای کار </a:t>
            </a:r>
            <a:endParaRPr lang="ar-SA" sz="3200" b="1" dirty="0">
              <a:latin typeface="IranNastaliq" panose="02020505000000020003" pitchFamily="18" charset="0"/>
              <a:ea typeface="Times New Roman"/>
              <a:cs typeface="IranNastaliq" panose="02020505000000020003" pitchFamily="18" charset="0"/>
            </a:endParaRPr>
          </a:p>
        </p:txBody>
      </p:sp>
      <p:sp>
        <p:nvSpPr>
          <p:cNvPr id="11" name="Rounded Rectangle 10"/>
          <p:cNvSpPr/>
          <p:nvPr/>
        </p:nvSpPr>
        <p:spPr>
          <a:xfrm>
            <a:off x="2586190" y="3799668"/>
            <a:ext cx="7352990" cy="56626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rtl="1">
              <a:lnSpc>
                <a:spcPct val="115000"/>
              </a:lnSpc>
              <a:spcAft>
                <a:spcPts val="0"/>
              </a:spcAft>
            </a:pPr>
            <a:r>
              <a:rPr lang="fa-IR" sz="3200" dirty="0" smtClean="0">
                <a:latin typeface="IranNastaliq" panose="02020505000000020003" pitchFamily="18" charset="0"/>
                <a:cs typeface="IranNastaliq" panose="02020505000000020003" pitchFamily="18" charset="0"/>
              </a:rPr>
              <a:t>مرحله سوم: انعقاد قرار داد</a:t>
            </a:r>
            <a:endParaRPr lang="ar-SA" sz="3200" b="1" dirty="0">
              <a:latin typeface="IranNastaliq" panose="02020505000000020003" pitchFamily="18" charset="0"/>
              <a:ea typeface="Calibri"/>
              <a:cs typeface="IranNastaliq" panose="02020505000000020003" pitchFamily="18" charset="0"/>
            </a:endParaRPr>
          </a:p>
        </p:txBody>
      </p:sp>
      <p:sp>
        <p:nvSpPr>
          <p:cNvPr id="12" name="Rounded Rectangle 11"/>
          <p:cNvSpPr/>
          <p:nvPr/>
        </p:nvSpPr>
        <p:spPr>
          <a:xfrm>
            <a:off x="2586191" y="5499279"/>
            <a:ext cx="7352990" cy="81136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rtl="1"/>
            <a:r>
              <a:rPr lang="fa-IR" sz="3200" dirty="0" smtClean="0">
                <a:latin typeface="IranNastaliq" panose="02020505000000020003" pitchFamily="18" charset="0"/>
                <a:cs typeface="IranNastaliq" panose="02020505000000020003" pitchFamily="18" charset="0"/>
              </a:rPr>
              <a:t>مرحله پنجم: خاتمه کار </a:t>
            </a:r>
            <a:endParaRPr lang="en-US" sz="3200" dirty="0">
              <a:latin typeface="IranNastaliq" panose="02020505000000020003" pitchFamily="18" charset="0"/>
              <a:cs typeface="IranNastaliq" panose="02020505000000020003" pitchFamily="18" charset="0"/>
            </a:endParaRPr>
          </a:p>
        </p:txBody>
      </p:sp>
      <p:sp>
        <p:nvSpPr>
          <p:cNvPr id="2" name="Rectangle 1"/>
          <p:cNvSpPr/>
          <p:nvPr/>
        </p:nvSpPr>
        <p:spPr>
          <a:xfrm>
            <a:off x="3802307" y="264128"/>
            <a:ext cx="4381328"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fa-IR"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B Lotus" pitchFamily="2" charset="-78"/>
              </a:rPr>
              <a:t>مراحل اجرای طرح</a:t>
            </a:r>
            <a:endParaRPr lang="fa-IR"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4719967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2128</TotalTime>
  <Words>1570</Words>
  <Application>Microsoft Office PowerPoint</Application>
  <PresentationFormat>Widescreen</PresentationFormat>
  <Paragraphs>108</Paragraphs>
  <Slides>15</Slides>
  <Notes>0</Notes>
  <HiddenSlides>0</HiddenSlides>
  <MMClips>0</MMClips>
  <ScaleCrop>false</ScaleCrop>
  <HeadingPairs>
    <vt:vector size="6" baseType="variant">
      <vt:variant>
        <vt:lpstr>Fonts Used</vt:lpstr>
      </vt:variant>
      <vt:variant>
        <vt:i4>20</vt:i4>
      </vt:variant>
      <vt:variant>
        <vt:lpstr>Theme</vt:lpstr>
      </vt:variant>
      <vt:variant>
        <vt:i4>2</vt:i4>
      </vt:variant>
      <vt:variant>
        <vt:lpstr>Slide Titles</vt:lpstr>
      </vt:variant>
      <vt:variant>
        <vt:i4>15</vt:i4>
      </vt:variant>
    </vt:vector>
  </HeadingPairs>
  <TitlesOfParts>
    <vt:vector size="37" baseType="lpstr">
      <vt:lpstr>2  Arabic Style</vt:lpstr>
      <vt:lpstr>2  Davat</vt:lpstr>
      <vt:lpstr>2  Nazanin</vt:lpstr>
      <vt:lpstr>2  Titr</vt:lpstr>
      <vt:lpstr>Arial</vt:lpstr>
      <vt:lpstr>B Davat</vt:lpstr>
      <vt:lpstr>B Lotus</vt:lpstr>
      <vt:lpstr>B Nazanin</vt:lpstr>
      <vt:lpstr>B Titr</vt:lpstr>
      <vt:lpstr>B Zar</vt:lpstr>
      <vt:lpstr>Book Antiqua</vt:lpstr>
      <vt:lpstr>Calibri</vt:lpstr>
      <vt:lpstr>IranNastaliq</vt:lpstr>
      <vt:lpstr>Lucida Sans</vt:lpstr>
      <vt:lpstr>Times New Roman</vt:lpstr>
      <vt:lpstr>Titr</vt:lpstr>
      <vt:lpstr>Trebuchet MS</vt:lpstr>
      <vt:lpstr>Wingdings</vt:lpstr>
      <vt:lpstr>Wingdings 2</vt:lpstr>
      <vt:lpstr>Wingdings 3</vt:lpstr>
      <vt:lpstr>Apex</vt:lpstr>
      <vt:lpstr>Office Theme</vt:lpstr>
      <vt:lpstr>PowerPoint Presentation</vt:lpstr>
      <vt:lpstr>PowerPoint Presentation</vt:lpstr>
      <vt:lpstr>PowerPoint Presentation</vt:lpstr>
      <vt:lpstr>:      حسابداری پیمانکاری</vt:lpstr>
      <vt:lpstr>     انواع قرار داد:</vt:lpstr>
      <vt:lpstr>PowerPoint Presentation</vt:lpstr>
      <vt:lpstr>. </vt:lpstr>
      <vt:lpstr>طرح عمرانی</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SamSystem</dc:creator>
  <cp:lastModifiedBy>ch</cp:lastModifiedBy>
  <cp:revision>331</cp:revision>
  <dcterms:created xsi:type="dcterms:W3CDTF">2015-12-11T08:18:14Z</dcterms:created>
  <dcterms:modified xsi:type="dcterms:W3CDTF">2020-04-04T18:57:00Z</dcterms:modified>
</cp:coreProperties>
</file>