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0"/>
  </p:notesMasterIdLst>
  <p:sldIdLst>
    <p:sldId id="256" r:id="rId2"/>
    <p:sldId id="257" r:id="rId3"/>
    <p:sldId id="258" r:id="rId4"/>
    <p:sldId id="263" r:id="rId5"/>
    <p:sldId id="259" r:id="rId6"/>
    <p:sldId id="260" r:id="rId7"/>
    <p:sldId id="261" r:id="rId8"/>
    <p:sldId id="262"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53" d="100"/>
          <a:sy n="53" d="100"/>
        </p:scale>
        <p:origin x="-1171"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A9D563B-7C61-4317-9E65-030A41E09918}" type="datetimeFigureOut">
              <a:rPr lang="fa-IR" smtClean="0"/>
              <a:t>1441/08/10</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08B585F-C3EC-4651-8133-B659C4A7C97D}" type="slidenum">
              <a:rPr lang="fa-IR" smtClean="0"/>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C08B585F-C3EC-4651-8133-B659C4A7C97D}" type="slidenum">
              <a:rPr lang="fa-IR" smtClean="0"/>
              <a:t>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FF698DEB-07B7-45CB-9D4A-E61F8963B7FA}" type="datetimeFigureOut">
              <a:rPr lang="fa-IR" smtClean="0"/>
              <a:t>1441/08/10</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11" name="Slide Number Placeholder 10"/>
          <p:cNvSpPr>
            <a:spLocks noGrp="1"/>
          </p:cNvSpPr>
          <p:nvPr>
            <p:ph type="sldNum" sz="quarter" idx="12"/>
          </p:nvPr>
        </p:nvSpPr>
        <p:spPr/>
        <p:txBody>
          <a:bodyPr/>
          <a:lstStyle>
            <a:extLst/>
          </a:lstStyle>
          <a:p>
            <a:fld id="{A6F4CE65-472C-4DA8-B98B-D54D2718DDB5}"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698DEB-07B7-45CB-9D4A-E61F8963B7FA}" type="datetimeFigureOut">
              <a:rPr lang="fa-IR" smtClean="0"/>
              <a:t>1441/08/10</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6F4CE65-472C-4DA8-B98B-D54D2718DDB5}"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698DEB-07B7-45CB-9D4A-E61F8963B7FA}" type="datetimeFigureOut">
              <a:rPr lang="fa-IR" smtClean="0"/>
              <a:t>1441/08/10</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6F4CE65-472C-4DA8-B98B-D54D2718DDB5}"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698DEB-07B7-45CB-9D4A-E61F8963B7FA}" type="datetimeFigureOut">
              <a:rPr lang="fa-IR" smtClean="0"/>
              <a:t>1441/08/10</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6F4CE65-472C-4DA8-B98B-D54D2718DDB5}"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698DEB-07B7-45CB-9D4A-E61F8963B7FA}" type="datetimeFigureOut">
              <a:rPr lang="fa-IR" smtClean="0"/>
              <a:t>1441/08/10</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6F4CE65-472C-4DA8-B98B-D54D2718DDB5}"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698DEB-07B7-45CB-9D4A-E61F8963B7FA}" type="datetimeFigureOut">
              <a:rPr lang="fa-IR" smtClean="0"/>
              <a:t>1441/08/10</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6F4CE65-472C-4DA8-B98B-D54D2718DDB5}"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F698DEB-07B7-45CB-9D4A-E61F8963B7FA}" type="datetimeFigureOut">
              <a:rPr lang="fa-IR" smtClean="0"/>
              <a:t>1441/08/10</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A6F4CE65-472C-4DA8-B98B-D54D2718DDB5}"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F698DEB-07B7-45CB-9D4A-E61F8963B7FA}" type="datetimeFigureOut">
              <a:rPr lang="fa-IR" smtClean="0"/>
              <a:t>1441/08/10</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A6F4CE65-472C-4DA8-B98B-D54D2718DDB5}"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F698DEB-07B7-45CB-9D4A-E61F8963B7FA}" type="datetimeFigureOut">
              <a:rPr lang="fa-IR" smtClean="0"/>
              <a:t>1441/08/10</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A6F4CE65-472C-4DA8-B98B-D54D2718DDB5}"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698DEB-07B7-45CB-9D4A-E61F8963B7FA}" type="datetimeFigureOut">
              <a:rPr lang="fa-IR" smtClean="0"/>
              <a:t>1441/08/10</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6F4CE65-472C-4DA8-B98B-D54D2718DDB5}"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698DEB-07B7-45CB-9D4A-E61F8963B7FA}" type="datetimeFigureOut">
              <a:rPr lang="fa-IR" smtClean="0"/>
              <a:t>1441/08/10</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6F4CE65-472C-4DA8-B98B-D54D2718DDB5}" type="slidenum">
              <a:rPr lang="fa-IR" smtClean="0"/>
              <a:t>‹#›</a:t>
            </a:fld>
            <a:endParaRPr lang="fa-I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F698DEB-07B7-45CB-9D4A-E61F8963B7FA}" type="datetimeFigureOut">
              <a:rPr lang="fa-IR" smtClean="0"/>
              <a:t>1441/08/10</a:t>
            </a:fld>
            <a:endParaRPr lang="fa-I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a-I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6F4CE65-472C-4DA8-B98B-D54D2718DDB5}"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solidFill>
                  <a:srgbClr val="C00000"/>
                </a:solidFill>
              </a:rPr>
              <a:t>بسم الله الرحمن الرحیم</a:t>
            </a:r>
            <a:endParaRPr lang="fa-IR" dirty="0">
              <a:solidFill>
                <a:srgbClr val="C00000"/>
              </a:solidFill>
            </a:endParaRPr>
          </a:p>
        </p:txBody>
      </p:sp>
      <p:sp>
        <p:nvSpPr>
          <p:cNvPr id="3" name="Subtitle 2"/>
          <p:cNvSpPr>
            <a:spLocks noGrp="1"/>
          </p:cNvSpPr>
          <p:nvPr>
            <p:ph type="subTitle" idx="1"/>
          </p:nvPr>
        </p:nvSpPr>
        <p:spPr/>
        <p:txBody>
          <a:bodyPr>
            <a:normAutofit lnSpcReduction="10000"/>
          </a:bodyPr>
          <a:lstStyle/>
          <a:p>
            <a:r>
              <a:rPr lang="fa-IR" dirty="0" smtClean="0"/>
              <a:t>طراحی و برش لباس زنانه به روش مولر</a:t>
            </a:r>
          </a:p>
          <a:p>
            <a:r>
              <a:rPr lang="fa-IR" dirty="0" smtClean="0"/>
              <a:t>مدرس : لیلا حاجی پور</a:t>
            </a:r>
          </a:p>
          <a:p>
            <a:r>
              <a:rPr lang="fa-IR" dirty="0" smtClean="0"/>
              <a:t>نیمه دوم 1398ترم یک کارشناسی</a:t>
            </a:r>
            <a:endParaRPr lang="fa-IR" dirty="0"/>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571480"/>
            <a:ext cx="8183880" cy="676656"/>
          </a:xfrm>
        </p:spPr>
        <p:txBody>
          <a:bodyPr/>
          <a:lstStyle/>
          <a:p>
            <a:pPr algn="r"/>
            <a:r>
              <a:rPr lang="fa-IR" dirty="0" smtClean="0">
                <a:solidFill>
                  <a:schemeClr val="tx1"/>
                </a:solidFill>
              </a:rPr>
              <a:t>سر فصل دروس</a:t>
            </a:r>
            <a:endParaRPr lang="fa-IR" dirty="0">
              <a:solidFill>
                <a:schemeClr val="tx1"/>
              </a:solidFill>
            </a:endParaRPr>
          </a:p>
        </p:txBody>
      </p:sp>
      <p:sp>
        <p:nvSpPr>
          <p:cNvPr id="3" name="Text Placeholder 2"/>
          <p:cNvSpPr>
            <a:spLocks noGrp="1"/>
          </p:cNvSpPr>
          <p:nvPr>
            <p:ph type="body" idx="1"/>
          </p:nvPr>
        </p:nvSpPr>
        <p:spPr>
          <a:xfrm>
            <a:off x="214282" y="1428736"/>
            <a:ext cx="8183880" cy="4714908"/>
          </a:xfrm>
        </p:spPr>
        <p:txBody>
          <a:bodyPr>
            <a:normAutofit/>
          </a:bodyPr>
          <a:lstStyle/>
          <a:p>
            <a:pPr algn="r"/>
            <a:r>
              <a:rPr lang="fa-IR" dirty="0" smtClean="0">
                <a:solidFill>
                  <a:srgbClr val="C00000"/>
                </a:solidFill>
              </a:rPr>
              <a:t>1.آشنایی با جدول سایز ها</a:t>
            </a:r>
          </a:p>
          <a:p>
            <a:pPr algn="r"/>
            <a:r>
              <a:rPr lang="fa-IR" dirty="0" smtClean="0">
                <a:solidFill>
                  <a:srgbClr val="C00000"/>
                </a:solidFill>
              </a:rPr>
              <a:t>2.ساخت اساس بالاتنه مولر با چهار اندازه و آستین</a:t>
            </a:r>
          </a:p>
          <a:p>
            <a:pPr algn="r"/>
            <a:r>
              <a:rPr lang="fa-IR" dirty="0" smtClean="0">
                <a:solidFill>
                  <a:srgbClr val="C00000"/>
                </a:solidFill>
              </a:rPr>
              <a:t>3. ساخت اساس بالاتنه مولر برای لباس</a:t>
            </a:r>
          </a:p>
          <a:p>
            <a:pPr algn="r"/>
            <a:r>
              <a:rPr lang="fa-IR" dirty="0" smtClean="0">
                <a:solidFill>
                  <a:srgbClr val="C00000"/>
                </a:solidFill>
              </a:rPr>
              <a:t>4.ساخت اساس آستین(آستین پائین آرنج و پنس مچ، رگلان ساده، کیمونوی گرد)وساخت دو آستین از مدل های مختلف انواع کوتاه ،ژیگو ،فیلیپینی</a:t>
            </a:r>
          </a:p>
          <a:p>
            <a:pPr algn="r"/>
            <a:r>
              <a:rPr lang="fa-IR" dirty="0" smtClean="0">
                <a:solidFill>
                  <a:srgbClr val="C00000"/>
                </a:solidFill>
              </a:rPr>
              <a:t>5.انتقال پنس ها در بالاتنه مولر</a:t>
            </a:r>
          </a:p>
          <a:p>
            <a:pPr algn="r"/>
            <a:r>
              <a:rPr lang="fa-IR" dirty="0" smtClean="0">
                <a:solidFill>
                  <a:srgbClr val="C00000"/>
                </a:solidFill>
              </a:rPr>
              <a:t>6.ساخت اساس بالاتنه شومیز و آستین شومیز و یقه پایه جدا و سرخود</a:t>
            </a:r>
          </a:p>
          <a:p>
            <a:pPr algn="r"/>
            <a:r>
              <a:rPr lang="fa-IR" dirty="0" smtClean="0">
                <a:solidFill>
                  <a:srgbClr val="C00000"/>
                </a:solidFill>
              </a:rPr>
              <a:t>7. 5مدل به دانشجو داده شود که بر اساس متد مولر الگو هارا طراحی کند</a:t>
            </a:r>
          </a:p>
          <a:p>
            <a:pPr algn="r"/>
            <a:r>
              <a:rPr lang="fa-IR" dirty="0" smtClean="0">
                <a:solidFill>
                  <a:srgbClr val="C00000"/>
                </a:solidFill>
              </a:rPr>
              <a:t>8.ساخت اساس دامن تنگ(دامن فون ،دامن پیلی دار)</a:t>
            </a:r>
          </a:p>
          <a:p>
            <a:pPr algn="r"/>
            <a:r>
              <a:rPr lang="fa-IR" dirty="0" smtClean="0">
                <a:solidFill>
                  <a:srgbClr val="C00000"/>
                </a:solidFill>
              </a:rPr>
              <a:t>9.ساخت اساس دامن ترک(ترک پلیسه،ترک گوده دار)</a:t>
            </a:r>
          </a:p>
          <a:p>
            <a:pPr algn="r"/>
            <a:r>
              <a:rPr lang="fa-IR" dirty="0" smtClean="0">
                <a:solidFill>
                  <a:srgbClr val="C00000"/>
                </a:solidFill>
              </a:rPr>
              <a:t>10.ساخت دامن های کلوش(کلوش پیلی دار ،کلوش پلیسه،کلوش ترک)</a:t>
            </a:r>
          </a:p>
          <a:p>
            <a:pPr algn="r"/>
            <a:r>
              <a:rPr lang="fa-IR" dirty="0" smtClean="0">
                <a:solidFill>
                  <a:srgbClr val="C00000"/>
                </a:solidFill>
              </a:rPr>
              <a:t>11.ساخت یقه های ایستاده ،ب ب شکاری ،دراپه ها</a:t>
            </a:r>
            <a:endParaRPr lang="fa-IR" dirty="0">
              <a:solidFill>
                <a:srgbClr val="C00000"/>
              </a:solidFill>
            </a:endParaRP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183880" cy="676656"/>
          </a:xfrm>
        </p:spPr>
        <p:txBody>
          <a:bodyPr/>
          <a:lstStyle/>
          <a:p>
            <a:pPr algn="r"/>
            <a:r>
              <a:rPr lang="fa-IR" dirty="0" smtClean="0"/>
              <a:t>الگوی اساس دامن تنگ ساده</a:t>
            </a:r>
            <a:endParaRPr lang="fa-IR" dirty="0"/>
          </a:p>
        </p:txBody>
      </p:sp>
      <p:sp>
        <p:nvSpPr>
          <p:cNvPr id="3" name="Text Placeholder 2"/>
          <p:cNvSpPr>
            <a:spLocks noGrp="1"/>
          </p:cNvSpPr>
          <p:nvPr>
            <p:ph type="body" idx="1"/>
          </p:nvPr>
        </p:nvSpPr>
        <p:spPr>
          <a:xfrm>
            <a:off x="5429256" y="1285860"/>
            <a:ext cx="3183220" cy="4500594"/>
          </a:xfrm>
        </p:spPr>
        <p:txBody>
          <a:bodyPr/>
          <a:lstStyle/>
          <a:p>
            <a:pPr algn="r"/>
            <a:r>
              <a:rPr lang="fa-IR" dirty="0" smtClean="0">
                <a:solidFill>
                  <a:schemeClr val="tx1"/>
                </a:solidFill>
              </a:rPr>
              <a:t>دامنه تنگ ساده سالیان سال است که بدون تغییر مانده است در این میان فقط قد آن تغییرکرده است و بنا به قد آن اسم های متفاوتی پیدا کرده است.</a:t>
            </a:r>
          </a:p>
          <a:p>
            <a:pPr algn="r"/>
            <a:r>
              <a:rPr lang="fa-IR" dirty="0" smtClean="0">
                <a:solidFill>
                  <a:schemeClr val="tx1"/>
                </a:solidFill>
              </a:rPr>
              <a:t>در تصویر روبرو اسامی دامن ها بر اساس قد را مشاهد میکنید.</a:t>
            </a:r>
          </a:p>
          <a:p>
            <a:pPr algn="r"/>
            <a:r>
              <a:rPr lang="fa-IR" dirty="0" smtClean="0">
                <a:solidFill>
                  <a:schemeClr val="tx1"/>
                </a:solidFill>
              </a:rPr>
              <a:t>این دامن بسیار ساده است ولی امکان زیادی وجود دارد که فرم الگو را تغییر دهیم و انواع برش ها و جیب هارا روی آن پیاده کنیم .</a:t>
            </a:r>
            <a:endParaRPr lang="fa-IR" dirty="0" smtClean="0">
              <a:solidFill>
                <a:schemeClr val="tx1"/>
              </a:solidFill>
            </a:endParaRPr>
          </a:p>
        </p:txBody>
      </p:sp>
      <p:pic>
        <p:nvPicPr>
          <p:cNvPr id="4" name="Picture 3" descr="Image-1.jpg"/>
          <p:cNvPicPr>
            <a:picLocks noChangeAspect="1"/>
          </p:cNvPicPr>
          <p:nvPr/>
        </p:nvPicPr>
        <p:blipFill>
          <a:blip r:embed="rId2"/>
          <a:srcRect l="26690" t="13541" b="10416"/>
          <a:stretch>
            <a:fillRect/>
          </a:stretch>
        </p:blipFill>
        <p:spPr>
          <a:xfrm>
            <a:off x="785786" y="1142984"/>
            <a:ext cx="4214842" cy="5214974"/>
          </a:xfrm>
          <a:prstGeom prst="rect">
            <a:avLst/>
          </a:prstGeom>
          <a:ln>
            <a:solidFill>
              <a:schemeClr val="bg1"/>
            </a:solidFill>
          </a:ln>
        </p:spPr>
      </p:pic>
      <p:sp>
        <p:nvSpPr>
          <p:cNvPr id="5" name="Rectangle 4"/>
          <p:cNvSpPr/>
          <p:nvPr/>
        </p:nvSpPr>
        <p:spPr>
          <a:xfrm>
            <a:off x="2071670" y="1357298"/>
            <a:ext cx="1643074" cy="12858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WhatsApp Image 2020-04-03 at 23.46.26.jpeg"/>
          <p:cNvPicPr>
            <a:picLocks noGrp="1" noChangeAspect="1"/>
          </p:cNvPicPr>
          <p:nvPr>
            <p:ph idx="1"/>
          </p:nvPr>
        </p:nvPicPr>
        <p:blipFill>
          <a:blip r:embed="rId2"/>
          <a:stretch>
            <a:fillRect/>
          </a:stretch>
        </p:blipFill>
        <p:spPr>
          <a:xfrm>
            <a:off x="571472" y="571480"/>
            <a:ext cx="4080764" cy="5256229"/>
          </a:xfrm>
        </p:spPr>
      </p:pic>
      <p:sp>
        <p:nvSpPr>
          <p:cNvPr id="5" name="TextBox 4"/>
          <p:cNvSpPr txBox="1"/>
          <p:nvPr/>
        </p:nvSpPr>
        <p:spPr>
          <a:xfrm>
            <a:off x="4786314" y="2428868"/>
            <a:ext cx="3662982" cy="923330"/>
          </a:xfrm>
          <a:prstGeom prst="rect">
            <a:avLst/>
          </a:prstGeom>
          <a:noFill/>
        </p:spPr>
        <p:txBody>
          <a:bodyPr wrap="square" rtlCol="1">
            <a:spAutoFit/>
          </a:bodyPr>
          <a:lstStyle/>
          <a:p>
            <a:r>
              <a:rPr lang="fa-IR" dirty="0" smtClean="0"/>
              <a:t>مدل های مختلف دامن که از الگوی اساس دامن تنگ ساده استفاده شده</a:t>
            </a:r>
            <a:endParaRPr lang="fa-IR" dirty="0"/>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183880" cy="676656"/>
          </a:xfrm>
        </p:spPr>
        <p:txBody>
          <a:bodyPr/>
          <a:lstStyle/>
          <a:p>
            <a:pPr algn="r"/>
            <a:r>
              <a:rPr lang="fa-IR" dirty="0" smtClean="0">
                <a:solidFill>
                  <a:srgbClr val="C00000"/>
                </a:solidFill>
              </a:rPr>
              <a:t>اساس دامن تنگ ساده یا راسته</a:t>
            </a:r>
            <a:endParaRPr lang="fa-IR" dirty="0">
              <a:solidFill>
                <a:srgbClr val="C00000"/>
              </a:solidFill>
            </a:endParaRPr>
          </a:p>
        </p:txBody>
      </p:sp>
      <p:sp>
        <p:nvSpPr>
          <p:cNvPr id="3" name="Text Placeholder 2"/>
          <p:cNvSpPr>
            <a:spLocks noGrp="1"/>
          </p:cNvSpPr>
          <p:nvPr>
            <p:ph type="body" idx="1"/>
          </p:nvPr>
        </p:nvSpPr>
        <p:spPr>
          <a:xfrm>
            <a:off x="428596" y="1500174"/>
            <a:ext cx="8183880" cy="571504"/>
          </a:xfrm>
        </p:spPr>
        <p:txBody>
          <a:bodyPr>
            <a:normAutofit lnSpcReduction="10000"/>
          </a:bodyPr>
          <a:lstStyle/>
          <a:p>
            <a:pPr algn="r"/>
            <a:r>
              <a:rPr lang="fa-IR" dirty="0" smtClean="0">
                <a:solidFill>
                  <a:schemeClr val="tx1"/>
                </a:solidFill>
              </a:rPr>
              <a:t>اندازه های لازم برای کشیدن این الگو </a:t>
            </a:r>
          </a:p>
          <a:p>
            <a:pPr algn="r"/>
            <a:r>
              <a:rPr lang="fa-IR" dirty="0" smtClean="0">
                <a:solidFill>
                  <a:schemeClr val="tx1"/>
                </a:solidFill>
              </a:rPr>
              <a:t>ما اینجا از یک اندازه فرضی استفاده میکنیم </a:t>
            </a:r>
            <a:endParaRPr lang="fa-IR" dirty="0">
              <a:solidFill>
                <a:schemeClr val="tx1"/>
              </a:solidFill>
            </a:endParaRPr>
          </a:p>
        </p:txBody>
      </p:sp>
      <p:sp>
        <p:nvSpPr>
          <p:cNvPr id="5" name="TextBox 4"/>
          <p:cNvSpPr txBox="1"/>
          <p:nvPr/>
        </p:nvSpPr>
        <p:spPr>
          <a:xfrm>
            <a:off x="928662" y="2285992"/>
            <a:ext cx="1214446" cy="338554"/>
          </a:xfrm>
          <a:prstGeom prst="rect">
            <a:avLst/>
          </a:prstGeom>
          <a:noFill/>
        </p:spPr>
        <p:txBody>
          <a:bodyPr wrap="square" rtlCol="1">
            <a:spAutoFit/>
          </a:bodyPr>
          <a:lstStyle/>
          <a:p>
            <a:r>
              <a:rPr lang="fa-IR" sz="1600" dirty="0" smtClean="0"/>
              <a:t>اندازه ها</a:t>
            </a:r>
            <a:endParaRPr lang="fa-IR" sz="1600" dirty="0"/>
          </a:p>
        </p:txBody>
      </p:sp>
      <p:sp>
        <p:nvSpPr>
          <p:cNvPr id="6" name="TextBox 5"/>
          <p:cNvSpPr txBox="1"/>
          <p:nvPr/>
        </p:nvSpPr>
        <p:spPr>
          <a:xfrm>
            <a:off x="3143240" y="2285992"/>
            <a:ext cx="571504" cy="369332"/>
          </a:xfrm>
          <a:prstGeom prst="rect">
            <a:avLst/>
          </a:prstGeom>
          <a:noFill/>
        </p:spPr>
        <p:txBody>
          <a:bodyPr wrap="square" rtlCol="1">
            <a:spAutoFit/>
          </a:bodyPr>
          <a:lstStyle/>
          <a:p>
            <a:r>
              <a:rPr lang="fa-IR" dirty="0" smtClean="0"/>
              <a:t>1/2</a:t>
            </a:r>
            <a:endParaRPr lang="fa-IR" dirty="0"/>
          </a:p>
        </p:txBody>
      </p:sp>
      <p:sp>
        <p:nvSpPr>
          <p:cNvPr id="7" name="TextBox 6"/>
          <p:cNvSpPr txBox="1"/>
          <p:nvPr/>
        </p:nvSpPr>
        <p:spPr>
          <a:xfrm>
            <a:off x="1214414" y="2857496"/>
            <a:ext cx="889987" cy="369332"/>
          </a:xfrm>
          <a:prstGeom prst="rect">
            <a:avLst/>
          </a:prstGeom>
          <a:noFill/>
        </p:spPr>
        <p:txBody>
          <a:bodyPr wrap="none" rtlCol="1">
            <a:spAutoFit/>
          </a:bodyPr>
          <a:lstStyle/>
          <a:p>
            <a:r>
              <a:rPr lang="fa-IR" dirty="0" smtClean="0"/>
              <a:t>دور کمر</a:t>
            </a:r>
            <a:endParaRPr lang="fa-IR" dirty="0"/>
          </a:p>
        </p:txBody>
      </p:sp>
      <p:sp>
        <p:nvSpPr>
          <p:cNvPr id="8" name="TextBox 7"/>
          <p:cNvSpPr txBox="1"/>
          <p:nvPr/>
        </p:nvSpPr>
        <p:spPr>
          <a:xfrm>
            <a:off x="2357422" y="2928934"/>
            <a:ext cx="447559" cy="369332"/>
          </a:xfrm>
          <a:prstGeom prst="rect">
            <a:avLst/>
          </a:prstGeom>
          <a:noFill/>
        </p:spPr>
        <p:txBody>
          <a:bodyPr wrap="none" rtlCol="1">
            <a:spAutoFit/>
          </a:bodyPr>
          <a:lstStyle/>
          <a:p>
            <a:r>
              <a:rPr lang="fa-IR" dirty="0" smtClean="0"/>
              <a:t>70</a:t>
            </a:r>
            <a:endParaRPr lang="fa-IR" dirty="0"/>
          </a:p>
        </p:txBody>
      </p:sp>
      <p:sp>
        <p:nvSpPr>
          <p:cNvPr id="9" name="TextBox 8"/>
          <p:cNvSpPr txBox="1"/>
          <p:nvPr/>
        </p:nvSpPr>
        <p:spPr>
          <a:xfrm>
            <a:off x="3214678" y="2928934"/>
            <a:ext cx="447559" cy="369332"/>
          </a:xfrm>
          <a:prstGeom prst="rect">
            <a:avLst/>
          </a:prstGeom>
          <a:noFill/>
        </p:spPr>
        <p:txBody>
          <a:bodyPr wrap="none" rtlCol="1">
            <a:spAutoFit/>
          </a:bodyPr>
          <a:lstStyle/>
          <a:p>
            <a:r>
              <a:rPr lang="fa-IR" dirty="0" smtClean="0"/>
              <a:t>35</a:t>
            </a:r>
            <a:endParaRPr lang="fa-IR" dirty="0"/>
          </a:p>
        </p:txBody>
      </p:sp>
      <p:sp>
        <p:nvSpPr>
          <p:cNvPr id="10" name="TextBox 9"/>
          <p:cNvSpPr txBox="1"/>
          <p:nvPr/>
        </p:nvSpPr>
        <p:spPr>
          <a:xfrm>
            <a:off x="1142976" y="3429000"/>
            <a:ext cx="1075936" cy="369332"/>
          </a:xfrm>
          <a:prstGeom prst="rect">
            <a:avLst/>
          </a:prstGeom>
          <a:noFill/>
        </p:spPr>
        <p:txBody>
          <a:bodyPr wrap="none" rtlCol="1">
            <a:spAutoFit/>
          </a:bodyPr>
          <a:lstStyle/>
          <a:p>
            <a:r>
              <a:rPr lang="fa-IR" dirty="0" smtClean="0"/>
              <a:t>دور باسن</a:t>
            </a:r>
            <a:endParaRPr lang="fa-IR" dirty="0"/>
          </a:p>
        </p:txBody>
      </p:sp>
      <p:sp>
        <p:nvSpPr>
          <p:cNvPr id="11" name="TextBox 10"/>
          <p:cNvSpPr txBox="1"/>
          <p:nvPr/>
        </p:nvSpPr>
        <p:spPr>
          <a:xfrm>
            <a:off x="1214414" y="4000504"/>
            <a:ext cx="931665" cy="369332"/>
          </a:xfrm>
          <a:prstGeom prst="rect">
            <a:avLst/>
          </a:prstGeom>
          <a:noFill/>
        </p:spPr>
        <p:txBody>
          <a:bodyPr wrap="none" rtlCol="1">
            <a:spAutoFit/>
          </a:bodyPr>
          <a:lstStyle/>
          <a:p>
            <a:r>
              <a:rPr lang="fa-IR" dirty="0" smtClean="0"/>
              <a:t>قد دامن</a:t>
            </a:r>
            <a:endParaRPr lang="fa-IR" dirty="0"/>
          </a:p>
        </p:txBody>
      </p:sp>
      <p:sp>
        <p:nvSpPr>
          <p:cNvPr id="12" name="TextBox 11"/>
          <p:cNvSpPr txBox="1"/>
          <p:nvPr/>
        </p:nvSpPr>
        <p:spPr>
          <a:xfrm>
            <a:off x="2285984" y="3500438"/>
            <a:ext cx="579005" cy="369332"/>
          </a:xfrm>
          <a:prstGeom prst="rect">
            <a:avLst/>
          </a:prstGeom>
          <a:noFill/>
        </p:spPr>
        <p:txBody>
          <a:bodyPr wrap="none" rtlCol="1">
            <a:spAutoFit/>
          </a:bodyPr>
          <a:lstStyle/>
          <a:p>
            <a:r>
              <a:rPr lang="fa-IR" dirty="0" smtClean="0"/>
              <a:t>100</a:t>
            </a:r>
            <a:endParaRPr lang="fa-IR" dirty="0"/>
          </a:p>
        </p:txBody>
      </p:sp>
      <p:sp>
        <p:nvSpPr>
          <p:cNvPr id="13" name="TextBox 12"/>
          <p:cNvSpPr txBox="1"/>
          <p:nvPr/>
        </p:nvSpPr>
        <p:spPr>
          <a:xfrm>
            <a:off x="3286116" y="3500438"/>
            <a:ext cx="447559" cy="369332"/>
          </a:xfrm>
          <a:prstGeom prst="rect">
            <a:avLst/>
          </a:prstGeom>
          <a:noFill/>
        </p:spPr>
        <p:txBody>
          <a:bodyPr wrap="none" rtlCol="1">
            <a:spAutoFit/>
          </a:bodyPr>
          <a:lstStyle/>
          <a:p>
            <a:r>
              <a:rPr lang="fa-IR" dirty="0" smtClean="0"/>
              <a:t>50</a:t>
            </a:r>
            <a:endParaRPr lang="fa-IR" dirty="0"/>
          </a:p>
        </p:txBody>
      </p:sp>
      <p:sp>
        <p:nvSpPr>
          <p:cNvPr id="14" name="TextBox 13"/>
          <p:cNvSpPr txBox="1"/>
          <p:nvPr/>
        </p:nvSpPr>
        <p:spPr>
          <a:xfrm>
            <a:off x="2357422" y="4000504"/>
            <a:ext cx="447559" cy="369332"/>
          </a:xfrm>
          <a:prstGeom prst="rect">
            <a:avLst/>
          </a:prstGeom>
          <a:noFill/>
        </p:spPr>
        <p:txBody>
          <a:bodyPr wrap="none" rtlCol="1">
            <a:spAutoFit/>
          </a:bodyPr>
          <a:lstStyle/>
          <a:p>
            <a:r>
              <a:rPr lang="fa-IR" dirty="0" smtClean="0"/>
              <a:t>64</a:t>
            </a:r>
            <a:endParaRPr lang="fa-IR" dirty="0"/>
          </a:p>
        </p:txBody>
      </p:sp>
      <p:sp>
        <p:nvSpPr>
          <p:cNvPr id="15" name="Rectangle 14"/>
          <p:cNvSpPr/>
          <p:nvPr/>
        </p:nvSpPr>
        <p:spPr>
          <a:xfrm>
            <a:off x="1000100" y="2143116"/>
            <a:ext cx="2857520" cy="25003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7" name="TextBox 16"/>
          <p:cNvSpPr txBox="1"/>
          <p:nvPr/>
        </p:nvSpPr>
        <p:spPr>
          <a:xfrm>
            <a:off x="1142976" y="4929198"/>
            <a:ext cx="7143800" cy="646331"/>
          </a:xfrm>
          <a:prstGeom prst="rect">
            <a:avLst/>
          </a:prstGeom>
          <a:noFill/>
        </p:spPr>
        <p:txBody>
          <a:bodyPr wrap="square" rtlCol="1">
            <a:spAutoFit/>
          </a:bodyPr>
          <a:lstStyle/>
          <a:p>
            <a:r>
              <a:rPr lang="fa-IR" dirty="0" smtClean="0"/>
              <a:t>و قد باسن که در اینجا به طور متوسط 20 یا 22 سانتی متر است که بستگی به مدل باسن و قد شخص دارد</a:t>
            </a:r>
            <a:endParaRPr lang="fa-IR" dirty="0"/>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5572132" y="1500174"/>
            <a:ext cx="2971800" cy="4206112"/>
          </a:xfrm>
        </p:spPr>
        <p:txBody>
          <a:bodyPr>
            <a:normAutofit fontScale="62500" lnSpcReduction="20000"/>
          </a:bodyPr>
          <a:lstStyle/>
          <a:p>
            <a:pPr>
              <a:lnSpc>
                <a:spcPct val="170000"/>
              </a:lnSpc>
            </a:pPr>
            <a:r>
              <a:rPr lang="fa-IR" sz="2200" dirty="0" smtClean="0"/>
              <a:t>طریقه کشیدن الگو اساس دامن </a:t>
            </a:r>
          </a:p>
          <a:p>
            <a:pPr>
              <a:lnSpc>
                <a:spcPct val="170000"/>
              </a:lnSpc>
            </a:pPr>
            <a:r>
              <a:rPr lang="fa-IR" sz="2200" dirty="0" smtClean="0"/>
              <a:t>(2-1)=بلندی خط باسن 20 الی 22</a:t>
            </a:r>
          </a:p>
          <a:p>
            <a:pPr>
              <a:lnSpc>
                <a:spcPct val="170000"/>
              </a:lnSpc>
            </a:pPr>
            <a:r>
              <a:rPr lang="fa-IR" sz="2200" dirty="0" smtClean="0"/>
              <a:t>(3-1)=قد دامن</a:t>
            </a:r>
          </a:p>
          <a:p>
            <a:pPr>
              <a:lnSpc>
                <a:spcPct val="170000"/>
              </a:lnSpc>
            </a:pPr>
            <a:r>
              <a:rPr lang="fa-IR" sz="2200" dirty="0" smtClean="0"/>
              <a:t>(4-2)=1/2 دور باسن +(0.5 الی 2)</a:t>
            </a:r>
          </a:p>
          <a:p>
            <a:pPr>
              <a:lnSpc>
                <a:spcPct val="120000"/>
              </a:lnSpc>
            </a:pPr>
            <a:r>
              <a:rPr lang="fa-IR" sz="2200" dirty="0" smtClean="0"/>
              <a:t>5=1/2 (4-2)</a:t>
            </a:r>
            <a:br>
              <a:rPr lang="fa-IR" sz="2200" dirty="0" smtClean="0"/>
            </a:br>
            <a:r>
              <a:rPr lang="fa-IR" sz="2200" dirty="0" smtClean="0"/>
              <a:t>نقاط 6 -7 – 8 - 9</a:t>
            </a:r>
            <a:br>
              <a:rPr lang="fa-IR" sz="2200" dirty="0" smtClean="0"/>
            </a:br>
            <a:r>
              <a:rPr lang="fa-IR" sz="2200" dirty="0" smtClean="0"/>
              <a:t>(10-6)=1سانتی متر</a:t>
            </a:r>
          </a:p>
          <a:p>
            <a:pPr>
              <a:lnSpc>
                <a:spcPct val="120000"/>
              </a:lnSpc>
            </a:pPr>
            <a:r>
              <a:rPr lang="fa-IR" sz="2200" dirty="0" smtClean="0"/>
              <a:t>(11-1)=1/2 دور کمر + 1 سانتی متر ازادی</a:t>
            </a:r>
          </a:p>
          <a:p>
            <a:pPr>
              <a:lnSpc>
                <a:spcPct val="120000"/>
              </a:lnSpc>
            </a:pPr>
            <a:r>
              <a:rPr lang="fa-IR" sz="2200" dirty="0" smtClean="0"/>
              <a:t>(8-11)= مقدار اضافی در قسمت کمر</a:t>
            </a: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endParaRPr lang="fa-IR" dirty="0" smtClean="0"/>
          </a:p>
          <a:p>
            <a:endParaRPr lang="fa-IR" dirty="0"/>
          </a:p>
        </p:txBody>
      </p:sp>
      <p:pic>
        <p:nvPicPr>
          <p:cNvPr id="6" name="Content Placeholder 5" descr="WhatsApp Image 2020-04-03 at 23.15.18.jpeg"/>
          <p:cNvPicPr>
            <a:picLocks noGrp="1" noChangeAspect="1"/>
          </p:cNvPicPr>
          <p:nvPr>
            <p:ph sz="half" idx="1"/>
          </p:nvPr>
        </p:nvPicPr>
        <p:blipFill>
          <a:blip r:embed="rId2">
            <a:lum bright="20000" contrast="-10000"/>
          </a:blip>
          <a:srcRect l="5555" t="10551" r="9767" b="13844"/>
          <a:stretch>
            <a:fillRect/>
          </a:stretch>
        </p:blipFill>
        <p:spPr>
          <a:xfrm>
            <a:off x="571472" y="500042"/>
            <a:ext cx="4577747" cy="5449699"/>
          </a:xfrm>
        </p:spPr>
      </p:pic>
      <p:sp>
        <p:nvSpPr>
          <p:cNvPr id="5" name="Rectangle 4"/>
          <p:cNvSpPr/>
          <p:nvPr/>
        </p:nvSpPr>
        <p:spPr>
          <a:xfrm>
            <a:off x="5500694" y="1428736"/>
            <a:ext cx="3071834" cy="32861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5357818" y="1142984"/>
            <a:ext cx="2971800" cy="4206112"/>
          </a:xfrm>
        </p:spPr>
        <p:txBody>
          <a:bodyPr/>
          <a:lstStyle/>
          <a:p>
            <a:r>
              <a:rPr lang="fa-IR" dirty="0" smtClean="0"/>
              <a:t>مقداراضافی (11-8) برای ساسون ها و گودی پهلو ها استفاده می شود که بر اساس فرمول به دست می آید مقدار اضافی هر چقدر بود تقسیم بر دو کرده .</a:t>
            </a:r>
          </a:p>
          <a:p>
            <a:r>
              <a:rPr lang="fa-IR" dirty="0" smtClean="0"/>
              <a:t>یک دوم آن را برای پهلو ها و یک دوم آن را برای ساسون ها استفاده می کنیم من در اینجا از یک عدد فرضی استفاده میکنم</a:t>
            </a:r>
          </a:p>
          <a:p>
            <a:r>
              <a:rPr lang="fa-IR" dirty="0" smtClean="0"/>
              <a:t>فرض میکنیم مقدار اضافه ما 15 است</a:t>
            </a:r>
          </a:p>
          <a:p>
            <a:endParaRPr lang="fa-IR" dirty="0" smtClean="0"/>
          </a:p>
          <a:p>
            <a:pPr algn="l"/>
            <a:r>
              <a:rPr lang="en-US" dirty="0" smtClean="0"/>
              <a:t>15/2=7.5+7.5</a:t>
            </a:r>
            <a:endParaRPr lang="fa-IR" dirty="0" smtClean="0"/>
          </a:p>
          <a:p>
            <a:r>
              <a:rPr lang="fa-IR" dirty="0" smtClean="0"/>
              <a:t>7.5برای پهلو ها</a:t>
            </a:r>
          </a:p>
          <a:p>
            <a:r>
              <a:rPr lang="fa-IR" dirty="0" smtClean="0"/>
              <a:t>7.5 برای ساسون ها</a:t>
            </a:r>
          </a:p>
          <a:p>
            <a:r>
              <a:rPr lang="fa-IR" dirty="0" smtClean="0"/>
              <a:t>پهلو</a:t>
            </a:r>
            <a:endParaRPr lang="fa-IR" dirty="0" smtClean="0"/>
          </a:p>
          <a:p>
            <a:pPr algn="l"/>
            <a:r>
              <a:rPr lang="en-US" dirty="0" smtClean="0"/>
              <a:t>7.5/2=3.75+3.75</a:t>
            </a:r>
          </a:p>
          <a:p>
            <a:pPr algn="l"/>
            <a:r>
              <a:rPr lang="en-US" dirty="0" smtClean="0"/>
              <a:t>3.75+0.5=4.25</a:t>
            </a:r>
          </a:p>
          <a:p>
            <a:pPr algn="l"/>
            <a:r>
              <a:rPr lang="en-US" dirty="0" smtClean="0"/>
              <a:t>3.75-0.5=3.25</a:t>
            </a:r>
          </a:p>
        </p:txBody>
      </p:sp>
      <p:pic>
        <p:nvPicPr>
          <p:cNvPr id="9" name="Content Placeholder 8" descr="WhatsApp Image 2020-04-03 at 23.15.18 (1).jpeg"/>
          <p:cNvPicPr>
            <a:picLocks noGrp="1" noChangeAspect="1"/>
          </p:cNvPicPr>
          <p:nvPr>
            <p:ph sz="half" idx="1"/>
          </p:nvPr>
        </p:nvPicPr>
        <p:blipFill>
          <a:blip r:embed="rId2">
            <a:lum bright="20000" contrast="10000"/>
          </a:blip>
          <a:srcRect l="13799" t="9307" r="15272" b="21136"/>
          <a:stretch>
            <a:fillRect/>
          </a:stretch>
        </p:blipFill>
        <p:spPr>
          <a:xfrm rot="10800000">
            <a:off x="500034" y="500042"/>
            <a:ext cx="4143404" cy="5417701"/>
          </a:xfrm>
        </p:spPr>
      </p:pic>
      <p:sp>
        <p:nvSpPr>
          <p:cNvPr id="5" name="TextBox 4"/>
          <p:cNvSpPr txBox="1"/>
          <p:nvPr/>
        </p:nvSpPr>
        <p:spPr>
          <a:xfrm>
            <a:off x="7215206" y="4643446"/>
            <a:ext cx="950901" cy="307777"/>
          </a:xfrm>
          <a:prstGeom prst="rect">
            <a:avLst/>
          </a:prstGeom>
          <a:noFill/>
        </p:spPr>
        <p:txBody>
          <a:bodyPr wrap="none" rtlCol="1">
            <a:spAutoFit/>
          </a:bodyPr>
          <a:lstStyle/>
          <a:p>
            <a:r>
              <a:rPr lang="fa-IR" sz="1400" dirty="0" smtClean="0"/>
              <a:t>پهلوی جلو</a:t>
            </a:r>
            <a:endParaRPr lang="fa-IR" sz="1400" dirty="0"/>
          </a:p>
        </p:txBody>
      </p:sp>
      <p:sp>
        <p:nvSpPr>
          <p:cNvPr id="6" name="TextBox 5"/>
          <p:cNvSpPr txBox="1"/>
          <p:nvPr/>
        </p:nvSpPr>
        <p:spPr>
          <a:xfrm>
            <a:off x="7143768" y="4857760"/>
            <a:ext cx="970138" cy="276999"/>
          </a:xfrm>
          <a:prstGeom prst="rect">
            <a:avLst/>
          </a:prstGeom>
          <a:noFill/>
        </p:spPr>
        <p:txBody>
          <a:bodyPr wrap="none" rtlCol="1">
            <a:spAutoFit/>
          </a:bodyPr>
          <a:lstStyle/>
          <a:p>
            <a:r>
              <a:rPr lang="fa-IR" sz="1200" dirty="0" smtClean="0"/>
              <a:t>پهلوی پشت</a:t>
            </a:r>
            <a:endParaRPr lang="fa-IR" sz="1200" dirty="0"/>
          </a:p>
        </p:txBody>
      </p:sp>
      <p:sp>
        <p:nvSpPr>
          <p:cNvPr id="7" name="Rectangle 6"/>
          <p:cNvSpPr/>
          <p:nvPr/>
        </p:nvSpPr>
        <p:spPr>
          <a:xfrm>
            <a:off x="5143504" y="1000108"/>
            <a:ext cx="3143272" cy="44291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8596" y="571480"/>
            <a:ext cx="8183880" cy="5643602"/>
          </a:xfrm>
        </p:spPr>
        <p:txBody>
          <a:bodyPr>
            <a:normAutofit/>
          </a:bodyPr>
          <a:lstStyle/>
          <a:p>
            <a:pPr algn="r">
              <a:lnSpc>
                <a:spcPct val="150000"/>
              </a:lnSpc>
            </a:pPr>
            <a:r>
              <a:rPr lang="fa-IR" dirty="0" smtClean="0">
                <a:solidFill>
                  <a:schemeClr val="tx1"/>
                </a:solidFill>
              </a:rPr>
              <a:t>اعداد بدست آمده برای پهلوی جلو و پشت را روی خط فرضی نقطه 10 علامت زده و با خط کش شانه به نقطه 5 وصل م یکنیم خطوط پهلوی ما در قسمت باسن بدست می آید.</a:t>
            </a:r>
          </a:p>
          <a:p>
            <a:pPr algn="r">
              <a:lnSpc>
                <a:spcPct val="150000"/>
              </a:lnSpc>
            </a:pPr>
            <a:r>
              <a:rPr lang="fa-IR" dirty="0" smtClean="0">
                <a:solidFill>
                  <a:schemeClr val="tx1"/>
                </a:solidFill>
              </a:rPr>
              <a:t>برای بدست آوردن ساسون های جلو و پشت از مقدار عددی که برای ساسون ها بدست آمده است فقط دو سانتی متر آنرا می توانیم به قسمت جلو بدیم باقی آن برای ساسون ها قسمت پشت است که آنرا نیز باید تقسیم بر دو کنیم</a:t>
            </a:r>
          </a:p>
          <a:p>
            <a:pPr algn="r">
              <a:lnSpc>
                <a:spcPct val="150000"/>
              </a:lnSpc>
            </a:pPr>
            <a:r>
              <a:rPr lang="fa-IR" dirty="0" smtClean="0">
                <a:solidFill>
                  <a:schemeClr val="tx1"/>
                </a:solidFill>
              </a:rPr>
              <a:t>در قسمت جلو از نقطه پهلو به اندازه 6 الی 8 سانت به طرف خط مرکزی جلو رفته جای ساسون مشخص می شود مقدار ساسون را علامت زده بلندی آن به اندازه 8 الی 10 سانتی متر است انتهای ساسون نیم سانتی متر به طرف پهلو باید کج باشد </a:t>
            </a:r>
          </a:p>
          <a:p>
            <a:pPr algn="r">
              <a:lnSpc>
                <a:spcPct val="150000"/>
              </a:lnSpc>
            </a:pPr>
            <a:r>
              <a:rPr lang="fa-IR" dirty="0" smtClean="0">
                <a:solidFill>
                  <a:schemeClr val="tx1"/>
                </a:solidFill>
              </a:rPr>
              <a:t>باقی مانده عدد ساسون که در اینجا 5.5 است را 3 الی 3.5 سانت به ساسونی که به خط مرکزی پشت نزدیک تر است میدهیم و اضافه آن را به ساسون بعدی میدهیم</a:t>
            </a:r>
          </a:p>
          <a:p>
            <a:pPr algn="r">
              <a:lnSpc>
                <a:spcPct val="150000"/>
              </a:lnSpc>
            </a:pPr>
            <a:r>
              <a:rPr lang="fa-IR" dirty="0" smtClean="0">
                <a:solidFill>
                  <a:schemeClr val="tx1"/>
                </a:solidFill>
              </a:rPr>
              <a:t>(توضیحات کامل در فیلم آموزش)</a:t>
            </a:r>
          </a:p>
          <a:p>
            <a:pPr algn="r">
              <a:lnSpc>
                <a:spcPct val="150000"/>
              </a:lnSpc>
            </a:pPr>
            <a:r>
              <a:rPr lang="fa-IR" dirty="0" smtClean="0">
                <a:solidFill>
                  <a:schemeClr val="tx1"/>
                </a:solidFill>
              </a:rPr>
              <a:t>و </a:t>
            </a:r>
            <a:r>
              <a:rPr lang="fa-IR" dirty="0" smtClean="0">
                <a:solidFill>
                  <a:schemeClr val="tx1"/>
                </a:solidFill>
              </a:rPr>
              <a:t>بعد از تکمیل الگوی اصلی الگو را کنترل کنید </a:t>
            </a:r>
            <a:r>
              <a:rPr lang="fa-IR" dirty="0" smtClean="0">
                <a:solidFill>
                  <a:schemeClr val="tx1"/>
                </a:solidFill>
              </a:rPr>
              <a:t>تا برای برش آماده شود</a:t>
            </a:r>
            <a:endParaRPr lang="fa-IR" dirty="0">
              <a:solidFill>
                <a:schemeClr val="tx1"/>
              </a:solidFill>
            </a:endParaRPr>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597</TotalTime>
  <Words>600</Words>
  <Application>Microsoft Office PowerPoint</Application>
  <PresentationFormat>On-screen Show (4:3)</PresentationFormat>
  <Paragraphs>62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بسم الله الرحمن الرحیم</vt:lpstr>
      <vt:lpstr>سر فصل دروس</vt:lpstr>
      <vt:lpstr>الگوی اساس دامن تنگ ساده</vt:lpstr>
      <vt:lpstr>Slide 4</vt:lpstr>
      <vt:lpstr>اساس دامن تنگ ساده یا راسته</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Windows User</dc:creator>
  <cp:lastModifiedBy>Windows User</cp:lastModifiedBy>
  <cp:revision>29</cp:revision>
  <dcterms:created xsi:type="dcterms:W3CDTF">2020-04-03T09:35:15Z</dcterms:created>
  <dcterms:modified xsi:type="dcterms:W3CDTF">2020-04-03T19:33:05Z</dcterms:modified>
</cp:coreProperties>
</file>