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24"/>
  </p:notesMasterIdLst>
  <p:handoutMasterIdLst>
    <p:handoutMasterId r:id="rId25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67" r:id="rId17"/>
    <p:sldId id="274" r:id="rId18"/>
    <p:sldId id="275" r:id="rId19"/>
    <p:sldId id="276" r:id="rId20"/>
    <p:sldId id="277" r:id="rId21"/>
    <p:sldId id="278" r:id="rId22"/>
    <p:sldId id="273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2FE"/>
    <a:srgbClr val="FFFF75"/>
    <a:srgbClr val="A6F2F4"/>
    <a:srgbClr val="EE8AEE"/>
    <a:srgbClr val="F6F97F"/>
    <a:srgbClr val="96C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182" autoAdjust="0"/>
  </p:normalViewPr>
  <p:slideViewPr>
    <p:cSldViewPr showGuides="1">
      <p:cViewPr varScale="1">
        <p:scale>
          <a:sx n="70" d="100"/>
          <a:sy n="70" d="100"/>
        </p:scale>
        <p:origin x="654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69020-D327-45D9-B779-722DBC7B604B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5841E5-A1DF-40AF-AB9F-D8F044288A82}">
      <dgm:prSet phldrT="[Text]" custT="1"/>
      <dgm:spPr/>
      <dgm:t>
        <a:bodyPr/>
        <a:lstStyle/>
        <a:p>
          <a:r>
            <a:rPr lang="fa-IR" sz="4000" b="1" kern="1200" cap="none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Koodak" pitchFamily="2" charset="-78"/>
            </a:rPr>
            <a:t>طبقه بندی سیستم های اطلاعاتی </a:t>
          </a:r>
          <a:endParaRPr lang="en-US" sz="4000" b="1" kern="1200" cap="none" baseline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Koodak" pitchFamily="2" charset="-78"/>
          </a:endParaRPr>
        </a:p>
      </dgm:t>
    </dgm:pt>
    <dgm:pt modelId="{16E2A093-A3EC-41D3-ACD9-B14CEA963941}" type="parTrans" cxnId="{9E756480-A848-4F03-A97A-BA0B7FACBE66}">
      <dgm:prSet/>
      <dgm:spPr/>
      <dgm:t>
        <a:bodyPr/>
        <a:lstStyle/>
        <a:p>
          <a:endParaRPr lang="en-US"/>
        </a:p>
      </dgm:t>
    </dgm:pt>
    <dgm:pt modelId="{F0CB1C2F-E406-4C1E-BDC0-613C2AE33999}" type="sibTrans" cxnId="{9E756480-A848-4F03-A97A-BA0B7FACBE6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095D86A5-2BE8-4074-9D1B-E9DDF415640E}">
      <dgm:prSet phldrT="[Text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a-IR" sz="3600" b="1" kern="1200" cap="none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Koodak" pitchFamily="2" charset="-78"/>
            </a:rPr>
            <a:t>سطوح سازمانی</a:t>
          </a:r>
          <a:endParaRPr lang="en-US" sz="3600" b="1" kern="1200" cap="none" baseline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Koodak" pitchFamily="2" charset="-78"/>
          </a:endParaRPr>
        </a:p>
      </dgm:t>
    </dgm:pt>
    <dgm:pt modelId="{FB53F1D3-10E5-48B3-81F4-776960EF3E62}" type="parTrans" cxnId="{44BACE83-8009-4125-9341-8B35595A6777}">
      <dgm:prSet/>
      <dgm:spPr/>
      <dgm:t>
        <a:bodyPr/>
        <a:lstStyle/>
        <a:p>
          <a:endParaRPr lang="en-US"/>
        </a:p>
      </dgm:t>
    </dgm:pt>
    <dgm:pt modelId="{EE92112A-7F23-49F3-81FA-4B3CE380B363}" type="sibTrans" cxnId="{44BACE83-8009-4125-9341-8B35595A6777}">
      <dgm:prSet/>
      <dgm:spPr/>
      <dgm:t>
        <a:bodyPr/>
        <a:lstStyle/>
        <a:p>
          <a:endParaRPr lang="en-US"/>
        </a:p>
      </dgm:t>
    </dgm:pt>
    <dgm:pt modelId="{FABC3156-0067-4349-839C-A9F7F468231F}">
      <dgm:prSet phldrT="[Text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a-IR" sz="3600" b="1" kern="1200" cap="none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Koodak" pitchFamily="2" charset="-78"/>
            </a:rPr>
            <a:t>نوع فعالیت</a:t>
          </a:r>
          <a:endParaRPr lang="en-US" sz="3600" b="1" kern="1200" cap="none" baseline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Koodak" pitchFamily="2" charset="-78"/>
          </a:endParaRPr>
        </a:p>
      </dgm:t>
    </dgm:pt>
    <dgm:pt modelId="{94ECA7C7-62B0-463B-9145-6871C48623F3}" type="parTrans" cxnId="{DD6CDDB2-B844-4C86-B869-511077DE85B5}">
      <dgm:prSet/>
      <dgm:spPr/>
      <dgm:t>
        <a:bodyPr/>
        <a:lstStyle/>
        <a:p>
          <a:endParaRPr lang="en-US"/>
        </a:p>
      </dgm:t>
    </dgm:pt>
    <dgm:pt modelId="{B0C7A373-F0D5-4DA0-B736-A1CE1DEB06A7}" type="sibTrans" cxnId="{DD6CDDB2-B844-4C86-B869-511077DE85B5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3982B0AF-589F-441D-8EB2-27AAA38D710E}" type="pres">
      <dgm:prSet presAssocID="{82969020-D327-45D9-B779-722DBC7B60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13D5CC-A127-4162-82AB-6E263BE3791B}" type="pres">
      <dgm:prSet presAssocID="{305841E5-A1DF-40AF-AB9F-D8F044288A82}" presName="node" presStyleLbl="node1" presStyleIdx="0" presStyleCnt="3" custScaleX="211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941E7-25DB-43CF-A303-4BFAE5CDAC47}" type="pres">
      <dgm:prSet presAssocID="{F0CB1C2F-E406-4C1E-BDC0-613C2AE3399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A357D8A-DD6A-43C0-A54B-C1F216531115}" type="pres">
      <dgm:prSet presAssocID="{F0CB1C2F-E406-4C1E-BDC0-613C2AE3399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3ED3F2A-3241-4B70-B0F6-640B85C4FCB2}" type="pres">
      <dgm:prSet presAssocID="{095D86A5-2BE8-4074-9D1B-E9DDF41564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0BBEA-3EC8-424F-8476-523023264CAA}" type="pres">
      <dgm:prSet presAssocID="{EE92112A-7F23-49F3-81FA-4B3CE380B363}" presName="sibTrans" presStyleLbl="sibTrans2D1" presStyleIdx="1" presStyleCnt="3" custFlipVert="1" custFlipHor="1" custScaleX="46165" custScaleY="10353"/>
      <dgm:spPr/>
      <dgm:t>
        <a:bodyPr/>
        <a:lstStyle/>
        <a:p>
          <a:endParaRPr lang="en-US"/>
        </a:p>
      </dgm:t>
    </dgm:pt>
    <dgm:pt modelId="{32386A99-B002-4776-8FB9-9652055B7DDB}" type="pres">
      <dgm:prSet presAssocID="{EE92112A-7F23-49F3-81FA-4B3CE380B36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1651C21-445A-43FE-BD88-B7B823B23DB4}" type="pres">
      <dgm:prSet presAssocID="{FABC3156-0067-4349-839C-A9F7F46823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1459F-D381-45DF-983B-1F0926F3E15F}" type="pres">
      <dgm:prSet presAssocID="{B0C7A373-F0D5-4DA0-B736-A1CE1DEB06A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4A4ADE8-7220-45C5-BD1D-F803F1A07609}" type="pres">
      <dgm:prSet presAssocID="{B0C7A373-F0D5-4DA0-B736-A1CE1DEB06A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E756480-A848-4F03-A97A-BA0B7FACBE66}" srcId="{82969020-D327-45D9-B779-722DBC7B604B}" destId="{305841E5-A1DF-40AF-AB9F-D8F044288A82}" srcOrd="0" destOrd="0" parTransId="{16E2A093-A3EC-41D3-ACD9-B14CEA963941}" sibTransId="{F0CB1C2F-E406-4C1E-BDC0-613C2AE33999}"/>
    <dgm:cxn modelId="{A059804F-5A0B-4EE9-8911-14AD66813148}" type="presOf" srcId="{EE92112A-7F23-49F3-81FA-4B3CE380B363}" destId="{32386A99-B002-4776-8FB9-9652055B7DDB}" srcOrd="1" destOrd="0" presId="urn:microsoft.com/office/officeart/2005/8/layout/cycle7"/>
    <dgm:cxn modelId="{DC82280A-36A3-4430-86D1-163B1C5A6FC1}" type="presOf" srcId="{B0C7A373-F0D5-4DA0-B736-A1CE1DEB06A7}" destId="{B4A4ADE8-7220-45C5-BD1D-F803F1A07609}" srcOrd="1" destOrd="0" presId="urn:microsoft.com/office/officeart/2005/8/layout/cycle7"/>
    <dgm:cxn modelId="{1E85C45A-3F35-4F2E-8772-79968C8D32D5}" type="presOf" srcId="{FABC3156-0067-4349-839C-A9F7F468231F}" destId="{F1651C21-445A-43FE-BD88-B7B823B23DB4}" srcOrd="0" destOrd="0" presId="urn:microsoft.com/office/officeart/2005/8/layout/cycle7"/>
    <dgm:cxn modelId="{DD6CDDB2-B844-4C86-B869-511077DE85B5}" srcId="{82969020-D327-45D9-B779-722DBC7B604B}" destId="{FABC3156-0067-4349-839C-A9F7F468231F}" srcOrd="2" destOrd="0" parTransId="{94ECA7C7-62B0-463B-9145-6871C48623F3}" sibTransId="{B0C7A373-F0D5-4DA0-B736-A1CE1DEB06A7}"/>
    <dgm:cxn modelId="{E9958E7E-784A-413F-8165-DBECA622AD6B}" type="presOf" srcId="{82969020-D327-45D9-B779-722DBC7B604B}" destId="{3982B0AF-589F-441D-8EB2-27AAA38D710E}" srcOrd="0" destOrd="0" presId="urn:microsoft.com/office/officeart/2005/8/layout/cycle7"/>
    <dgm:cxn modelId="{CF4FDC6A-5A47-46AA-BACB-5DF7985DE5C4}" type="presOf" srcId="{095D86A5-2BE8-4074-9D1B-E9DDF415640E}" destId="{03ED3F2A-3241-4B70-B0F6-640B85C4FCB2}" srcOrd="0" destOrd="0" presId="urn:microsoft.com/office/officeart/2005/8/layout/cycle7"/>
    <dgm:cxn modelId="{5827EF8F-1A8B-4DD8-9F22-4813C7323B4A}" type="presOf" srcId="{F0CB1C2F-E406-4C1E-BDC0-613C2AE33999}" destId="{26E941E7-25DB-43CF-A303-4BFAE5CDAC47}" srcOrd="0" destOrd="0" presId="urn:microsoft.com/office/officeart/2005/8/layout/cycle7"/>
    <dgm:cxn modelId="{44BACE83-8009-4125-9341-8B35595A6777}" srcId="{82969020-D327-45D9-B779-722DBC7B604B}" destId="{095D86A5-2BE8-4074-9D1B-E9DDF415640E}" srcOrd="1" destOrd="0" parTransId="{FB53F1D3-10E5-48B3-81F4-776960EF3E62}" sibTransId="{EE92112A-7F23-49F3-81FA-4B3CE380B363}"/>
    <dgm:cxn modelId="{8A825DCC-A129-4EC0-A73E-1DB91884D41A}" type="presOf" srcId="{EE92112A-7F23-49F3-81FA-4B3CE380B363}" destId="{E450BBEA-3EC8-424F-8476-523023264CAA}" srcOrd="0" destOrd="0" presId="urn:microsoft.com/office/officeart/2005/8/layout/cycle7"/>
    <dgm:cxn modelId="{2EABBFBA-E56D-42DD-B7FA-60BF04AFECA5}" type="presOf" srcId="{F0CB1C2F-E406-4C1E-BDC0-613C2AE33999}" destId="{1A357D8A-DD6A-43C0-A54B-C1F216531115}" srcOrd="1" destOrd="0" presId="urn:microsoft.com/office/officeart/2005/8/layout/cycle7"/>
    <dgm:cxn modelId="{D1851BC8-275D-44C0-B5C2-D3936127C6B8}" type="presOf" srcId="{305841E5-A1DF-40AF-AB9F-D8F044288A82}" destId="{FF13D5CC-A127-4162-82AB-6E263BE3791B}" srcOrd="0" destOrd="0" presId="urn:microsoft.com/office/officeart/2005/8/layout/cycle7"/>
    <dgm:cxn modelId="{7AA73915-F74F-4B0F-88FB-24B7CF7C8808}" type="presOf" srcId="{B0C7A373-F0D5-4DA0-B736-A1CE1DEB06A7}" destId="{4931459F-D381-45DF-983B-1F0926F3E15F}" srcOrd="0" destOrd="0" presId="urn:microsoft.com/office/officeart/2005/8/layout/cycle7"/>
    <dgm:cxn modelId="{A39C03B9-9F49-4138-B502-1E3FF898DA84}" type="presParOf" srcId="{3982B0AF-589F-441D-8EB2-27AAA38D710E}" destId="{FF13D5CC-A127-4162-82AB-6E263BE3791B}" srcOrd="0" destOrd="0" presId="urn:microsoft.com/office/officeart/2005/8/layout/cycle7"/>
    <dgm:cxn modelId="{6143BC86-1761-4FEF-B575-2B6B8972336A}" type="presParOf" srcId="{3982B0AF-589F-441D-8EB2-27AAA38D710E}" destId="{26E941E7-25DB-43CF-A303-4BFAE5CDAC47}" srcOrd="1" destOrd="0" presId="urn:microsoft.com/office/officeart/2005/8/layout/cycle7"/>
    <dgm:cxn modelId="{CFE18280-EFDB-4E07-B64F-E3FA0AC0D18D}" type="presParOf" srcId="{26E941E7-25DB-43CF-A303-4BFAE5CDAC47}" destId="{1A357D8A-DD6A-43C0-A54B-C1F216531115}" srcOrd="0" destOrd="0" presId="urn:microsoft.com/office/officeart/2005/8/layout/cycle7"/>
    <dgm:cxn modelId="{30EF845C-12AD-47A1-B9B7-07B23E2A97F9}" type="presParOf" srcId="{3982B0AF-589F-441D-8EB2-27AAA38D710E}" destId="{03ED3F2A-3241-4B70-B0F6-640B85C4FCB2}" srcOrd="2" destOrd="0" presId="urn:microsoft.com/office/officeart/2005/8/layout/cycle7"/>
    <dgm:cxn modelId="{38B4A247-89BC-4518-919D-DED095BA87B6}" type="presParOf" srcId="{3982B0AF-589F-441D-8EB2-27AAA38D710E}" destId="{E450BBEA-3EC8-424F-8476-523023264CAA}" srcOrd="3" destOrd="0" presId="urn:microsoft.com/office/officeart/2005/8/layout/cycle7"/>
    <dgm:cxn modelId="{8F229B08-2A70-476D-87B8-DF11746D56C7}" type="presParOf" srcId="{E450BBEA-3EC8-424F-8476-523023264CAA}" destId="{32386A99-B002-4776-8FB9-9652055B7DDB}" srcOrd="0" destOrd="0" presId="urn:microsoft.com/office/officeart/2005/8/layout/cycle7"/>
    <dgm:cxn modelId="{1EE2992B-7132-4E9E-8CA9-1F00666BBC64}" type="presParOf" srcId="{3982B0AF-589F-441D-8EB2-27AAA38D710E}" destId="{F1651C21-445A-43FE-BD88-B7B823B23DB4}" srcOrd="4" destOrd="0" presId="urn:microsoft.com/office/officeart/2005/8/layout/cycle7"/>
    <dgm:cxn modelId="{48D3B426-8859-4497-AAC3-28A31D664FED}" type="presParOf" srcId="{3982B0AF-589F-441D-8EB2-27AAA38D710E}" destId="{4931459F-D381-45DF-983B-1F0926F3E15F}" srcOrd="5" destOrd="0" presId="urn:microsoft.com/office/officeart/2005/8/layout/cycle7"/>
    <dgm:cxn modelId="{04F8687B-861F-4DA8-A0CE-078D7B0DFB13}" type="presParOf" srcId="{4931459F-D381-45DF-983B-1F0926F3E15F}" destId="{B4A4ADE8-7220-45C5-BD1D-F803F1A0760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3D5CC-A127-4162-82AB-6E263BE3791B}">
      <dsp:nvSpPr>
        <dsp:cNvPr id="0" name=""/>
        <dsp:cNvSpPr/>
      </dsp:nvSpPr>
      <dsp:spPr>
        <a:xfrm>
          <a:off x="1302410" y="1825"/>
          <a:ext cx="6253490" cy="14792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none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Koodak" pitchFamily="2" charset="-78"/>
            </a:rPr>
            <a:t>طبقه بندی سیستم های اطلاعاتی </a:t>
          </a:r>
          <a:endParaRPr lang="en-US" sz="4000" b="1" kern="1200" cap="none" baseline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Koodak" pitchFamily="2" charset="-78"/>
          </a:endParaRPr>
        </a:p>
      </dsp:txBody>
      <dsp:txXfrm>
        <a:off x="1345736" y="45151"/>
        <a:ext cx="6166838" cy="1392616"/>
      </dsp:txXfrm>
    </dsp:sp>
    <dsp:sp modelId="{26E941E7-25DB-43CF-A303-4BFAE5CDAC47}">
      <dsp:nvSpPr>
        <dsp:cNvPr id="0" name=""/>
        <dsp:cNvSpPr/>
      </dsp:nvSpPr>
      <dsp:spPr>
        <a:xfrm rot="3600000">
          <a:off x="4879550" y="2598635"/>
          <a:ext cx="1542612" cy="5177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034873" y="2702184"/>
        <a:ext cx="1231966" cy="310646"/>
      </dsp:txXfrm>
    </dsp:sp>
    <dsp:sp modelId="{03ED3F2A-3241-4B70-B0F6-640B85C4FCB2}">
      <dsp:nvSpPr>
        <dsp:cNvPr id="0" name=""/>
        <dsp:cNvSpPr/>
      </dsp:nvSpPr>
      <dsp:spPr>
        <a:xfrm>
          <a:off x="5393288" y="4233921"/>
          <a:ext cx="2958537" cy="147926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Koodak" pitchFamily="2" charset="-78"/>
            </a:rPr>
            <a:t>سطوح سازمانی</a:t>
          </a:r>
          <a:endParaRPr lang="en-US" sz="3600" b="1" kern="1200" cap="none" baseline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Koodak" pitchFamily="2" charset="-78"/>
          </a:endParaRPr>
        </a:p>
      </dsp:txBody>
      <dsp:txXfrm>
        <a:off x="5436614" y="4277247"/>
        <a:ext cx="2871885" cy="1392616"/>
      </dsp:txXfrm>
    </dsp:sp>
    <dsp:sp modelId="{E450BBEA-3EC8-424F-8476-523023264CAA}">
      <dsp:nvSpPr>
        <dsp:cNvPr id="0" name=""/>
        <dsp:cNvSpPr/>
      </dsp:nvSpPr>
      <dsp:spPr>
        <a:xfrm rot="10800000" flipH="1" flipV="1">
          <a:off x="4073082" y="4946754"/>
          <a:ext cx="712146" cy="536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1028579"/>
            <a:satOff val="-2845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89163" y="4957474"/>
        <a:ext cx="679984" cy="32162"/>
      </dsp:txXfrm>
    </dsp:sp>
    <dsp:sp modelId="{F1651C21-445A-43FE-BD88-B7B823B23DB4}">
      <dsp:nvSpPr>
        <dsp:cNvPr id="0" name=""/>
        <dsp:cNvSpPr/>
      </dsp:nvSpPr>
      <dsp:spPr>
        <a:xfrm>
          <a:off x="506485" y="4233921"/>
          <a:ext cx="2958537" cy="147926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cap="none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B Koodak" pitchFamily="2" charset="-78"/>
            </a:rPr>
            <a:t>نوع فعالیت</a:t>
          </a:r>
          <a:endParaRPr lang="en-US" sz="3600" b="1" kern="1200" cap="none" baseline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+mj-lt"/>
            <a:ea typeface="+mj-ea"/>
            <a:cs typeface="B Koodak" pitchFamily="2" charset="-78"/>
          </a:endParaRPr>
        </a:p>
      </dsp:txBody>
      <dsp:txXfrm>
        <a:off x="549811" y="4277247"/>
        <a:ext cx="2871885" cy="1392616"/>
      </dsp:txXfrm>
    </dsp:sp>
    <dsp:sp modelId="{4931459F-D381-45DF-983B-1F0926F3E15F}">
      <dsp:nvSpPr>
        <dsp:cNvPr id="0" name=""/>
        <dsp:cNvSpPr/>
      </dsp:nvSpPr>
      <dsp:spPr>
        <a:xfrm rot="18000000">
          <a:off x="2436149" y="2598635"/>
          <a:ext cx="1542612" cy="5177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591472" y="2702184"/>
        <a:ext cx="1231966" cy="310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2/2/2018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46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9B1-45E7-453F-A6B5-2E3C3CB40AF6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1F73-C0BB-450B-969B-D93E1B9CE7C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E7A5-7AA5-4EC5-A84F-3A31F20BCCF9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0E78-F567-448D-842D-3F36AB657F6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7B32-378B-47E2-B487-5CA2106529B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0B7-927E-4E79-8510-FA0CFFE7EA3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3799-BF29-4BCA-81C7-8FAA8EE92FF5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70D3-8056-4532-914B-0274534B0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65C7-D92C-466A-8459-376C13FBD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6C8-6CD8-41D2-8412-F93B58FF6E13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8350-4598-4F3D-AB78-C66F9C9BBB0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C12E384-36DD-47F9-88C3-07F6F5412A8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586" y="-71462"/>
            <a:ext cx="8523305" cy="1868492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Titr" pitchFamily="2" charset="-78"/>
              </a:rPr>
              <a:t>سیستم های اطلاعاتی حسابداری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5086300" y="2285992"/>
            <a:ext cx="5932532" cy="2295136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70000" lnSpcReduction="20000"/>
          </a:bodyPr>
          <a:lstStyle/>
          <a:p>
            <a:pPr marL="0" marR="0" lvl="0" indent="0" algn="ctr" defTabSz="1218987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نویسندگان:</a:t>
            </a:r>
            <a:b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دکتر مهدی مرادی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(دانشیار دانشگاه فردوسی مشهد)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3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نعیمه بیات</a:t>
            </a:r>
            <a:endParaRPr kumimoji="0" lang="fa-IR" sz="3800" b="0" i="0" u="none" strike="noStrike" kern="1200" cap="none" spc="0" normalizeH="0" baseline="0" noProof="0" dirty="0">
              <a:ln w="0"/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B Davat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6782" y="5062144"/>
            <a:ext cx="4760912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www.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hesabketab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.org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مرجع آموزش و فایل‌های حسابداری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a-IR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57" y="0"/>
            <a:ext cx="10692143" cy="1397000"/>
          </a:xfrm>
        </p:spPr>
        <p:txBody>
          <a:bodyPr/>
          <a:lstStyle/>
          <a:p>
            <a:pPr algn="ct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رابطه زنجیره ارزش و سیستم های اطلاعاتی حسابداری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4412" y="2143116"/>
            <a:ext cx="4212000" cy="435771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42900" lvl="0" indent="-342900" algn="ctr">
              <a:lnSpc>
                <a:spcPct val="115000"/>
              </a:lnSpc>
              <a:buNone/>
            </a:pPr>
            <a:r>
              <a:rPr lang="fa-IR" sz="3200" u="sng" dirty="0" smtClean="0">
                <a:solidFill>
                  <a:srgbClr val="C00000"/>
                </a:solidFill>
                <a:latin typeface="Calibri"/>
                <a:ea typeface="Calibri"/>
                <a:cs typeface="B Roya" pitchFamily="2" charset="-78"/>
              </a:rPr>
              <a:t>فعالیت های اصلی</a:t>
            </a:r>
          </a:p>
          <a:p>
            <a:pPr marL="1196190" lvl="2" indent="-342900">
              <a:lnSpc>
                <a:spcPct val="115000"/>
              </a:lnSpc>
              <a:buFont typeface="Wingdings" pitchFamily="2" charset="2"/>
              <a:buChar char="§"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تدارکات داخلی</a:t>
            </a:r>
          </a:p>
          <a:p>
            <a:pPr marL="1196190" lvl="2" indent="-342900">
              <a:lnSpc>
                <a:spcPct val="115000"/>
              </a:lnSpc>
              <a:buFont typeface="Wingdings" pitchFamily="2" charset="2"/>
              <a:buChar char="§"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عملیات تولیدی</a:t>
            </a:r>
          </a:p>
          <a:p>
            <a:pPr marL="1196190" lvl="2" indent="-342900">
              <a:lnSpc>
                <a:spcPct val="115000"/>
              </a:lnSpc>
              <a:buFont typeface="Wingdings" pitchFamily="2" charset="2"/>
              <a:buChar char="§"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تدارکات بیرونی</a:t>
            </a:r>
          </a:p>
          <a:p>
            <a:pPr marL="1196190" lvl="2" indent="-342900">
              <a:lnSpc>
                <a:spcPct val="115000"/>
              </a:lnSpc>
              <a:buFont typeface="Wingdings" pitchFamily="2" charset="2"/>
              <a:buChar char="§"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بازاریابی و فروش</a:t>
            </a:r>
          </a:p>
          <a:p>
            <a:pPr marL="1196190" lvl="2" indent="-342900">
              <a:lnSpc>
                <a:spcPct val="115000"/>
              </a:lnSpc>
              <a:buFont typeface="Wingdings" pitchFamily="2" charset="2"/>
              <a:buChar char="§"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خدمات پس از فروش</a:t>
            </a:r>
            <a:endParaRPr lang="en-US" sz="2800" dirty="0">
              <a:latin typeface="Calibri"/>
              <a:ea typeface="Calibri"/>
              <a:cs typeface="B Roya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93818" y="2143116"/>
            <a:ext cx="4212000" cy="43577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121899" tIns="60949" rIns="121899" bIns="60949" rtlCol="0">
            <a:noAutofit/>
          </a:bodyPr>
          <a:lstStyle/>
          <a:p>
            <a:pPr marL="342900" marR="0" lvl="0" indent="-342900" algn="ctr" defTabSz="1218987" rtl="1" eaLnBrk="1" fontAlgn="auto" latinLnBrk="0" hangingPunct="1">
              <a:lnSpc>
                <a:spcPct val="115000"/>
              </a:lnSpc>
              <a:spcBef>
                <a:spcPts val="18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B Roya" pitchFamily="2" charset="-78"/>
              </a:rPr>
              <a:t>فعالیت های پشتیبانی</a:t>
            </a:r>
          </a:p>
          <a:p>
            <a:pPr marL="1196190" marR="0" lvl="2" indent="-342900" algn="r" defTabSz="1218987" rtl="1" eaLnBrk="1" fontAlgn="auto" latinLnBrk="0" hangingPunct="1">
              <a:lnSpc>
                <a:spcPct val="11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B Roya" pitchFamily="2" charset="-78"/>
              </a:rPr>
              <a:t>ساختار سازمانی</a:t>
            </a:r>
          </a:p>
          <a:p>
            <a:pPr marL="1196190" marR="0" lvl="2" indent="-342900" algn="r" defTabSz="1218987" rtl="1" eaLnBrk="1" fontAlgn="auto" latinLnBrk="0" hangingPunct="1">
              <a:lnSpc>
                <a:spcPct val="11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B Roya" pitchFamily="2" charset="-78"/>
              </a:rPr>
              <a:t>فعالیت های منابع انسانی</a:t>
            </a:r>
          </a:p>
          <a:p>
            <a:pPr marL="1196190" marR="0" lvl="2" indent="-342900" algn="r" defTabSz="1218987" rtl="1" eaLnBrk="1" fontAlgn="auto" latinLnBrk="0" hangingPunct="1">
              <a:lnSpc>
                <a:spcPct val="11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B Roya" pitchFamily="2" charset="-78"/>
              </a:rPr>
              <a:t>فعالیت های فناوری</a:t>
            </a:r>
          </a:p>
          <a:p>
            <a:pPr marL="1196190" marR="0" lvl="2" indent="-342900" algn="r" defTabSz="1218987" rtl="1" eaLnBrk="1" fontAlgn="auto" latinLnBrk="0" hangingPunct="1">
              <a:lnSpc>
                <a:spcPct val="11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B Roya" pitchFamily="2" charset="-78"/>
              </a:rPr>
              <a:t>فعالیت های خرید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52" y="1142984"/>
            <a:ext cx="10157354" cy="4470400"/>
          </a:xfrm>
        </p:spPr>
        <p:txBody>
          <a:bodyPr>
            <a:normAutofit fontScale="92500" lnSpcReduction="20000"/>
          </a:bodyPr>
          <a:lstStyle/>
          <a:p>
            <a:pPr algn="justLow">
              <a:lnSpc>
                <a:spcPct val="160000"/>
              </a:lnSpc>
              <a:spcAft>
                <a:spcPts val="1000"/>
              </a:spcAft>
            </a:pPr>
            <a:r>
              <a:rPr lang="fa-IR" sz="3200" dirty="0" smtClean="0">
                <a:latin typeface="Rockwell Extra Bold"/>
                <a:ea typeface="Calibri"/>
                <a:cs typeface="B Nazanin"/>
              </a:rPr>
              <a:t>یک سیستم اطلاعاتی حسابداری که به درستی طراحی شده باشد، می‌تواند اثربخشی و کارایی این فعالیت‌ها را از راه‌های زیر افزایش ‌دهد: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endParaRPr lang="fa-IR" sz="3200" dirty="0" smtClean="0">
              <a:latin typeface="Rockwell Extra Bold"/>
              <a:ea typeface="Calibri"/>
              <a:cs typeface="B Nazanin"/>
            </a:endParaRPr>
          </a:p>
          <a:p>
            <a:pPr lvl="2" algn="justLow">
              <a:lnSpc>
                <a:spcPct val="115000"/>
              </a:lnSpc>
              <a:spcAft>
                <a:spcPts val="1000"/>
              </a:spcAft>
            </a:pPr>
            <a:r>
              <a:rPr lang="fa-IR" sz="3000" dirty="0" smtClean="0">
                <a:solidFill>
                  <a:schemeClr val="bg2">
                    <a:lumMod val="25000"/>
                  </a:schemeClr>
                </a:solidFill>
                <a:latin typeface="Rockwell Extra Bold"/>
                <a:ea typeface="Calibri"/>
                <a:cs typeface="B Nazanin"/>
              </a:rPr>
              <a:t>بهبود کیفیت و کاهش هزینه‌های تولید کالا و خدمات</a:t>
            </a:r>
            <a:endParaRPr lang="en-US" sz="3000" dirty="0" smtClean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Arial"/>
            </a:endParaRPr>
          </a:p>
          <a:p>
            <a:pPr lvl="2" algn="justLow">
              <a:lnSpc>
                <a:spcPct val="115000"/>
              </a:lnSpc>
              <a:spcAft>
                <a:spcPts val="1000"/>
              </a:spcAft>
            </a:pPr>
            <a:r>
              <a:rPr lang="fa-IR" sz="3000" dirty="0" smtClean="0">
                <a:solidFill>
                  <a:schemeClr val="bg2">
                    <a:lumMod val="25000"/>
                  </a:schemeClr>
                </a:solidFill>
                <a:latin typeface="Rockwell Extra Bold"/>
                <a:ea typeface="Calibri"/>
                <a:cs typeface="B Nazanin"/>
              </a:rPr>
              <a:t>بهبود کارایی</a:t>
            </a:r>
            <a:endParaRPr lang="en-US" sz="3000" dirty="0" smtClean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Arial"/>
            </a:endParaRPr>
          </a:p>
          <a:p>
            <a:pPr lvl="2" algn="justLow">
              <a:lnSpc>
                <a:spcPct val="115000"/>
              </a:lnSpc>
              <a:spcAft>
                <a:spcPts val="1000"/>
              </a:spcAft>
            </a:pPr>
            <a:r>
              <a:rPr lang="fa-IR" sz="3000" dirty="0" smtClean="0">
                <a:solidFill>
                  <a:schemeClr val="bg2">
                    <a:lumMod val="25000"/>
                  </a:schemeClr>
                </a:solidFill>
                <a:latin typeface="Rockwell Extra Bold"/>
                <a:ea typeface="Calibri"/>
                <a:cs typeface="B Nazanin"/>
              </a:rPr>
              <a:t>بهبود تصمیم‌گیری</a:t>
            </a:r>
            <a:endParaRPr lang="en-US" sz="3000" dirty="0" smtClean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Arial"/>
            </a:endParaRPr>
          </a:p>
          <a:p>
            <a:pPr lvl="2" algn="justLow"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alibri"/>
              <a:ea typeface="Calibri"/>
              <a:cs typeface="Arial"/>
            </a:endParaRPr>
          </a:p>
        </p:txBody>
      </p:sp>
      <p:pic>
        <p:nvPicPr>
          <p:cNvPr id="8194" name="Picture 2" descr="D:\دانشگاه امام رضا\متفرقه\pic\YourCom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38362">
            <a:off x="1235626" y="3291975"/>
            <a:ext cx="2530387" cy="247465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924021"/>
              </p:ext>
            </p:extLst>
          </p:nvPr>
        </p:nvGraphicFramePr>
        <p:xfrm>
          <a:off x="1522380" y="642918"/>
          <a:ext cx="8858312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3752" y="214290"/>
            <a:ext cx="10157354" cy="1397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a-IR" b="1" dirty="0" smtClean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>طبقه بندی سیستم‌های اطلاعاتی براساس سطوح سازمانی</a:t>
            </a:r>
            <a:r>
              <a:rPr lang="fa-I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/>
            </a:r>
            <a:br>
              <a:rPr lang="fa-I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</a:br>
            <a:endParaRPr lang="fa-I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8198" y="1546316"/>
            <a:ext cx="7929618" cy="469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3752" y="214290"/>
            <a:ext cx="10157354" cy="1397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>طبقه بندی سیستم‌های اطلاعاتی براساس نوع فعالیت</a:t>
            </a:r>
            <a:r>
              <a:rPr lang="fa-I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/>
            </a:r>
            <a:br>
              <a:rPr lang="fa-I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</a:br>
            <a:endParaRPr lang="fa-I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65652" y="2299217"/>
            <a:ext cx="2491717" cy="2487105"/>
            <a:chOff x="4665652" y="1928802"/>
            <a:chExt cx="2491717" cy="2487105"/>
          </a:xfrm>
        </p:grpSpPr>
        <p:sp>
          <p:nvSpPr>
            <p:cNvPr id="13" name="Teardrop 12"/>
            <p:cNvSpPr/>
            <p:nvPr/>
          </p:nvSpPr>
          <p:spPr>
            <a:xfrm rot="8072026">
              <a:off x="4665652" y="1928802"/>
              <a:ext cx="2478493" cy="2478493"/>
            </a:xfrm>
            <a:prstGeom prst="teardrop">
              <a:avLst>
                <a:gd name="adj" fmla="val 100000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ardrop 23"/>
            <p:cNvSpPr/>
            <p:nvPr/>
          </p:nvSpPr>
          <p:spPr>
            <a:xfrm rot="18882521">
              <a:off x="4678876" y="1937414"/>
              <a:ext cx="2478493" cy="2478493"/>
            </a:xfrm>
            <a:prstGeom prst="teardrop">
              <a:avLst>
                <a:gd name="adj" fmla="val 100000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5" name="Group 24"/>
            <p:cNvGrpSpPr/>
            <p:nvPr/>
          </p:nvGrpSpPr>
          <p:grpSpPr>
            <a:xfrm>
              <a:off x="4737090" y="2000240"/>
              <a:ext cx="2319492" cy="2319245"/>
              <a:chOff x="652293" y="1133576"/>
              <a:chExt cx="2319492" cy="2319245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52293" y="1133576"/>
                <a:ext cx="2319492" cy="2319245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Oval 4"/>
              <p:cNvSpPr/>
              <p:nvPr/>
            </p:nvSpPr>
            <p:spPr>
              <a:xfrm>
                <a:off x="983880" y="1464959"/>
                <a:ext cx="1656318" cy="1656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600" dirty="0" smtClean="0">
                    <a:solidFill>
                      <a:schemeClr val="tx1"/>
                    </a:solidFill>
                    <a:cs typeface="B Badr" pitchFamily="2" charset="-78"/>
                  </a:rPr>
                  <a:t>سیستم های اطلاعاتی مدیریت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951800" y="2299217"/>
            <a:ext cx="2491717" cy="2487105"/>
            <a:chOff x="4665652" y="1928802"/>
            <a:chExt cx="2491717" cy="2487105"/>
          </a:xfrm>
        </p:grpSpPr>
        <p:sp>
          <p:nvSpPr>
            <p:cNvPr id="30" name="Teardrop 29"/>
            <p:cNvSpPr/>
            <p:nvPr/>
          </p:nvSpPr>
          <p:spPr>
            <a:xfrm rot="8072026">
              <a:off x="4665652" y="1928802"/>
              <a:ext cx="2478493" cy="2478493"/>
            </a:xfrm>
            <a:prstGeom prst="teardrop">
              <a:avLst>
                <a:gd name="adj" fmla="val 100000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ardrop 30"/>
            <p:cNvSpPr/>
            <p:nvPr/>
          </p:nvSpPr>
          <p:spPr>
            <a:xfrm rot="18882521">
              <a:off x="4678876" y="1937414"/>
              <a:ext cx="2478493" cy="2478493"/>
            </a:xfrm>
            <a:prstGeom prst="teardrop">
              <a:avLst>
                <a:gd name="adj" fmla="val 100000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2" name="Group 31"/>
            <p:cNvGrpSpPr/>
            <p:nvPr/>
          </p:nvGrpSpPr>
          <p:grpSpPr>
            <a:xfrm>
              <a:off x="4737090" y="2000240"/>
              <a:ext cx="2319492" cy="2319245"/>
              <a:chOff x="652293" y="1133576"/>
              <a:chExt cx="2319492" cy="2319245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652293" y="1133576"/>
                <a:ext cx="2319492" cy="2319245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Oval 4"/>
              <p:cNvSpPr/>
              <p:nvPr/>
            </p:nvSpPr>
            <p:spPr>
              <a:xfrm>
                <a:off x="983880" y="1464959"/>
                <a:ext cx="1656318" cy="1656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200" dirty="0" smtClean="0">
                    <a:solidFill>
                      <a:schemeClr val="tx1"/>
                    </a:solidFill>
                    <a:cs typeface="B Badr" pitchFamily="2" charset="-78"/>
                  </a:rPr>
                  <a:t>سیستم های پشتیبان تصمیم گیری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379504" y="2299217"/>
            <a:ext cx="2491717" cy="2487105"/>
            <a:chOff x="4665652" y="1928802"/>
            <a:chExt cx="2491717" cy="2487105"/>
          </a:xfrm>
        </p:grpSpPr>
        <p:sp>
          <p:nvSpPr>
            <p:cNvPr id="42" name="Teardrop 41"/>
            <p:cNvSpPr/>
            <p:nvPr/>
          </p:nvSpPr>
          <p:spPr>
            <a:xfrm rot="8072026">
              <a:off x="4665652" y="1928802"/>
              <a:ext cx="2478493" cy="2478493"/>
            </a:xfrm>
            <a:prstGeom prst="teardrop">
              <a:avLst>
                <a:gd name="adj" fmla="val 100000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Teardrop 42"/>
            <p:cNvSpPr/>
            <p:nvPr/>
          </p:nvSpPr>
          <p:spPr>
            <a:xfrm rot="18882521">
              <a:off x="4678876" y="1937414"/>
              <a:ext cx="2478493" cy="2478493"/>
            </a:xfrm>
            <a:prstGeom prst="teardrop">
              <a:avLst>
                <a:gd name="adj" fmla="val 100000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4" name="Group 43"/>
            <p:cNvGrpSpPr/>
            <p:nvPr/>
          </p:nvGrpSpPr>
          <p:grpSpPr>
            <a:xfrm>
              <a:off x="4737090" y="2000240"/>
              <a:ext cx="2319492" cy="2319245"/>
              <a:chOff x="652293" y="1133576"/>
              <a:chExt cx="2319492" cy="2319245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52293" y="1133576"/>
                <a:ext cx="2319492" cy="2319245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Oval 4"/>
              <p:cNvSpPr/>
              <p:nvPr/>
            </p:nvSpPr>
            <p:spPr>
              <a:xfrm>
                <a:off x="983880" y="1464959"/>
                <a:ext cx="1656318" cy="1656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a-IR" sz="3600" dirty="0" smtClean="0">
                    <a:solidFill>
                      <a:schemeClr val="tx1"/>
                    </a:solidFill>
                    <a:cs typeface="B Badr" pitchFamily="2" charset="-78"/>
                  </a:rPr>
                  <a:t>سیستم های پردازش معاملات</a:t>
                </a:r>
                <a:endParaRPr lang="en-US" sz="3600" dirty="0">
                  <a:solidFill>
                    <a:schemeClr val="tx1"/>
                  </a:solidFill>
                  <a:cs typeface="B Badr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303687" y="2461872"/>
            <a:ext cx="1934261" cy="1934261"/>
            <a:chOff x="6191621" y="1708498"/>
            <a:chExt cx="1934261" cy="1934261"/>
          </a:xfrm>
          <a:scene3d>
            <a:camera prst="orthographicFront"/>
            <a:lightRig rig="chilly" dir="t"/>
          </a:scene3d>
        </p:grpSpPr>
        <p:sp>
          <p:nvSpPr>
            <p:cNvPr id="33" name="Oval 32"/>
            <p:cNvSpPr/>
            <p:nvPr/>
          </p:nvSpPr>
          <p:spPr>
            <a:xfrm>
              <a:off x="6191621" y="1708498"/>
              <a:ext cx="1934261" cy="193426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6474887" y="1991764"/>
              <a:ext cx="1367729" cy="1367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6449" tIns="26670" rIns="106449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100" kern="1200" dirty="0" smtClean="0">
                  <a:cs typeface="B Koodak" pitchFamily="2" charset="-78"/>
                </a:rPr>
                <a:t>سیستم های خبره</a:t>
              </a:r>
              <a:endParaRPr lang="fa-IR" sz="2100" kern="1200" dirty="0">
                <a:cs typeface="B Koodak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03423" y="2494871"/>
            <a:ext cx="1934261" cy="1934261"/>
            <a:chOff x="4643220" y="1741497"/>
            <a:chExt cx="1934261" cy="1934261"/>
          </a:xfrm>
          <a:scene3d>
            <a:camera prst="orthographicFront"/>
            <a:lightRig rig="chilly" dir="t"/>
          </a:scene3d>
        </p:grpSpPr>
        <p:sp>
          <p:nvSpPr>
            <p:cNvPr id="31" name="Oval 30"/>
            <p:cNvSpPr/>
            <p:nvPr/>
          </p:nvSpPr>
          <p:spPr>
            <a:xfrm>
              <a:off x="4643220" y="1741497"/>
              <a:ext cx="1934261" cy="193426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1502675"/>
                <a:satOff val="-6595"/>
                <a:lumOff val="1961"/>
                <a:alphaOff val="0"/>
              </a:schemeClr>
            </a:fillRef>
            <a:effectRef idx="0">
              <a:schemeClr val="accent5">
                <a:alpha val="50000"/>
                <a:hueOff val="1502675"/>
                <a:satOff val="-6595"/>
                <a:lumOff val="196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Oval 6"/>
            <p:cNvSpPr/>
            <p:nvPr/>
          </p:nvSpPr>
          <p:spPr>
            <a:xfrm>
              <a:off x="4926486" y="2024763"/>
              <a:ext cx="1367729" cy="1367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6449" tIns="26670" rIns="106449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100" kern="1200" dirty="0" smtClean="0">
                  <a:cs typeface="B Koodak" pitchFamily="2" charset="-78"/>
                </a:rPr>
                <a:t>شبکه های عصبی مصنوعی</a:t>
              </a:r>
              <a:endParaRPr lang="fa-IR" sz="2100" kern="1200" dirty="0">
                <a:cs typeface="B Koodak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08594" y="2494871"/>
            <a:ext cx="1934261" cy="1934261"/>
            <a:chOff x="3095810" y="1741497"/>
            <a:chExt cx="1934261" cy="1934261"/>
          </a:xfrm>
          <a:scene3d>
            <a:camera prst="orthographicFront"/>
            <a:lightRig rig="chilly" dir="t"/>
          </a:scene3d>
        </p:grpSpPr>
        <p:sp>
          <p:nvSpPr>
            <p:cNvPr id="29" name="Oval 28"/>
            <p:cNvSpPr/>
            <p:nvPr/>
          </p:nvSpPr>
          <p:spPr>
            <a:xfrm>
              <a:off x="3095810" y="1741497"/>
              <a:ext cx="1934261" cy="193426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3005349"/>
                <a:satOff val="-13190"/>
                <a:lumOff val="3921"/>
                <a:alphaOff val="0"/>
              </a:schemeClr>
            </a:fillRef>
            <a:effectRef idx="0">
              <a:schemeClr val="accent5">
                <a:alpha val="50000"/>
                <a:hueOff val="3005349"/>
                <a:satOff val="-13190"/>
                <a:lumOff val="392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8"/>
            <p:cNvSpPr/>
            <p:nvPr/>
          </p:nvSpPr>
          <p:spPr>
            <a:xfrm>
              <a:off x="3379076" y="2024763"/>
              <a:ext cx="1367729" cy="1367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6449" tIns="26670" rIns="106449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100" kern="1200" dirty="0" smtClean="0">
                  <a:cs typeface="B Koodak" pitchFamily="2" charset="-78"/>
                </a:rPr>
                <a:t>منطق فازی</a:t>
              </a:r>
              <a:endParaRPr lang="fa-IR" sz="2100" kern="1200" dirty="0">
                <a:cs typeface="B Koodak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08330" y="2494871"/>
            <a:ext cx="1934261" cy="1934261"/>
            <a:chOff x="1548401" y="1741497"/>
            <a:chExt cx="1934261" cy="1934261"/>
          </a:xfrm>
          <a:scene3d>
            <a:camera prst="orthographicFront"/>
            <a:lightRig rig="chilly" dir="t"/>
          </a:scene3d>
        </p:grpSpPr>
        <p:sp>
          <p:nvSpPr>
            <p:cNvPr id="27" name="Oval 26"/>
            <p:cNvSpPr/>
            <p:nvPr/>
          </p:nvSpPr>
          <p:spPr>
            <a:xfrm>
              <a:off x="1548401" y="1741497"/>
              <a:ext cx="1934261" cy="193426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4508024"/>
                <a:satOff val="-19785"/>
                <a:lumOff val="5882"/>
                <a:alphaOff val="0"/>
              </a:schemeClr>
            </a:fillRef>
            <a:effectRef idx="0">
              <a:schemeClr val="accent5">
                <a:alpha val="50000"/>
                <a:hueOff val="4508024"/>
                <a:satOff val="-19785"/>
                <a:lumOff val="588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Oval 10"/>
            <p:cNvSpPr/>
            <p:nvPr/>
          </p:nvSpPr>
          <p:spPr>
            <a:xfrm>
              <a:off x="1831667" y="2024763"/>
              <a:ext cx="1367729" cy="1367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6449" tIns="26670" rIns="106449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100" kern="1200" dirty="0" smtClean="0">
                  <a:cs typeface="B Koodak" pitchFamily="2" charset="-78"/>
                </a:rPr>
                <a:t>الگوریتم های ژنتیکی</a:t>
              </a:r>
              <a:endParaRPr lang="fa-IR" sz="2100" kern="1200" dirty="0">
                <a:cs typeface="B Koodak" pitchFamily="2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08066" y="2494871"/>
            <a:ext cx="1934261" cy="1934261"/>
            <a:chOff x="991" y="1741497"/>
            <a:chExt cx="1934261" cy="1934261"/>
          </a:xfrm>
          <a:scene3d>
            <a:camera prst="orthographicFront"/>
            <a:lightRig rig="chilly" dir="t"/>
          </a:scene3d>
        </p:grpSpPr>
        <p:sp>
          <p:nvSpPr>
            <p:cNvPr id="25" name="Oval 24"/>
            <p:cNvSpPr/>
            <p:nvPr/>
          </p:nvSpPr>
          <p:spPr>
            <a:xfrm>
              <a:off x="991" y="1741497"/>
              <a:ext cx="1934261" cy="193426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6010699"/>
                <a:satOff val="-26380"/>
                <a:lumOff val="7843"/>
                <a:alphaOff val="0"/>
              </a:schemeClr>
            </a:fillRef>
            <a:effectRef idx="0">
              <a:schemeClr val="accent5">
                <a:alpha val="50000"/>
                <a:hueOff val="6010699"/>
                <a:satOff val="-26380"/>
                <a:lumOff val="784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12"/>
            <p:cNvSpPr/>
            <p:nvPr/>
          </p:nvSpPr>
          <p:spPr>
            <a:xfrm>
              <a:off x="284257" y="2024763"/>
              <a:ext cx="1367729" cy="1367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6449" tIns="26670" rIns="106449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100" kern="1200" dirty="0" smtClean="0">
                  <a:cs typeface="B Koodak" pitchFamily="2" charset="-78"/>
                </a:rPr>
                <a:t>عامل های هوشمند</a:t>
              </a:r>
              <a:endParaRPr lang="fa-IR" sz="2100" kern="1200" dirty="0">
                <a:cs typeface="B Koodak" pitchFamily="2" charset="-78"/>
              </a:endParaRP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36497" y="0"/>
            <a:ext cx="11644394" cy="139700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انواع سیستم های هوشمند مورد استفاده در سیستم های اطلاعاتی حسابداری</a:t>
            </a:r>
            <a:endParaRPr lang="en-US" sz="36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5520" y="1928802"/>
            <a:ext cx="7334557" cy="4470400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smtClean="0">
                <a:cs typeface="B Roya" pitchFamily="2" charset="-78"/>
              </a:rPr>
              <a:t>سیستمی است که می تواند از طریق فرآیندهای رایانه ای که مشابه استدلالهای منطقی است، تصمیم هایی را پیشنهاد دهد.</a:t>
            </a:r>
          </a:p>
          <a:p>
            <a:pPr algn="justLow">
              <a:buNone/>
            </a:pPr>
            <a:endParaRPr lang="en-US" sz="3200" dirty="0">
              <a:cs typeface="B Roy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سیستم های خبره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1027" name="Picture 3" descr="C:\Users\Afra\Downloads\3012552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56" t="34375" r="35937" b="17708"/>
          <a:stretch>
            <a:fillRect/>
          </a:stretch>
        </p:blipFill>
        <p:spPr bwMode="auto">
          <a:xfrm>
            <a:off x="665124" y="2071677"/>
            <a:ext cx="2928958" cy="3641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380" y="1714488"/>
            <a:ext cx="9263383" cy="4470400"/>
          </a:xfrm>
        </p:spPr>
        <p:txBody>
          <a:bodyPr>
            <a:normAutofit/>
          </a:bodyPr>
          <a:lstStyle/>
          <a:p>
            <a:pPr algn="justLow"/>
            <a:r>
              <a:rPr lang="fa-IR" sz="3200" dirty="0" smtClean="0">
                <a:cs typeface="B Roya" pitchFamily="2" charset="-78"/>
              </a:rPr>
              <a:t>مدل‌هایی از سیستم عصبی انسان هستند که می‌توانند روش ارتباط و تعامل بین سلول‌های عصبی را در پردازش داده‌ها و یادگیری از تجارب قبلی، شبیه‌سازی کنند. نتیجه چنین رویکردی پردازش و بازیابی موازی و همزمان حجم زیادی از اطلاعات و قابلیت تشخیص الگوها و روندها براساس تجارب گذشته است . </a:t>
            </a:r>
            <a:endParaRPr lang="en-US" sz="3200" dirty="0" smtClean="0">
              <a:cs typeface="B Roya" pitchFamily="2" charset="-78"/>
            </a:endParaRPr>
          </a:p>
          <a:p>
            <a:pPr algn="justLow">
              <a:buNone/>
            </a:pPr>
            <a:endParaRPr lang="en-US" sz="2800" dirty="0">
              <a:cs typeface="B Roy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شبکه های عصبی مصنوعی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2050" name="Picture 2" descr="C:\Users\Afra\Downloads\imag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04401">
            <a:off x="1165190" y="3857628"/>
            <a:ext cx="3786214" cy="2632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380" y="1285860"/>
            <a:ext cx="9263383" cy="4470400"/>
          </a:xfrm>
        </p:spPr>
        <p:txBody>
          <a:bodyPr>
            <a:normAutofit/>
          </a:bodyPr>
          <a:lstStyle/>
          <a:p>
            <a:pPr algn="justLow"/>
            <a:r>
              <a:rPr lang="fa-IR" sz="3200" dirty="0" smtClean="0">
                <a:cs typeface="B Roya" pitchFamily="2" charset="-78"/>
              </a:rPr>
              <a:t>تکنولوژی جدیدی است که شیوه های مرسوم برای طراحی و مدل سازی یک سیستم را که نیازمند ریاضیات پیشرفته و نسبتا پیچیده است را با استفاده از مقادیر و شرایط زبانی و با هدف ساده سازی فرآیند طراحی سیستم تا حدودی تکمیل می کند. </a:t>
            </a:r>
          </a:p>
          <a:p>
            <a:pPr algn="justLow">
              <a:buNone/>
            </a:pPr>
            <a:endParaRPr lang="en-US" sz="2800" dirty="0">
              <a:cs typeface="B Roy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-285776"/>
            <a:ext cx="10157354" cy="1397000"/>
          </a:xfrm>
        </p:spPr>
        <p:txBody>
          <a:bodyPr/>
          <a:lstStyle/>
          <a:p>
            <a:pPr lvl="0" algn="ctr">
              <a:defRPr/>
            </a:pP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منطق فازی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7" name="Picture 2" descr="C:\Users\Afra\Downloads\1323856420_Fuzzy_Logic_Hires_NEW.jpg"/>
          <p:cNvPicPr>
            <a:picLocks noChangeAspect="1" noChangeArrowheads="1"/>
          </p:cNvPicPr>
          <p:nvPr/>
        </p:nvPicPr>
        <p:blipFill>
          <a:blip r:embed="rId2"/>
          <a:srcRect l="12500" t="22916" r="14583" b="32292"/>
          <a:stretch>
            <a:fillRect/>
          </a:stretch>
        </p:blipFill>
        <p:spPr bwMode="auto">
          <a:xfrm rot="21066659">
            <a:off x="1100764" y="3368279"/>
            <a:ext cx="500066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380" y="1714488"/>
            <a:ext cx="9263383" cy="4470400"/>
          </a:xfrm>
        </p:spPr>
        <p:txBody>
          <a:bodyPr>
            <a:normAutofit/>
          </a:bodyPr>
          <a:lstStyle/>
          <a:p>
            <a:pPr algn="justLow"/>
            <a:r>
              <a:rPr lang="fa-IR" sz="3200" dirty="0" smtClean="0">
                <a:cs typeface="B Roya" pitchFamily="2" charset="-78"/>
              </a:rPr>
              <a:t>الگوریتم ژنتیک الگوریتمی مبتنی بر تکرار است و اصول اولیه آن از علم ژنتیک اقتباس شده است.</a:t>
            </a:r>
          </a:p>
          <a:p>
            <a:pPr algn="justLow"/>
            <a:r>
              <a:rPr lang="fa-IR" sz="3200" dirty="0" smtClean="0">
                <a:cs typeface="B Roya" pitchFamily="2" charset="-78"/>
              </a:rPr>
              <a:t> این نرم افزار مجموعه ای از قوانین ریاضی پردازش (الگوریتم) را به کار می گیرد تا چگونگی شکل گیری ترکیبات اجزا یا مراحل فرآیند را مشخص کند.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الگوریتم ژنتیکی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190" y="357187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36496" y="1714488"/>
            <a:ext cx="7008574" cy="3143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4300" b="0" i="0" u="none" strike="noStrike" kern="1200" cap="none" spc="0" normalizeH="0" baseline="0" noProof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فصل اول:</a:t>
            </a:r>
          </a:p>
          <a:p>
            <a:pPr marL="609493" marR="0" lvl="1" indent="0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kumimoji="0" lang="fa-I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مقدمه ای بر سیستم های اطلاعاتی حسابداری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44475">
            <a:off x="3048505" y="-141966"/>
            <a:ext cx="4114800" cy="141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272" y="1714488"/>
            <a:ext cx="6834491" cy="4470400"/>
          </a:xfrm>
        </p:spPr>
        <p:txBody>
          <a:bodyPr>
            <a:normAutofit/>
          </a:bodyPr>
          <a:lstStyle/>
          <a:p>
            <a:pPr algn="justLow"/>
            <a:r>
              <a:rPr lang="fa-IR" sz="3200" dirty="0" smtClean="0">
                <a:cs typeface="B Roya" pitchFamily="2" charset="-78"/>
              </a:rPr>
              <a:t>عامل های هوشمند قادر به شناسایی الگوها و تصمیم گیری بر اساس قوانین فکر کردن خود هستند.</a:t>
            </a:r>
          </a:p>
          <a:p>
            <a:pPr algn="justLow"/>
            <a:r>
              <a:rPr lang="fa-IR" sz="3200" dirty="0" smtClean="0">
                <a:cs typeface="B Roya" pitchFamily="2" charset="-78"/>
              </a:rPr>
              <a:t>این سیستم ها عاقلانه رفتار می کنند، هرچند الزاماً مانند انسان فکر نمی کنند.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عامل های هوشمند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4098" name="Picture 2" descr="C:\Users\Afra\Downloads\Intelligent-ag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876" y="1571612"/>
            <a:ext cx="2762250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Rectangle 3" descr="Zig zag"/>
          <p:cNvSpPr>
            <a:spLocks noChangeArrowheads="1"/>
          </p:cNvSpPr>
          <p:nvPr/>
        </p:nvSpPr>
        <p:spPr bwMode="auto">
          <a:xfrm>
            <a:off x="307934" y="1556792"/>
            <a:ext cx="11644330" cy="1543621"/>
          </a:xfrm>
          <a:prstGeom prst="rect">
            <a:avLst/>
          </a:prstGeom>
          <a:pattFill prst="zigZag">
            <a:fgClr>
              <a:srgbClr val="F4EB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/>
              <a:t>پایان</a:t>
            </a:r>
            <a:endParaRPr lang="fa-IR" dirty="0"/>
          </a:p>
        </p:txBody>
      </p:sp>
      <p:pic>
        <p:nvPicPr>
          <p:cNvPr id="19" name="Picture 18"/>
          <p:cNvPicPr/>
          <p:nvPr/>
        </p:nvPicPr>
        <p:blipFill>
          <a:blip r:embed="rId2" cstate="email">
            <a:duotone>
              <a:prstClr val="black"/>
              <a:srgbClr val="8A78F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4179888" y="-842978"/>
            <a:ext cx="4114800" cy="12001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7309" y="1701800"/>
            <a:ext cx="9620573" cy="4470400"/>
          </a:xfrm>
        </p:spPr>
        <p:txBody>
          <a:bodyPr/>
          <a:lstStyle/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تعریف سیستم‌های اطلاعاتی و اجزاء سیستم‌ها</a:t>
            </a:r>
            <a:endParaRPr lang="en-US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تفاوت داده ها و اطلاعات</a:t>
            </a:r>
            <a:endParaRPr lang="en-US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اهمیت و ضرورت یادگیری سیستم‌های اطلاعاتی حسابداری</a:t>
            </a:r>
            <a:endParaRPr lang="en-US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نقش فناوری اطلاعات در هر یک از اجزاء حسابداری</a:t>
            </a:r>
            <a:endParaRPr lang="en-US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طبقه بندی سیستم‌های اطلاعاتی حسابداری</a:t>
            </a:r>
            <a:endParaRPr lang="en-US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نقش سیستم‌های اطلاعاتی حسابداری در زنجیره ارزش یک شرکت</a:t>
            </a:r>
            <a:endParaRPr lang="en-US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سیستم‌های هوشمند و نقش آن در سیستم‌های اطلاعاتی حسابداری</a:t>
            </a:r>
            <a:endParaRPr lang="fa-IR" sz="3200" dirty="0" smtClean="0">
              <a:latin typeface="Arial" pitchFamily="34" charset="0"/>
              <a:cs typeface="Arial" pitchFamily="34" charset="0"/>
            </a:endParaRP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ts val="1000"/>
              </a:spcAft>
            </a:pPr>
            <a:r>
              <a:rPr lang="fa-IR" sz="4000" dirty="0" smtClean="0">
                <a:latin typeface="IranNastaliq" pitchFamily="18" charset="0"/>
                <a:ea typeface="Arial" pitchFamily="34" charset="0"/>
                <a:cs typeface="B Zar" pitchFamily="2" charset="-78"/>
              </a:rPr>
              <a:t>پس از مطالعه این فصل، خواننده با مفاهیم ذیل آشنا می شود: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469" y="1701800"/>
            <a:ext cx="5823193" cy="4470400"/>
          </a:xfrm>
        </p:spPr>
        <p:txBody>
          <a:bodyPr>
            <a:normAutofit/>
          </a:bodyPr>
          <a:lstStyle/>
          <a:p>
            <a:pPr marL="730250" lvl="1" indent="-7938" algn="justLow">
              <a:buNone/>
            </a:pPr>
            <a:r>
              <a:rPr lang="fa-IR" sz="3200" dirty="0" smtClean="0">
                <a:cs typeface="B Roya" pitchFamily="2" charset="-78"/>
              </a:rPr>
              <a:t>گروهی از اجزای به هم پیوسته است که با گرفتن درون‌دادها و تولید برون‌دادها، در یک فرآیند تبدیل سازمان‌یافته، در جهت رسیدن به هدفی مشترک باهم کار می‌کنند.</a:t>
            </a:r>
            <a:endParaRPr lang="en-US" sz="3200" dirty="0">
              <a:cs typeface="B Roy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0"/>
            <a:ext cx="10157354" cy="1397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سیستم اطلاعاتی چیست؟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Koodak" pitchFamily="2" charset="-78"/>
            </a:endParaRPr>
          </a:p>
        </p:txBody>
      </p:sp>
      <p:pic>
        <p:nvPicPr>
          <p:cNvPr id="2050" name="Picture 2" descr="D:\دانشگاه امام رضا\متفرقه\pic\question-thing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000" y="1000108"/>
            <a:ext cx="4083735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اجزای یک سیستم اطلاعاتی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18" y="1676400"/>
            <a:ext cx="6356428" cy="49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9709" y="2286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1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Koodak" pitchFamily="2" charset="-78"/>
              </a:rPr>
              <a:t>سیستم های اطلاعاتی حسابداری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4082" y="2571744"/>
            <a:ext cx="5715040" cy="216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55525" flipH="1">
            <a:off x="4620142" y="-255769"/>
            <a:ext cx="4114800" cy="141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190" y="2643182"/>
            <a:ext cx="10157354" cy="2928958"/>
          </a:xfrm>
        </p:spPr>
        <p:txBody>
          <a:bodyPr>
            <a:norm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itchFamily="2" charset="2"/>
              <a:buChar char=""/>
            </a:pPr>
            <a:r>
              <a:rPr lang="fa-IR" sz="3200" dirty="0" smtClean="0">
                <a:latin typeface="Rockwell Extra Bold"/>
                <a:ea typeface="Calibri"/>
                <a:cs typeface="B Nazanin"/>
              </a:rPr>
              <a:t>  ارائه اطلاعات برای عملیات و نیازهای قانونی </a:t>
            </a:r>
            <a:endParaRPr lang="en-US" sz="3200" dirty="0" smtClean="0">
              <a:latin typeface="Calibri"/>
              <a:ea typeface="Calibri"/>
              <a:cs typeface="B Yagut"/>
            </a:endParaRPr>
          </a:p>
          <a:p>
            <a:pPr marL="342900" lvl="0" indent="-342900" algn="justLow">
              <a:lnSpc>
                <a:spcPct val="115000"/>
              </a:lnSpc>
              <a:buFont typeface="Wingdings" pitchFamily="2" charset="2"/>
              <a:buChar char=""/>
            </a:pPr>
            <a:r>
              <a:rPr lang="fa-IR" sz="3200" dirty="0" smtClean="0">
                <a:latin typeface="Rockwell Extra Bold"/>
                <a:ea typeface="Calibri"/>
                <a:cs typeface="B Nazanin"/>
              </a:rPr>
              <a:t>  ارائه اطلاعات برای تصمیم‌گیری</a:t>
            </a:r>
            <a:endParaRPr lang="en-US" sz="3200" dirty="0">
              <a:latin typeface="Calibri"/>
              <a:ea typeface="Calibri"/>
              <a:cs typeface="B Yagu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709" y="2286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1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Koodak" pitchFamily="2" charset="-78"/>
              </a:rPr>
              <a:t>اهداف عمده سیستم های اطلاعاتی حسابداری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D:\دانشگاه امام رضا\متفرقه\pic\conclusions-link-build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8066" y="2571743"/>
            <a:ext cx="2357454" cy="239741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FFF7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FFF75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3200" dirty="0" smtClean="0">
                <a:cs typeface="B Roya" pitchFamily="2" charset="-78"/>
              </a:rPr>
              <a:t>داده ها حقایق خامی هستند دارای ساختار سازمان دهی شده نبوده و معنای محدودی دارند، در حالی که اطلاعات همان داده های فرآوری شده هستند.  در واقع اطلاعات، مرتب سازی، تلخیص و یا طبقه بندی داده ها است.</a:t>
            </a:r>
            <a:endParaRPr lang="en-US" sz="3200" dirty="0">
              <a:cs typeface="B Roy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تفاوت داده و اطلاعات</a:t>
            </a:r>
            <a:endParaRPr lang="en-US" dirty="0"/>
          </a:p>
        </p:txBody>
      </p:sp>
      <p:pic>
        <p:nvPicPr>
          <p:cNvPr id="6146" name="Picture 2" descr="D:\دانشگاه امام رضا\متفرقه\pic\conclusion-introduction-starter-plenary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58846">
            <a:off x="1450942" y="3643314"/>
            <a:ext cx="2200275" cy="22193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تاثیر فناوری اطلاعات بر شاخه های مختلف حسابداری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314" y="2357430"/>
            <a:ext cx="10026471" cy="328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615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D4BAE7"/>
      </a:lt2>
      <a:accent1>
        <a:srgbClr val="E9DCF3"/>
      </a:accent1>
      <a:accent2>
        <a:srgbClr val="70369A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B8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TS103460615</Template>
  <TotalTime>0</TotalTime>
  <Words>648</Words>
  <Application>Microsoft Office PowerPoint</Application>
  <PresentationFormat>Custom</PresentationFormat>
  <Paragraphs>108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Adobe Caslon Pro Bold</vt:lpstr>
      <vt:lpstr>Arial</vt:lpstr>
      <vt:lpstr>B Badr</vt:lpstr>
      <vt:lpstr>B Davat</vt:lpstr>
      <vt:lpstr>B Koodak</vt:lpstr>
      <vt:lpstr>B Nazanin</vt:lpstr>
      <vt:lpstr>B Roya</vt:lpstr>
      <vt:lpstr>B Titr</vt:lpstr>
      <vt:lpstr>B Yagut</vt:lpstr>
      <vt:lpstr>B Zar</vt:lpstr>
      <vt:lpstr>Calibri</vt:lpstr>
      <vt:lpstr>Century Gothic</vt:lpstr>
      <vt:lpstr>IranNastaliq</vt:lpstr>
      <vt:lpstr>Rockwell Extra Bold</vt:lpstr>
      <vt:lpstr>Tahoma</vt:lpstr>
      <vt:lpstr>Verdana</vt:lpstr>
      <vt:lpstr>Wingdings</vt:lpstr>
      <vt:lpstr>TS103460615</vt:lpstr>
      <vt:lpstr>سیستم های اطلاعاتی حسابداری</vt:lpstr>
      <vt:lpstr>PowerPoint Presentation</vt:lpstr>
      <vt:lpstr>پس از مطالعه این فصل، خواننده با مفاهیم ذیل آشنا می شود:</vt:lpstr>
      <vt:lpstr>سیستم اطلاعاتی چیست؟</vt:lpstr>
      <vt:lpstr>اجزای یک سیستم اطلاعاتی</vt:lpstr>
      <vt:lpstr>PowerPoint Presentation</vt:lpstr>
      <vt:lpstr>PowerPoint Presentation</vt:lpstr>
      <vt:lpstr>تفاوت داده و اطلاعات</vt:lpstr>
      <vt:lpstr>تاثیر فناوری اطلاعات بر شاخه های مختلف حسابداری</vt:lpstr>
      <vt:lpstr>رابطه زنجیره ارزش و سیستم های اطلاعاتی حسابداری</vt:lpstr>
      <vt:lpstr>PowerPoint Presentation</vt:lpstr>
      <vt:lpstr>PowerPoint Presentation</vt:lpstr>
      <vt:lpstr>طبقه بندی سیستم‌های اطلاعاتی براساس سطوح سازمانی </vt:lpstr>
      <vt:lpstr>طبقه بندی سیستم‌های اطلاعاتی براساس نوع فعالیت </vt:lpstr>
      <vt:lpstr>انواع سیستم های هوشمند مورد استفاده در سیستم های اطلاعاتی حسابداری</vt:lpstr>
      <vt:lpstr>سیستم های خبره</vt:lpstr>
      <vt:lpstr>شبکه های عصبی مصنوعی</vt:lpstr>
      <vt:lpstr>منطق فازی</vt:lpstr>
      <vt:lpstr>الگوریتم ژنتیکی</vt:lpstr>
      <vt:lpstr>عامل های هوشمند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2014-03-05T04:47:32Z</dcterms:created>
  <dcterms:modified xsi:type="dcterms:W3CDTF">2018-02-02T17:32:25Z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