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9" r:id="rId2"/>
    <p:sldId id="260" r:id="rId3"/>
    <p:sldId id="276" r:id="rId4"/>
    <p:sldId id="277" r:id="rId5"/>
    <p:sldId id="278" r:id="rId6"/>
    <p:sldId id="279" r:id="rId7"/>
    <p:sldId id="398" r:id="rId8"/>
    <p:sldId id="400" r:id="rId9"/>
    <p:sldId id="399" r:id="rId10"/>
    <p:sldId id="417" r:id="rId11"/>
    <p:sldId id="418" r:id="rId12"/>
    <p:sldId id="419" r:id="rId13"/>
    <p:sldId id="420" r:id="rId14"/>
    <p:sldId id="414" r:id="rId15"/>
    <p:sldId id="413" r:id="rId16"/>
    <p:sldId id="411" r:id="rId17"/>
    <p:sldId id="410" r:id="rId18"/>
    <p:sldId id="409" r:id="rId19"/>
    <p:sldId id="408" r:id="rId20"/>
    <p:sldId id="438" r:id="rId21"/>
    <p:sldId id="439" r:id="rId22"/>
    <p:sldId id="440" r:id="rId23"/>
    <p:sldId id="441" r:id="rId24"/>
    <p:sldId id="446" r:id="rId25"/>
    <p:sldId id="476" r:id="rId26"/>
    <p:sldId id="447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64" r:id="rId44"/>
    <p:sldId id="465" r:id="rId45"/>
    <p:sldId id="27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A"/>
    <a:srgbClr val="00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59" d="100"/>
          <a:sy n="59" d="100"/>
        </p:scale>
        <p:origin x="1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E819F-7C4E-49CE-8F52-4E67E7778B9E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0747C-A04C-40E4-A9C5-AAD4FEA7B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1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D19DE-CFDB-4B73-9AF2-A5D0CEA98A75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55D761-87E0-44FB-99ED-A53557F66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endParaRPr lang="en-US" dirty="0">
              <a:cs typeface="B Nazanin" pitchFamily="2" charset="-78"/>
            </a:endParaRPr>
          </a:p>
        </p:txBody>
      </p:sp>
      <p:pic>
        <p:nvPicPr>
          <p:cNvPr id="6" name="Content Placeholder 5" descr="23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 descr="E:\User\Behzad\Besmelah\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35796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51275" y="2781300"/>
            <a:ext cx="5051425" cy="2862263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>
            <a:prstShdw prst="shdw13" dist="53882" dir="13500000">
              <a:srgbClr val="CC0000">
                <a:alpha val="50000"/>
              </a:srgbClr>
            </a:prstShdw>
          </a:effectLst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altLang="zh-CN" sz="2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cs typeface="B Nazanin" pitchFamily="2" charset="-78"/>
              </a:rPr>
              <a:t>    در برخی از افراد شانه ها حالت طبيعی نداشته و تحت تاثير عوامل مختلف دچار افتادگی می شوند. اين عارضه ممکن  است بصورت يک طرفه يا دو طرفه مشاهده شود.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SimSun" pitchFamily="2" charset="-122"/>
                <a:cs typeface="B Nazanin" pitchFamily="2" charset="-78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uLnTx/>
              <a:uFillTx/>
              <a:cs typeface="B Nazanin" pitchFamily="2" charset="-78"/>
            </a:endParaRPr>
          </a:p>
        </p:txBody>
      </p:sp>
      <p:pic>
        <p:nvPicPr>
          <p:cNvPr id="5" name="Picture 4" descr="7-1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/>
          <a:stretch>
            <a:fillRect/>
          </a:stretch>
        </p:blipFill>
        <p:spPr>
          <a:xfrm>
            <a:off x="420688" y="1776413"/>
            <a:ext cx="3021012" cy="4748212"/>
          </a:xfrm>
          <a:prstGeom prst="rect">
            <a:avLst/>
          </a:prstGeom>
          <a:noFill/>
          <a:ln w="12700">
            <a:solidFill>
              <a:srgbClr val="A50021"/>
            </a:solidFill>
          </a:ln>
          <a:effectLst>
            <a:prstShdw prst="shdw13" dist="53882" dir="13500000">
              <a:srgbClr val="003300">
                <a:alpha val="50000"/>
              </a:srgbClr>
            </a:prstShdw>
          </a:effec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48038" y="260350"/>
            <a:ext cx="27955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4000" dirty="0">
                <a:solidFill>
                  <a:srgbClr val="FFFF00"/>
                </a:solidFill>
                <a:latin typeface="Verdana" pitchFamily="34" charset="0"/>
                <a:cs typeface="B Nazanin" pitchFamily="2" charset="-78"/>
              </a:rPr>
              <a:t>شانه افتاده</a:t>
            </a:r>
            <a:endParaRPr lang="en-US" sz="4000" dirty="0">
              <a:solidFill>
                <a:srgbClr val="FFFF00"/>
              </a:solidFill>
              <a:latin typeface="Verdana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38400" y="304800"/>
            <a:ext cx="4283075" cy="912813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ea typeface="+mj-ea"/>
                <a:cs typeface="B Nazanin" pitchFamily="2" charset="-78"/>
              </a:rPr>
              <a:t>پشت گرد (کیفوز)</a:t>
            </a:r>
            <a:r>
              <a:rPr kumimoji="0" lang="fa-IR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57313" y="1843088"/>
            <a:ext cx="6357937" cy="1860550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B Nazanin" pitchFamily="2" charset="-78"/>
              </a:rPr>
              <a:t>تعریف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B Nazanin" pitchFamily="2" charset="-78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cs typeface="B Nazanin" pitchFamily="2" charset="-78"/>
            </a:endParaRP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B Nazanin" pitchFamily="2" charset="-78"/>
              </a:rPr>
              <a:t>افزايش بيش ا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B Nazanin" pitchFamily="2" charset="-78"/>
              </a:rPr>
              <a:t>ز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B Nazanin" pitchFamily="2" charset="-78"/>
              </a:rPr>
              <a:t> حد طبيعی تحدب مهره های پشتی را پشت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B Nazanin" pitchFamily="2" charset="-78"/>
              </a:rPr>
              <a:t>گرد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cs typeface="B Nazanin" pitchFamily="2" charset="-78"/>
              </a:rPr>
              <a:t>می گويند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cs typeface="B Nazanin" pitchFamily="2" charset="-78"/>
              </a:rPr>
              <a:t>.</a:t>
            </a: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fa-IR" sz="2800" b="1" noProof="0" dirty="0" smtClean="0">
                <a:cs typeface="B Nazanin" pitchFamily="2" charset="-78"/>
              </a:rPr>
              <a:t>کیفوز وضعیتی و کیفوز شوئرمن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15" descr="thorax-kyph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05100" y="4357688"/>
            <a:ext cx="3279775" cy="214312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7" name="Line 16"/>
          <p:cNvSpPr>
            <a:spLocks noChangeShapeType="1"/>
          </p:cNvSpPr>
          <p:nvPr/>
        </p:nvSpPr>
        <p:spPr bwMode="auto">
          <a:xfrm flipH="1">
            <a:off x="4986338" y="4572000"/>
            <a:ext cx="857250" cy="576263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>
              <a:defRPr/>
            </a:pPr>
            <a:endParaRPr lang="fa-IR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115888"/>
            <a:ext cx="7926387" cy="795337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ea typeface="+mj-ea"/>
                <a:cs typeface="B Nazanin" pitchFamily="2" charset="-78"/>
              </a:rPr>
              <a:t>کمر گود (لوردوز)</a:t>
            </a: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700213"/>
            <a:ext cx="8353425" cy="18002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افزایش بیش از حد گودی کمر را کمر گود یا لوردوز کمری می گویند.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در این تغییر شکل، میزان گودی کمر بیش از حد طبیعی می باشد.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5" descr="3D7080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068960"/>
            <a:ext cx="4087813" cy="3641403"/>
          </a:xfrm>
          <a:prstGeom prst="rect">
            <a:avLst/>
          </a:prstGeom>
          <a:solidFill>
            <a:srgbClr val="FFFF00"/>
          </a:solidFill>
          <a:ln w="57150">
            <a:solidFill>
              <a:srgbClr val="339966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310438" y="928688"/>
            <a:ext cx="1500187" cy="54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200" dirty="0">
                <a:solidFill>
                  <a:srgbClr val="FFFF00"/>
                </a:solidFill>
                <a:cs typeface="B Nazanin" pitchFamily="2" charset="-78"/>
              </a:rPr>
              <a:t>تعریف </a:t>
            </a:r>
            <a:r>
              <a:rPr lang="fa-IR" sz="2400" dirty="0">
                <a:solidFill>
                  <a:srgbClr val="FFFF00"/>
                </a:solidFill>
                <a:cs typeface="B Nazanin" pitchFamily="2" charset="-78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90688" y="333375"/>
            <a:ext cx="5776912" cy="836613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j-ea"/>
                <a:cs typeface="B Nazanin" pitchFamily="2" charset="-78"/>
              </a:rPr>
              <a:t>پشت کج (اسکوليوز)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1412875"/>
            <a:ext cx="8569325" cy="1730375"/>
          </a:xfrm>
          <a:prstGeom prst="rect">
            <a:avLst/>
          </a:prstGeom>
          <a:ln>
            <a:solidFill>
              <a:srgbClr val="FF6699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تعریف: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اسکوليوز یا پشت کج به انحراف طرفی ستون مهره ها گفته می شود.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78463" y="3357563"/>
            <a:ext cx="2820987" cy="3182937"/>
          </a:xfrm>
          <a:prstGeom prst="rect">
            <a:avLst/>
          </a:prstGeom>
          <a:noFill/>
          <a:ln w="12700">
            <a:solidFill>
              <a:srgbClr val="A50021"/>
            </a:solidFill>
          </a:ln>
          <a:effectLst>
            <a:prstShdw prst="shdw13" dist="53882" dir="13500000">
              <a:srgbClr val="003300">
                <a:alpha val="50000"/>
              </a:srgbClr>
            </a:prstShdw>
          </a:effectLst>
        </p:spPr>
      </p:pic>
      <p:pic>
        <p:nvPicPr>
          <p:cNvPr id="8" name="Picture 8" descr="C:\Documents and Settings\user\Desktop\1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355975"/>
            <a:ext cx="3933825" cy="31686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92400" y="188913"/>
            <a:ext cx="4040188" cy="719137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4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ea typeface="+mj-ea"/>
                <a:cs typeface="B Nazanin" pitchFamily="2" charset="-78"/>
              </a:rPr>
              <a:t>زانوی ضربدری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Verdana" pitchFamily="34" charset="0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900" y="1196975"/>
            <a:ext cx="8604250" cy="10890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38100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cs typeface="B Nazanin" pitchFamily="2" charset="-78"/>
              </a:rPr>
              <a:t>یکی از انواع تغییر شکل های زاویه دار زانو است که در آن زانو ها به هم نزدیکتر شده و قوزک های داخلی از هم فاصله می گیرند و نمایی شبیه ضربدر در پاها ایجاد می کنند.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cs typeface="B Nazanin" pitchFamily="2" charset="-78"/>
              </a:rPr>
              <a:t> </a:t>
            </a:r>
          </a:p>
        </p:txBody>
      </p:sp>
      <p:pic>
        <p:nvPicPr>
          <p:cNvPr id="6" name="Picture 7" descr="1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38400"/>
            <a:ext cx="2741612" cy="4267200"/>
          </a:xfrm>
          <a:prstGeom prst="rect">
            <a:avLst/>
          </a:prstGeom>
          <a:noFill/>
          <a:ln w="19050">
            <a:solidFill>
              <a:srgbClr val="FF6699"/>
            </a:solidFill>
            <a:miter lim="800000"/>
            <a:headEnd/>
            <a:tailEnd/>
          </a:ln>
          <a:effectLst>
            <a:prstShdw prst="shdw13" dist="53882" dir="13500000">
              <a:srgbClr val="003300">
                <a:alpha val="50000"/>
              </a:srgbClr>
            </a:prstShdw>
          </a:effectLst>
        </p:spPr>
      </p:pic>
      <p:pic>
        <p:nvPicPr>
          <p:cNvPr id="7" name="Picture 17" descr="CAS5MD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2949575" cy="4191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59113" y="188913"/>
            <a:ext cx="3478212" cy="87312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ea typeface="+mj-ea"/>
                <a:cs typeface="B Nazanin" pitchFamily="2" charset="-78"/>
              </a:rPr>
              <a:t>پای پرانتزی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Verdana" pitchFamily="34" charset="0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27538" y="1773238"/>
            <a:ext cx="4392612" cy="4824412"/>
          </a:xfrm>
          <a:prstGeom prst="rect">
            <a:avLst/>
          </a:prstGeom>
          <a:solidFill>
            <a:srgbClr val="000000"/>
          </a:solidFill>
          <a:ln>
            <a:solidFill>
              <a:srgbClr val="EDFCA2"/>
            </a:solidFill>
          </a:ln>
          <a:effectLst>
            <a:outerShdw dist="107763" dir="8100000" algn="ctr" rotWithShape="0">
              <a:srgbClr val="FFFF66">
                <a:alpha val="50000"/>
              </a:srgbClr>
            </a:outerShdw>
          </a:effectLst>
        </p:spPr>
        <p:txBody>
          <a:bodyPr vert="horz">
            <a:normAutofit/>
          </a:bodyPr>
          <a:lstStyle/>
          <a:p>
            <a:pPr marL="38100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ar-SA" sz="43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cs typeface="B Nazanin" pitchFamily="2" charset="-78"/>
              </a:rPr>
              <a:t>تعريف‌ و</a:t>
            </a:r>
            <a:r>
              <a:rPr kumimoji="0" lang="fa-IR" sz="43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cs typeface="B Nazanin" pitchFamily="2" charset="-78"/>
              </a:rPr>
              <a:t> </a:t>
            </a:r>
            <a:r>
              <a:rPr kumimoji="0" lang="ar-SA" sz="43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cs typeface="B Nazanin" pitchFamily="2" charset="-78"/>
              </a:rPr>
              <a:t>تشخيص</a:t>
            </a:r>
            <a:r>
              <a:rPr lang="fa-IR" sz="4300" dirty="0" smtClean="0">
                <a:solidFill>
                  <a:srgbClr val="FFFF00"/>
                </a:solidFill>
                <a:latin typeface="Verdana" pitchFamily="34" charset="0"/>
                <a:cs typeface="B Nazanin" pitchFamily="2" charset="-78"/>
              </a:rPr>
              <a:t>:</a:t>
            </a:r>
            <a:endParaRPr kumimoji="0" lang="en-US" sz="4300" b="0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Verdana" pitchFamily="34" charset="0"/>
              <a:cs typeface="B Nazanin" pitchFamily="2" charset="-78"/>
            </a:endParaRPr>
          </a:p>
          <a:p>
            <a:pPr marL="38100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شخص‌ به‌ پشت‌ خوابيده‌ پاهاي وي‌ را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جفت‌ مي‌كنيم</a:t>
            </a:r>
            <a:r>
              <a:rPr kumimoji="0" lang="fa-IR" sz="3600" b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اصولا</a:t>
            </a:r>
            <a:r>
              <a:rPr lang="fa-IR" sz="3600" dirty="0" smtClean="0">
                <a:solidFill>
                  <a:srgbClr val="FFFF00"/>
                </a:solidFill>
                <a:cs typeface="B Nazanin" pitchFamily="2" charset="-78"/>
              </a:rPr>
              <a:t>ً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دو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زانو و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دو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مچ</a:t>
            </a:r>
            <a:r>
              <a:rPr kumimoji="0" lang="fa-IR" sz="3600" b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پا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بايد در تماس</a:t>
            </a:r>
            <a:r>
              <a:rPr kumimoji="0" lang="fa-IR" sz="3600" b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با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همديگر قرارگيرند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،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اگر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ما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بين</a:t>
            </a:r>
            <a:r>
              <a:rPr kumimoji="0" lang="fa-IR" sz="3600" b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دو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زانو فاصله</a:t>
            </a:r>
            <a:r>
              <a:rPr kumimoji="0" lang="fa-IR" sz="3600" b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وجود داشته</a:t>
            </a:r>
            <a:r>
              <a:rPr kumimoji="0" lang="fa-IR" sz="3600" b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باشد به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‌آن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‌پاي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پرانتزي</a:t>
            </a:r>
            <a:r>
              <a:rPr kumimoji="0" lang="fa-IR" sz="3600" b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مي‌گوئيم</a:t>
            </a:r>
            <a:r>
              <a:rPr kumimoji="0" lang="fa-IR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.</a:t>
            </a:r>
            <a:r>
              <a:rPr kumimoji="0" lang="ar-SA" sz="3600" b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‌</a:t>
            </a:r>
            <a:r>
              <a:rPr kumimoji="0" lang="en-US" sz="2600" b="1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</a:p>
        </p:txBody>
      </p:sp>
      <p:pic>
        <p:nvPicPr>
          <p:cNvPr id="6" name="Picture 8" descr="ricke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3549650" cy="4968875"/>
          </a:xfrm>
          <a:prstGeom prst="rect">
            <a:avLst/>
          </a:prstGeom>
          <a:noFill/>
          <a:effectLst>
            <a:outerShdw dist="107763" dir="18900000" algn="ctr" rotWithShape="0">
              <a:srgbClr val="FFFF66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59113" y="188913"/>
            <a:ext cx="3278187" cy="650875"/>
          </a:xfrm>
          <a:prstGeom prst="rect">
            <a:avLst/>
          </a:prstGeom>
        </p:spPr>
        <p:txBody>
          <a:bodyPr bIns="91440" anchor="b" anchorCtr="0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ea typeface="+mj-ea"/>
                <a:cs typeface="B Nazanin" pitchFamily="2" charset="-78"/>
              </a:rPr>
              <a:t>کف پای صاف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Verdana" pitchFamily="34" charset="0"/>
              <a:ea typeface="+mj-ea"/>
              <a:cs typeface="B Nazanin" pitchFamily="2" charset="-7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50825" y="1451957"/>
            <a:ext cx="8569325" cy="156966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/>
            <a:r>
              <a:rPr lang="fa-IR" sz="3200" b="0" dirty="0">
                <a:latin typeface="Impact" pitchFamily="34" charset="0"/>
                <a:cs typeface="B Nazanin" pitchFamily="2" charset="-78"/>
              </a:rPr>
              <a:t>تعریف:</a:t>
            </a:r>
          </a:p>
          <a:p>
            <a:pPr algn="just" rtl="1"/>
            <a:r>
              <a:rPr lang="ar-SA" sz="3200" b="0" dirty="0">
                <a:latin typeface="Impact" pitchFamily="34" charset="0"/>
                <a:cs typeface="B Nazanin" pitchFamily="2" charset="-78"/>
              </a:rPr>
              <a:t>اگر از پشت به پای فرد در حال ایستاده نگاه </a:t>
            </a:r>
            <a:r>
              <a:rPr lang="ar-SA" sz="3200" b="0" dirty="0" smtClean="0">
                <a:latin typeface="Impact" pitchFamily="34" charset="0"/>
                <a:cs typeface="B Nazanin" pitchFamily="2" charset="-78"/>
              </a:rPr>
              <a:t>کنیم</a:t>
            </a:r>
            <a:r>
              <a:rPr lang="fa-IR" sz="3200" b="0" dirty="0" smtClean="0">
                <a:latin typeface="Impact" pitchFamily="34" charset="0"/>
                <a:cs typeface="B Nazanin" pitchFamily="2" charset="-78"/>
              </a:rPr>
              <a:t>،</a:t>
            </a:r>
            <a:r>
              <a:rPr lang="ar-SA" sz="3200" b="0" dirty="0" smtClean="0">
                <a:latin typeface="Impact" pitchFamily="34" charset="0"/>
                <a:cs typeface="B Nazanin" pitchFamily="2" charset="-78"/>
              </a:rPr>
              <a:t> </a:t>
            </a:r>
            <a:r>
              <a:rPr lang="ar-SA" sz="3200" b="0" dirty="0">
                <a:latin typeface="Impact" pitchFamily="34" charset="0"/>
                <a:cs typeface="B Nazanin" pitchFamily="2" charset="-78"/>
              </a:rPr>
              <a:t>فردی که کف پایش صاف </a:t>
            </a:r>
            <a:r>
              <a:rPr lang="ar-SA" sz="3200" b="0" dirty="0" smtClean="0">
                <a:latin typeface="Impact" pitchFamily="34" charset="0"/>
                <a:cs typeface="B Nazanin" pitchFamily="2" charset="-78"/>
              </a:rPr>
              <a:t>است</a:t>
            </a:r>
            <a:r>
              <a:rPr lang="fa-IR" sz="3200" b="0" dirty="0" smtClean="0">
                <a:latin typeface="Impact" pitchFamily="34" charset="0"/>
                <a:cs typeface="B Nazanin" pitchFamily="2" charset="-78"/>
              </a:rPr>
              <a:t>،</a:t>
            </a:r>
            <a:r>
              <a:rPr lang="ar-SA" sz="3200" b="0" dirty="0" smtClean="0">
                <a:latin typeface="Impact" pitchFamily="34" charset="0"/>
                <a:cs typeface="B Nazanin" pitchFamily="2" charset="-78"/>
              </a:rPr>
              <a:t> </a:t>
            </a:r>
            <a:r>
              <a:rPr lang="ar-SA" sz="3200" b="0" dirty="0">
                <a:latin typeface="Impact" pitchFamily="34" charset="0"/>
                <a:cs typeface="B Nazanin" pitchFamily="2" charset="-78"/>
              </a:rPr>
              <a:t>پاشنه پایش بصورت پیچ خورده دیده</a:t>
            </a:r>
            <a:r>
              <a:rPr lang="fa-IR" sz="3200" b="0" dirty="0">
                <a:latin typeface="Impact" pitchFamily="34" charset="0"/>
                <a:cs typeface="B Nazanin" pitchFamily="2" charset="-78"/>
              </a:rPr>
              <a:t> </a:t>
            </a:r>
            <a:r>
              <a:rPr lang="ar-SA" sz="3200" b="0" dirty="0" smtClean="0">
                <a:latin typeface="Impact" pitchFamily="34" charset="0"/>
                <a:cs typeface="B Nazanin" pitchFamily="2" charset="-78"/>
              </a:rPr>
              <a:t>می </a:t>
            </a:r>
            <a:r>
              <a:rPr lang="ar-SA" sz="3200" b="0" dirty="0">
                <a:latin typeface="Impact" pitchFamily="34" charset="0"/>
                <a:cs typeface="B Nazanin" pitchFamily="2" charset="-78"/>
              </a:rPr>
              <a:t>شود</a:t>
            </a:r>
            <a:r>
              <a:rPr lang="fa-IR" sz="3200" b="0" dirty="0">
                <a:latin typeface="Impact" pitchFamily="34" charset="0"/>
                <a:cs typeface="B Nazanin" pitchFamily="2" charset="-78"/>
              </a:rPr>
              <a:t>.</a:t>
            </a:r>
            <a:endParaRPr lang="en-US" sz="3200" b="0" dirty="0">
              <a:latin typeface="Impact" pitchFamily="34" charset="0"/>
              <a:cs typeface="B Nazanin" pitchFamily="2" charset="-78"/>
            </a:endParaRPr>
          </a:p>
        </p:txBody>
      </p:sp>
      <p:pic>
        <p:nvPicPr>
          <p:cNvPr id="7" name="Picture 6" descr="C:\Documents and Settings\user\Desktop\untitled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3429000"/>
            <a:ext cx="5143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92500" y="2242790"/>
            <a:ext cx="5365750" cy="1384995"/>
          </a:xfrm>
          <a:prstGeom prst="rect">
            <a:avLst/>
          </a:prstGeom>
          <a:solidFill>
            <a:schemeClr val="bg1"/>
          </a:solidFill>
          <a:ln w="76200" cmpd="tri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rtl="1">
              <a:defRPr/>
            </a:pPr>
            <a:r>
              <a:rPr lang="fa-IR" sz="2800" dirty="0">
                <a:latin typeface="Arial" pitchFamily="34" charset="0"/>
                <a:cs typeface="B Nazanin" pitchFamily="2" charset="-78"/>
              </a:rPr>
              <a:t>صافی کف پا می تواند منجر به 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عوارضی </a:t>
            </a:r>
            <a:r>
              <a:rPr lang="fa-IR" sz="2800" dirty="0">
                <a:latin typeface="Arial" pitchFamily="34" charset="0"/>
                <a:cs typeface="B Nazanin" pitchFamily="2" charset="-78"/>
              </a:rPr>
              <a:t>نظیر بروز </a:t>
            </a:r>
            <a:r>
              <a:rPr lang="fa-IR" sz="2800" u="sng" dirty="0">
                <a:latin typeface="Arial" pitchFamily="34" charset="0"/>
                <a:cs typeface="B Nazanin" pitchFamily="2" charset="-78"/>
              </a:rPr>
              <a:t>التهاب</a:t>
            </a:r>
            <a:r>
              <a:rPr lang="fa-IR" sz="2800" dirty="0">
                <a:latin typeface="Arial" pitchFamily="34" charset="0"/>
                <a:cs typeface="B Nazanin" pitchFamily="2" charset="-78"/>
              </a:rPr>
              <a:t> در 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رباط های </a:t>
            </a:r>
            <a:r>
              <a:rPr lang="fa-IR" sz="2800" dirty="0">
                <a:latin typeface="Arial" pitchFamily="34" charset="0"/>
                <a:cs typeface="B Nazanin" pitchFamily="2" charset="-78"/>
              </a:rPr>
              <a:t>کف پا 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و ایجاد </a:t>
            </a:r>
            <a:r>
              <a:rPr lang="fa-IR" sz="2800" u="sng" dirty="0" smtClean="0">
                <a:latin typeface="Arial" pitchFamily="34" charset="0"/>
                <a:cs typeface="B Nazanin" pitchFamily="2" charset="-78"/>
              </a:rPr>
              <a:t>بافت های </a:t>
            </a:r>
            <a:r>
              <a:rPr lang="fa-IR" sz="2800" u="sng" dirty="0">
                <a:latin typeface="Arial" pitchFamily="34" charset="0"/>
                <a:cs typeface="B Nazanin" pitchFamily="2" charset="-78"/>
              </a:rPr>
              <a:t>مرده</a:t>
            </a:r>
            <a:r>
              <a:rPr lang="fa-IR" sz="2800" dirty="0">
                <a:latin typeface="Arial" pitchFamily="34" charset="0"/>
                <a:cs typeface="B Nazanin" pitchFamily="2" charset="-78"/>
              </a:rPr>
              <a:t> پوستی نابجا شود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.</a:t>
            </a:r>
            <a:endParaRPr lang="fa-IR" sz="2800" dirty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1692275" y="404813"/>
            <a:ext cx="543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4000" dirty="0">
                <a:solidFill>
                  <a:srgbClr val="FFCC00"/>
                </a:solidFill>
                <a:latin typeface="Verdana" pitchFamily="34" charset="0"/>
                <a:cs typeface="B Nazanin" pitchFamily="2" charset="-78"/>
              </a:rPr>
              <a:t>عوارض کف پای صاف</a:t>
            </a:r>
            <a:endParaRPr lang="en-US" sz="4000" dirty="0">
              <a:solidFill>
                <a:srgbClr val="FFCC00"/>
              </a:solidFill>
              <a:latin typeface="Verdana" pitchFamily="34" charset="0"/>
              <a:cs typeface="B Nazanin" pitchFamily="2" charset="-78"/>
            </a:endParaRPr>
          </a:p>
        </p:txBody>
      </p:sp>
      <p:pic>
        <p:nvPicPr>
          <p:cNvPr id="6" name="Picture 46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2794000" cy="5156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3" dist="53882" dir="13500000">
              <a:srgbClr val="003300">
                <a:alpha val="50000"/>
              </a:srgbClr>
            </a:prstShdw>
          </a:effectLst>
        </p:spPr>
      </p:pic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3384550" y="4508500"/>
            <a:ext cx="5651500" cy="1384995"/>
          </a:xfrm>
          <a:prstGeom prst="rect">
            <a:avLst/>
          </a:prstGeom>
          <a:solidFill>
            <a:schemeClr val="bg1"/>
          </a:solidFill>
          <a:ln w="76200" cmpd="tri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sz="2800" b="0" dirty="0">
                <a:latin typeface="Arial" charset="0"/>
                <a:cs typeface="B Nazanin" pitchFamily="2" charset="-78"/>
              </a:rPr>
              <a:t>از آنجایی که صافی کف پا برروی نحوه قرار گیری سایر </a:t>
            </a:r>
            <a:r>
              <a:rPr lang="fa-IR" sz="2800" b="0" dirty="0" smtClean="0">
                <a:latin typeface="Arial" charset="0"/>
                <a:cs typeface="B Nazanin" pitchFamily="2" charset="-78"/>
              </a:rPr>
              <a:t>استخوان های </a:t>
            </a:r>
            <a:r>
              <a:rPr lang="fa-IR" sz="2800" b="0" dirty="0">
                <a:latin typeface="Arial" charset="0"/>
                <a:cs typeface="B Nazanin" pitchFamily="2" charset="-78"/>
              </a:rPr>
              <a:t>بدن نیز اثر می </a:t>
            </a:r>
            <a:r>
              <a:rPr lang="fa-IR" sz="2800" b="0" dirty="0" smtClean="0">
                <a:latin typeface="Arial" charset="0"/>
                <a:cs typeface="B Nazanin" pitchFamily="2" charset="-78"/>
              </a:rPr>
              <a:t>گذارد، لذا </a:t>
            </a:r>
            <a:r>
              <a:rPr lang="fa-IR" sz="2800" b="0" dirty="0">
                <a:latin typeface="Arial" charset="0"/>
                <a:cs typeface="B Nazanin" pitchFamily="2" charset="-78"/>
              </a:rPr>
              <a:t>می تواند منجر به بروز درد در مچ پا، زانوها و لگن 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38513" y="330200"/>
            <a:ext cx="2300287" cy="939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ea typeface="+mj-ea"/>
                <a:cs typeface="B Nazanin" pitchFamily="2" charset="-78"/>
              </a:rPr>
              <a:t>شست کج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Verdana" pitchFamily="34" charset="0"/>
              <a:ea typeface="+mj-ea"/>
              <a:cs typeface="B Nazanin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1524000"/>
            <a:ext cx="8569325" cy="1689100"/>
          </a:xfrm>
          <a:prstGeom prst="rect">
            <a:avLst/>
          </a:prstGeom>
          <a:noFill/>
          <a:ln w="57150" cmpd="thinThick">
            <a:solidFill>
              <a:srgbClr val="00FF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تعریف:</a:t>
            </a:r>
          </a:p>
          <a:p>
            <a:pPr marL="342900" indent="-342900" algn="just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ar-SA" sz="3200" b="1" dirty="0">
                <a:solidFill>
                  <a:srgbClr val="FFFF00"/>
                </a:solidFill>
                <a:cs typeface="B Nazanin" pitchFamily="2" charset="-78"/>
              </a:rPr>
              <a:t>انحراف انگشت شست </a:t>
            </a:r>
            <a:r>
              <a:rPr lang="ar-SA" sz="3200" b="1" dirty="0" smtClean="0">
                <a:solidFill>
                  <a:srgbClr val="FFFF00"/>
                </a:solidFill>
                <a:cs typeface="B Nazanin" pitchFamily="2" charset="-78"/>
              </a:rPr>
              <a:t>ب</a:t>
            </a:r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ه </a:t>
            </a:r>
            <a:r>
              <a:rPr lang="ar-SA" sz="3200" b="1" dirty="0" smtClean="0">
                <a:solidFill>
                  <a:srgbClr val="FFFF00"/>
                </a:solidFill>
                <a:cs typeface="B Nazanin" pitchFamily="2" charset="-78"/>
              </a:rPr>
              <a:t>طرف </a:t>
            </a:r>
            <a:r>
              <a:rPr lang="ar-SA" sz="3200" b="1" dirty="0">
                <a:solidFill>
                  <a:srgbClr val="FFFF00"/>
                </a:solidFill>
                <a:cs typeface="B Nazanin" pitchFamily="2" charset="-78"/>
              </a:rPr>
              <a:t>ساير انگشتان </a:t>
            </a:r>
            <a:r>
              <a:rPr lang="ar-SA" sz="3200" b="1" dirty="0" smtClean="0">
                <a:solidFill>
                  <a:srgbClr val="FFFF00"/>
                </a:solidFill>
                <a:cs typeface="B Nazanin" pitchFamily="2" charset="-78"/>
              </a:rPr>
              <a:t>را</a:t>
            </a:r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ar-SA" sz="3200" b="1" dirty="0" smtClean="0">
                <a:solidFill>
                  <a:srgbClr val="FFFF00"/>
                </a:solidFill>
                <a:cs typeface="B Nazanin" pitchFamily="2" charset="-78"/>
              </a:rPr>
              <a:t>ش</a:t>
            </a:r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س</a:t>
            </a:r>
            <a:r>
              <a:rPr lang="ar-SA" sz="3200" b="1" dirty="0">
                <a:solidFill>
                  <a:srgbClr val="FFFF00"/>
                </a:solidFill>
                <a:cs typeface="B Nazanin" pitchFamily="2" charset="-78"/>
              </a:rPr>
              <a:t>ت كج</a:t>
            </a:r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ar-SA" sz="3200" b="1" dirty="0">
                <a:solidFill>
                  <a:srgbClr val="FFFF00"/>
                </a:solidFill>
                <a:cs typeface="B Nazanin" pitchFamily="2" charset="-78"/>
              </a:rPr>
              <a:t>گويند</a:t>
            </a:r>
            <a:r>
              <a:rPr lang="ar-SA" sz="3200" b="1" dirty="0" smtClean="0">
                <a:solidFill>
                  <a:srgbClr val="FFFF00"/>
                </a:solidFill>
                <a:cs typeface="B Nazanin" pitchFamily="2" charset="-78"/>
              </a:rPr>
              <a:t>.</a:t>
            </a:r>
            <a:endParaRPr lang="ar-SA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6" name="Picture 11" descr="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600" y="3352800"/>
            <a:ext cx="5545137" cy="3290888"/>
          </a:xfrm>
          <a:prstGeom prst="rect">
            <a:avLst/>
          </a:prstGeom>
          <a:noFill/>
          <a:ln w="12700">
            <a:solidFill>
              <a:srgbClr val="A50021"/>
            </a:solidFill>
          </a:ln>
          <a:effectLst>
            <a:prstShdw prst="shdw13" dist="53882" dir="13500000">
              <a:srgbClr val="00330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1258888" y="1268413"/>
            <a:ext cx="6659562" cy="2447925"/>
          </a:xfrm>
          <a:prstGeom prst="ellipse">
            <a:avLst/>
          </a:prstGeom>
          <a:noFill/>
          <a:ln w="76200" cap="rnd" algn="ctr">
            <a:solidFill>
              <a:schemeClr val="tx1"/>
            </a:solidFill>
            <a:prstDash val="sysDot"/>
            <a:round/>
            <a:headEnd/>
            <a:tailEnd/>
          </a:ln>
          <a:effectLst>
            <a:prstShdw prst="shdw13" dist="63500" dir="13012194">
              <a:srgbClr val="00CC66">
                <a:alpha val="50000"/>
              </a:srgbClr>
            </a:prstShdw>
          </a:effectLst>
        </p:spPr>
        <p:txBody>
          <a:bodyPr wrap="none" anchor="ctr"/>
          <a:lstStyle/>
          <a:p>
            <a:pPr algn="just"/>
            <a:endParaRPr lang="fa-IR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04999" y="1143000"/>
            <a:ext cx="5330825" cy="20701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1- پوشيدن كفش پنجه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باريك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و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پاشنه بلند</a:t>
            </a:r>
          </a:p>
          <a:p>
            <a:pPr marL="274320" lvl="0" indent="-274320" algn="just" rt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2- </a:t>
            </a:r>
            <a:r>
              <a:rPr lang="ar-SA" sz="2400" b="1" dirty="0" smtClean="0">
                <a:solidFill>
                  <a:srgbClr val="FFFF00"/>
                </a:solidFill>
                <a:cs typeface="B Nazanin" pitchFamily="2" charset="-78"/>
              </a:rPr>
              <a:t>كف پايصاف </a:t>
            </a:r>
            <a:endParaRPr kumimoji="0" lang="ar-SA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3-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ارثي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4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-نداشتن انگشت دوم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به دلیل صدمه</a:t>
            </a:r>
            <a:endParaRPr kumimoji="0" lang="ar-SA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57400" y="404813"/>
            <a:ext cx="4876800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ar-SA" sz="4000" dirty="0">
                <a:solidFill>
                  <a:srgbClr val="FFFF00"/>
                </a:solidFill>
                <a:latin typeface="Verdana" pitchFamily="34" charset="0"/>
                <a:cs typeface="B Nazanin" pitchFamily="2" charset="-78"/>
              </a:rPr>
              <a:t>عوامل ايجاد كننده</a:t>
            </a:r>
            <a:r>
              <a:rPr lang="fa-IR" sz="4000" dirty="0">
                <a:solidFill>
                  <a:srgbClr val="FFFF00"/>
                </a:solidFill>
                <a:latin typeface="Verdana" pitchFamily="34" charset="0"/>
                <a:cs typeface="B Nazanin" pitchFamily="2" charset="-78"/>
              </a:rPr>
              <a:t> شست </a:t>
            </a:r>
            <a:r>
              <a:rPr lang="fa-IR" sz="4000" dirty="0" smtClean="0">
                <a:solidFill>
                  <a:srgbClr val="FFFF00"/>
                </a:solidFill>
                <a:latin typeface="Verdana" pitchFamily="34" charset="0"/>
                <a:cs typeface="B Nazanin" pitchFamily="2" charset="-78"/>
              </a:rPr>
              <a:t>کج</a:t>
            </a:r>
            <a:r>
              <a:rPr lang="ar-SA" sz="4000" dirty="0" smtClean="0">
                <a:solidFill>
                  <a:srgbClr val="FFFF00"/>
                </a:solidFill>
                <a:latin typeface="Verdana" pitchFamily="34" charset="0"/>
                <a:cs typeface="B Nazanin" pitchFamily="2" charset="-78"/>
              </a:rPr>
              <a:t>:</a:t>
            </a:r>
            <a:endParaRPr lang="ar-SA" sz="4000" dirty="0">
              <a:solidFill>
                <a:srgbClr val="FFFF00"/>
              </a:solidFill>
              <a:latin typeface="Verdana" pitchFamily="34" charset="0"/>
              <a:cs typeface="B Nazanin" pitchFamily="2" charset="-78"/>
            </a:endParaRPr>
          </a:p>
        </p:txBody>
      </p:sp>
      <p:pic>
        <p:nvPicPr>
          <p:cNvPr id="7" name="Picture 7" descr="25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33800"/>
            <a:ext cx="4679950" cy="2968625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>
            <a:prstShdw prst="shdw13" dist="53882" dir="13500000">
              <a:srgbClr val="00330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algn="ctr" eaLnBrk="0" hangingPunct="0"/>
            <a:endParaRPr lang="ar-SA" sz="40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700808"/>
            <a:ext cx="8839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fa-IR" sz="6600" b="1" dirty="0" smtClean="0">
                <a:solidFill>
                  <a:schemeClr val="bg1"/>
                </a:solidFill>
                <a:cs typeface="B Nazanin" pitchFamily="2" charset="-78"/>
              </a:rPr>
              <a:t>ساختار </a:t>
            </a:r>
            <a:r>
              <a:rPr lang="fa-IR" sz="6600" b="1" dirty="0" smtClean="0">
                <a:solidFill>
                  <a:schemeClr val="bg1"/>
                </a:solidFill>
                <a:cs typeface="B Nazanin" pitchFamily="2" charset="-78"/>
              </a:rPr>
              <a:t>قامتی</a:t>
            </a:r>
            <a:endParaRPr lang="en-US" sz="66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ctr"/>
            <a:r>
              <a:rPr lang="fa-IR" sz="3600" dirty="0">
                <a:solidFill>
                  <a:srgbClr val="FFFF00"/>
                </a:solidFill>
                <a:cs typeface="0 Baran" panose="00000400000000000000" pitchFamily="2" charset="-78"/>
              </a:rPr>
              <a:t>درس: برنامه ریزی آموزش حرکات ورزشی و اصلاحی کودکان</a:t>
            </a:r>
            <a:endParaRPr lang="en-US" altLang="en-US" sz="3600" dirty="0">
              <a:solidFill>
                <a:srgbClr val="FFFF00"/>
              </a:solidFill>
              <a:cs typeface="0 Baran" panose="00000400000000000000" pitchFamily="2" charset="-78"/>
            </a:endParaRPr>
          </a:p>
          <a:p>
            <a:pPr algn="ctr"/>
            <a:r>
              <a:rPr lang="fa-IR" altLang="en-US" sz="3600" dirty="0">
                <a:solidFill>
                  <a:srgbClr val="FFFF00"/>
                </a:solidFill>
                <a:cs typeface="0 Baran" panose="00000400000000000000" pitchFamily="2" charset="-78"/>
              </a:rPr>
              <a:t>مدرس: زهرا رجبی</a:t>
            </a:r>
          </a:p>
          <a:p>
            <a:pPr algn="ctr"/>
            <a:r>
              <a:rPr lang="fa-IR" altLang="en-US" sz="3600" dirty="0">
                <a:solidFill>
                  <a:srgbClr val="FFFF00"/>
                </a:solidFill>
                <a:cs typeface="0 Baran" panose="00000400000000000000" pitchFamily="2" charset="-78"/>
              </a:rPr>
              <a:t>مقطع تدریس: کارشناسی مربی کودک</a:t>
            </a:r>
            <a:endParaRPr lang="en-US" altLang="en-US" sz="3600" dirty="0">
              <a:solidFill>
                <a:srgbClr val="FFFF00"/>
              </a:solidFill>
              <a:cs typeface="0 Baran" panose="00000400000000000000" pitchFamily="2" charset="-78"/>
            </a:endParaRPr>
          </a:p>
          <a:p>
            <a:pPr algn="ctr"/>
            <a:r>
              <a:rPr lang="fa-IR" altLang="en-US" sz="3600" dirty="0">
                <a:solidFill>
                  <a:srgbClr val="FFFF00"/>
                </a:solidFill>
                <a:cs typeface="0 Baran" panose="00000400000000000000" pitchFamily="2" charset="-78"/>
              </a:rPr>
              <a:t>فروردین 99</a:t>
            </a:r>
            <a:endParaRPr lang="en-US" altLang="en-US" sz="3600" dirty="0">
              <a:solidFill>
                <a:srgbClr val="FFFF00"/>
              </a:solidFill>
              <a:cs typeface="0 Baran" panose="00000400000000000000" pitchFamily="2" charset="-78"/>
            </a:endParaRPr>
          </a:p>
          <a:p>
            <a:pPr algn="ctr" rtl="1"/>
            <a:endParaRPr lang="fa-IR" sz="6600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سال تحصیلی 87 - 86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175" indent="57150" algn="ctr" rtl="1">
              <a:buNone/>
            </a:pPr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ارزیابی ساختار قامتی و آمادگی جسمانی</a:t>
            </a:r>
          </a:p>
          <a:p>
            <a:pPr marL="3175" indent="192088" algn="ctr" rtl="1">
              <a:buNone/>
            </a:pPr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شناسنامه سلامت دانش آموزان دختر استان همدان</a:t>
            </a:r>
          </a:p>
          <a:p>
            <a:pPr marL="3175" indent="192088" algn="ctr" rtl="1">
              <a:buNone/>
            </a:pPr>
            <a:endParaRPr lang="fa-IR" sz="3200" dirty="0" smtClean="0">
              <a:solidFill>
                <a:srgbClr val="FFFF00"/>
              </a:solidFill>
              <a:cs typeface="B Nazanin" pitchFamily="2" charset="-78"/>
            </a:endParaRPr>
          </a:p>
          <a:p>
            <a:pPr marL="3175" indent="192088" algn="just" rtl="1">
              <a:buNone/>
            </a:pPr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در این پژوهش 4000 دانش آموز دختر اول راهنمایی و 4050 دانش آموز دختر اول دبیرستان استان همدان که به صورت تصادفی از بین دانش آموزان سراسر استان انتخاب شده بودند مورد ارزیابی آمادگی جسمانی مرتبط با سلامتی و سنجش ساختار قامتی قرار گرفتند.</a:t>
            </a:r>
            <a:endParaRPr lang="en-US" sz="3200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762000"/>
            <a:ext cx="8077200" cy="5257800"/>
          </a:xfrm>
        </p:spPr>
        <p:txBody>
          <a:bodyPr>
            <a:noAutofit/>
          </a:bodyPr>
          <a:lstStyle/>
          <a:p>
            <a:pPr marL="3175" indent="236538" algn="just" rtl="1">
              <a:buNone/>
            </a:pPr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با توجه به نتایج به دست آمده از پژوهش حاضر 81/17 درصد دانش آموزان دختر اول راهنمایی از ناهنجاری های اسکلتی رنج می برند، و این در حالی است که فقط 18/83 درصد از دانش آموزان دختر اول راهنمایی استان همدان از وضعیت مطلوبی برخوردارند.</a:t>
            </a:r>
          </a:p>
          <a:p>
            <a:pPr marL="3175" indent="236538" algn="just" rtl="1">
              <a:buNone/>
            </a:pPr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همچنین 75/01 درصد از دانش آموزان دختر اول دبیرستان استان همدان دارای ناهنجاری جسمانی می باشند، و 24/99 درصد آن ها از وضعیت مطلوبی برخوردارند.</a:t>
            </a:r>
          </a:p>
          <a:p>
            <a:pPr marL="3175" indent="236538" algn="just" rtl="1">
              <a:buNone/>
            </a:pPr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بیشترین ناهنجاری در این پژوهش مربوط به شانه نامتقارن بوده است.</a:t>
            </a:r>
            <a:endParaRPr lang="en-US" sz="3200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09600"/>
            <a:ext cx="8001000" cy="5334000"/>
          </a:xfrm>
        </p:spPr>
        <p:txBody>
          <a:bodyPr>
            <a:noAutofit/>
          </a:bodyPr>
          <a:lstStyle/>
          <a:p>
            <a:pPr marL="3175" indent="236538" algn="just" rtl="1">
              <a:buNone/>
            </a:pPr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با توجه به تحقیقات انجام شده می توان این چنین نتیجه گرفت که فعالیت های ورزشی منظم و مستمر، تشویق و ترقیب دانش آموزان به فعالیت و تحرک بدنی در آموزشگاه و منزل باعث افزایش آمادگی جسمانی دانش آموزان و تندرستی آنان می شود. چون سهم فعالیت های بدنی در عادات روزانه بین دانش آموزان پایین است. بنابراین لازم است با برنامه ریزی مناسب و تغییر سطح فعالیت بدنی دانش آموزان، سلامتی آنان را ارتقاء بخشید. از طرفی مربیان باید به اهمیت ترکیب بدنی و تاثیر آن بر روی اجرای فعالیت ها، سلامتی و .... آگاه باشند و به تعامل این عامل با عوامل فیزیولوژیکی، روحی و روانی و تکنیکی توجه کنند.</a:t>
            </a:r>
            <a:endParaRPr lang="en-US" sz="3200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8001000" cy="5334000"/>
          </a:xfrm>
        </p:spPr>
        <p:txBody>
          <a:bodyPr>
            <a:normAutofit/>
          </a:bodyPr>
          <a:lstStyle/>
          <a:p>
            <a:pPr marL="3175" indent="296863" algn="just" rtl="1">
              <a:buNone/>
            </a:pPr>
            <a:r>
              <a:rPr lang="fa-IR" sz="3600" dirty="0" smtClean="0">
                <a:solidFill>
                  <a:srgbClr val="FFFF00"/>
                </a:solidFill>
                <a:cs typeface="B Nazanin" pitchFamily="2" charset="-78"/>
              </a:rPr>
              <a:t>همچنین با توجه به شیوع قابل توجه ناهنجاری های اسکلتی در دانش آموزان و پیامدهای منفی اثرگذار بر سلامت آنان باید بر ضرورت توجه جدی تر به شناسایی، پیشگیری و اصلاح عارضه ها تاکید نمود. با ترک عادات نا مطلوب، استفاده از پوشاک مناسب، استفاده از وسایل و تجهیزات استاندارد، انجام تمرینات اصلاحی به موقع و آگاهی دادن در زمینه نحوه صحیح خوابیدن، ایستادن، نشستن و راه رفتن می توان از بروز عوارض ناشی از وضعیت غلط بدن پیشگیری کرد. </a:t>
            </a:r>
            <a:endParaRPr lang="en-US" sz="3600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endParaRPr lang="en-US" sz="28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 rtl="1"/>
            <a:endParaRPr lang="en-US" sz="2800" b="1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5705475"/>
          </a:xfrm>
          <a:prstGeom prst="rect">
            <a:avLst/>
          </a:prstGeom>
          <a:noFill/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آيا مي دانيد</a:t>
            </a:r>
            <a:endParaRPr lang="fa-IR" sz="5400" b="1" dirty="0">
              <a:solidFill>
                <a:srgbClr val="FFFF00"/>
              </a:solidFill>
              <a:latin typeface="Arial" pitchFamily="34" charset="0"/>
              <a:cs typeface="B Nazanin" pitchFamily="2" charset="-78"/>
            </a:endParaRPr>
          </a:p>
          <a:p>
            <a:pPr algn="ctr" rtl="1">
              <a:defRPr/>
            </a:pPr>
            <a:r>
              <a:rPr lang="ar-SA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كيف </a:t>
            </a:r>
            <a:r>
              <a:rPr lang="fa-IR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و کفش نامناسب</a:t>
            </a:r>
            <a:r>
              <a:rPr lang="fa-IR" sz="54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، نشستن </a:t>
            </a:r>
            <a:r>
              <a:rPr lang="fa-IR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نادرست </a:t>
            </a:r>
            <a:r>
              <a:rPr lang="fa-IR" sz="54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طولانی</a:t>
            </a:r>
            <a:r>
              <a:rPr lang="fa-IR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54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و </a:t>
            </a:r>
            <a:r>
              <a:rPr lang="fa-IR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عدم تحرک کافی </a:t>
            </a:r>
          </a:p>
          <a:p>
            <a:pPr algn="ctr" rtl="1">
              <a:defRPr/>
            </a:pPr>
            <a:r>
              <a:rPr lang="ar-SA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مي تواند</a:t>
            </a:r>
            <a:r>
              <a:rPr lang="fa-IR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زمینه </a:t>
            </a:r>
            <a:r>
              <a:rPr lang="fa-IR" sz="54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ساز</a:t>
            </a:r>
            <a:r>
              <a:rPr lang="ar-SA" sz="54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54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ناهنجاری های </a:t>
            </a:r>
            <a:r>
              <a:rPr lang="fa-IR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ساختار قامتی در بین </a:t>
            </a:r>
            <a:r>
              <a:rPr lang="ar-SA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/>
            </a:r>
            <a:br>
              <a:rPr lang="fa-IR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</a:br>
            <a:r>
              <a:rPr lang="fa-IR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دانش آموزان</a:t>
            </a:r>
            <a:r>
              <a:rPr lang="ar-SA" sz="5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54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باشد</a:t>
            </a:r>
            <a:r>
              <a:rPr lang="ar-SA" sz="5400" b="1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؟</a:t>
            </a:r>
            <a:r>
              <a:rPr lang="en-US" sz="4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/>
            </a:r>
            <a:br>
              <a:rPr lang="en-US" sz="4400" b="1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</a:br>
            <a:endParaRPr lang="en-US" sz="4400" b="1" dirty="0">
              <a:solidFill>
                <a:srgbClr val="FFFF00"/>
              </a:solidFill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 rtl="1"/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584775"/>
          </a:xfrm>
          <a:prstGeom prst="rect">
            <a:avLst/>
          </a:prstGeom>
          <a:noFill/>
          <a:ln w="9525" algn="ctr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endParaRPr lang="en-US" sz="3200" b="1" dirty="0">
              <a:solidFill>
                <a:srgbClr val="FFFF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نتیجه گیری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4213" y="1600200"/>
            <a:ext cx="8002587" cy="382111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وضعیت پوشش بانوان، موجب عدم شناسایی به موقع مشکلات ناهنجاری ساختار قامتی آنان می شود.</a:t>
            </a: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عدم تحرک و ورزش کافی به ویژه در خانم ها، عامل مساعدی برای ایجاد این ناهنجاری ها می باشد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B Nazanin" pitchFamily="2" charset="-78"/>
              </a:rPr>
              <a:t>.</a:t>
            </a: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میز و نیمکت های مدارس متناسب با رشد و وضعیت فیزیکی دانش آموزان نیست.</a:t>
            </a:r>
          </a:p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کیف و کفش نامناسب یکی از عوامل اصلی ایجاد کننده ساختار نامناسب قامتی در بین دانش آموزان است.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pic>
        <p:nvPicPr>
          <p:cNvPr id="4" name="Picture 3" descr="1smquestion"/>
          <p:cNvPicPr>
            <a:picLocks noChangeAspect="1" noChangeArrowheads="1" noCrop="1"/>
          </p:cNvPicPr>
          <p:nvPr/>
        </p:nvPicPr>
        <p:blipFill>
          <a:blip r:embed="rId2" cstate="print">
            <a:lum bright="12000" contrast="48000"/>
          </a:blip>
          <a:srcRect/>
          <a:stretch>
            <a:fillRect/>
          </a:stretch>
        </p:blipFill>
        <p:spPr bwMode="auto">
          <a:xfrm>
            <a:off x="3563938" y="4076700"/>
            <a:ext cx="21621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971550" y="1196975"/>
            <a:ext cx="7272338" cy="28797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fa-IR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B Nazanin" pitchFamily="2" charset="-78"/>
              </a:rPr>
              <a:t>به نظر شما طریقه صحیح نشستن چگونه باید باشد ؟</a:t>
            </a:r>
            <a:endParaRPr lang="en-US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650" y="0"/>
            <a:ext cx="7626350" cy="141287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نشستن نادرست (دو زانو)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53000" y="2276475"/>
            <a:ext cx="4191000" cy="4006850"/>
          </a:xfrm>
          <a:prstGeom prst="rect">
            <a:avLst/>
          </a:prstGeom>
        </p:spPr>
        <p:txBody>
          <a:bodyPr/>
          <a:lstStyle/>
          <a:p>
            <a:pPr marL="112713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این نوع عادت که بیشتر در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بچه ها مشاهده می شود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در صورت تکرار عوارضی در پی دارد:</a:t>
            </a:r>
          </a:p>
          <a:p>
            <a:pPr marL="112713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  <a:p>
            <a:pPr marL="112713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fa-IR" sz="21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  <a:p>
            <a:pPr marL="112713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زمینه ساز صافی کف پا</a:t>
            </a:r>
          </a:p>
          <a:p>
            <a:pPr marL="112713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فشار زیاد به مفصل زانو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8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1138" y="2198688"/>
            <a:ext cx="4275137" cy="4278312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23850" y="2276475"/>
            <a:ext cx="1008063" cy="1009650"/>
            <a:chOff x="748" y="1842"/>
            <a:chExt cx="635" cy="63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48" y="1842"/>
              <a:ext cx="635" cy="63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 rtl="1"/>
              <a:endParaRPr lang="fa-IR" b="0">
                <a:solidFill>
                  <a:srgbClr val="FFFF00"/>
                </a:solidFill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0"/>
            <a:ext cx="8439150" cy="141287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نشستن نادرست (چهار زانو)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19700" y="1700213"/>
            <a:ext cx="3600450" cy="4824412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a-IR" sz="2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   در این نوع نشستن پنجه پاها زیر باسن قرار گرفته که می تواند عوارض زیر را به دنبال داشته باشد: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پشت گرد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زانوی پرا نتزی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چرخش ران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9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4616450" cy="4779962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27088" y="2636838"/>
            <a:ext cx="1008062" cy="1009650"/>
            <a:chOff x="748" y="1842"/>
            <a:chExt cx="635" cy="63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48" y="1842"/>
              <a:ext cx="635" cy="63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 rtl="1"/>
              <a:endParaRPr lang="fa-IR" b="0">
                <a:solidFill>
                  <a:srgbClr val="FFFF00"/>
                </a:solidFill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0"/>
            <a:ext cx="8291512" cy="141287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نشستن نادرست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(دو زانو به سمت بیرون)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81625" y="2492375"/>
            <a:ext cx="3762375" cy="4114800"/>
          </a:xfrm>
          <a:prstGeom prst="rect">
            <a:avLst/>
          </a:prstGeom>
        </p:spPr>
        <p:txBody>
          <a:bodyPr/>
          <a:lstStyle/>
          <a:p>
            <a:pPr marL="236538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در این نحوه نشستن پاها به سمت خارج چرخیده و می تواند عوارض زیر را به دنبال داشته باشد:</a:t>
            </a:r>
          </a:p>
          <a:p>
            <a:pPr marL="236538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چرخش ران</a:t>
            </a:r>
          </a:p>
          <a:p>
            <a:pPr marL="236538" marR="0" lvl="0" indent="-3810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زانوی ضربدری</a:t>
            </a:r>
          </a:p>
        </p:txBody>
      </p:sp>
      <p:pic>
        <p:nvPicPr>
          <p:cNvPr id="6" name="Picture 4" descr="10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5105400" cy="4648200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27088" y="1844675"/>
            <a:ext cx="1008062" cy="1009650"/>
            <a:chOff x="748" y="1842"/>
            <a:chExt cx="635" cy="63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48" y="1842"/>
              <a:ext cx="635" cy="63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 rtl="1"/>
              <a:endParaRPr lang="fa-IR" b="0">
                <a:solidFill>
                  <a:srgbClr val="FFFF00"/>
                </a:solidFill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algn="ctr" eaLnBrk="0" hangingPunct="0"/>
            <a:endParaRPr lang="ar-SA" sz="28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0668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سیستم عضلانی – اسکلتی</a:t>
            </a:r>
          </a:p>
          <a:p>
            <a:pPr algn="ctr" rtl="1"/>
            <a:r>
              <a:rPr lang="fa-IR" sz="2800" b="1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نگهدارنده چارچوب اصلی بدن انسان است.</a:t>
            </a:r>
          </a:p>
          <a:p>
            <a:pPr algn="ctr" rtl="1"/>
            <a:r>
              <a:rPr lang="fa-IR" sz="2800" b="1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 </a:t>
            </a:r>
            <a:endParaRPr lang="en-US" sz="2800" b="1" dirty="0">
              <a:solidFill>
                <a:srgbClr val="FFFF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048000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800" b="1" dirty="0" smtClean="0">
                <a:solidFill>
                  <a:srgbClr val="FFFF00"/>
                </a:solidFill>
                <a:cs typeface="B Nazanin" pitchFamily="2" charset="-78"/>
              </a:rPr>
              <a:t>هر آنچه باعث تغییر و اختلال در شکل طبیعی و عملکرد صحیح این سیستم گردد، ایجاد ناهنجاری های ساختار قامتی </a:t>
            </a:r>
            <a:r>
              <a:rPr lang="fa-IR" sz="2800" b="1" smtClean="0">
                <a:solidFill>
                  <a:srgbClr val="FFFF00"/>
                </a:solidFill>
                <a:cs typeface="B Nazanin" pitchFamily="2" charset="-78"/>
              </a:rPr>
              <a:t>می نماید.</a:t>
            </a:r>
            <a:endParaRPr lang="en-US" sz="2800" b="1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0"/>
            <a:ext cx="8686800" cy="141287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نشسستن نادرست </a:t>
            </a:r>
            <a:b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(دو زانو به صورت یکطرفه)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76800" y="1844675"/>
            <a:ext cx="4267200" cy="5013325"/>
          </a:xfrm>
          <a:prstGeom prst="rect">
            <a:avLst/>
          </a:prstGeom>
        </p:spPr>
        <p:txBody>
          <a:bodyPr/>
          <a:lstStyle/>
          <a:p>
            <a:pPr marL="273050" marR="0" lvl="0" indent="11113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در این نوع نشستن یک پا به سمت خارج و یک پا به سمت داخل چرخش پیدا می کند که می تواند عوارض زیر را به دنبال داشته باشد:</a:t>
            </a:r>
          </a:p>
          <a:p>
            <a:pPr marL="273050" marR="0" lvl="0" indent="11113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  <a:p>
            <a:pPr marL="273050" marR="0" lvl="0" indent="11113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پشت کج (اسکولیوز)</a:t>
            </a:r>
          </a:p>
          <a:p>
            <a:pPr marL="273050" marR="0" lvl="0" indent="11113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زانوی ضربدری</a:t>
            </a:r>
          </a:p>
          <a:p>
            <a:pPr marL="273050" marR="0" lvl="0" indent="11113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زانوی پرانتزی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11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359025"/>
            <a:ext cx="4630738" cy="4073525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971550" y="3213100"/>
            <a:ext cx="1008063" cy="1009650"/>
            <a:chOff x="748" y="1842"/>
            <a:chExt cx="635" cy="63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48" y="1842"/>
              <a:ext cx="635" cy="63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 rtl="1"/>
              <a:endParaRPr lang="fa-IR" b="0">
                <a:solidFill>
                  <a:srgbClr val="FFFF00"/>
                </a:solidFill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4213" y="-171450"/>
            <a:ext cx="7773987" cy="141287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نشستن نادرست</a:t>
            </a:r>
            <a:b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(گرفتن زانو در بغل)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24300" y="1700213"/>
            <a:ext cx="5219700" cy="4425950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این نوع نشستن به زانوها و ستون فقرات فشار وارد می کند و در صورت تکرار باعث ایجاد عارضه های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زانوی خم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و پشت گرد می گردد.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12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89138"/>
            <a:ext cx="3144838" cy="4292600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195513" y="1773238"/>
            <a:ext cx="1008062" cy="1009650"/>
            <a:chOff x="748" y="1842"/>
            <a:chExt cx="635" cy="63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48" y="1842"/>
              <a:ext cx="635" cy="63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 rtl="1"/>
              <a:endParaRPr lang="fa-IR" b="0">
                <a:solidFill>
                  <a:srgbClr val="FFFF00"/>
                </a:solidFill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نشستن نادرست روی مبل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524000"/>
            <a:ext cx="8534400" cy="1371601"/>
          </a:xfrm>
          <a:prstGeom prst="rect">
            <a:avLst/>
          </a:prstGeom>
          <a:ln w="76200" cap="flat">
            <a:solidFill>
              <a:srgbClr val="FF0000"/>
            </a:solidFill>
            <a:prstDash val="sysDot"/>
          </a:ln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  </a:t>
            </a:r>
            <a:r>
              <a:rPr kumimoji="0" lang="fa-I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در اين نحوه نشستن (لم داده) ستون فقرات از حالت طبيعی خارج شده  و فشار غير طبيعی روی مهره ها وارد  می شود.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15-2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3500438"/>
            <a:ext cx="3959225" cy="2921000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411413" y="3644900"/>
            <a:ext cx="792162" cy="793750"/>
            <a:chOff x="748" y="1842"/>
            <a:chExt cx="635" cy="63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48" y="1842"/>
              <a:ext cx="635" cy="63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 rtl="1"/>
              <a:endParaRPr lang="fa-IR" b="0">
                <a:solidFill>
                  <a:srgbClr val="FFFF00"/>
                </a:solidFill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-171450"/>
            <a:ext cx="8218487" cy="16954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نشستن به حالت</a:t>
            </a:r>
            <a:br>
              <a:rPr kumimoji="0" lang="fa-IR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</a:br>
            <a:r>
              <a:rPr kumimoji="0" lang="fa-IR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خم شده به سمت جلو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16463" y="2636838"/>
            <a:ext cx="4040187" cy="3854450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 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تکرار اين حالت در افراد به صورت عادت در می آيد و در نهايت ستون فقرات از حالت طبيعی خارج شده</a:t>
            </a:r>
            <a:r>
              <a:rPr kumimoji="0" lang="fa-IR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و فرد دچار پشت گرد (کیفوز) می</a:t>
            </a:r>
            <a:r>
              <a:rPr kumimoji="0" lang="fa-IR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شود. 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ea typeface="SimSun" pitchFamily="2" charset="-122"/>
                <a:cs typeface="B Nazanin" pitchFamily="2" charset="-78"/>
              </a:rPr>
              <a:t>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16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8463" y="2060575"/>
            <a:ext cx="3371850" cy="4392613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71500" y="2071688"/>
            <a:ext cx="1008063" cy="1009650"/>
            <a:chOff x="748" y="1842"/>
            <a:chExt cx="635" cy="63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48" y="1842"/>
              <a:ext cx="635" cy="63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 rtl="1"/>
              <a:endParaRPr lang="fa-IR" b="0">
                <a:solidFill>
                  <a:srgbClr val="FFFF00"/>
                </a:solidFill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 rtl="1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7772400" cy="4572000"/>
          </a:xfrm>
        </p:spPr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2988" y="-171450"/>
            <a:ext cx="7158037" cy="141287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نشستن طولا نی مد ت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0" y="1905000"/>
            <a:ext cx="4041775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ممکن است فرد در طول روز مدت طولانی در حالت نشسته بسر برد. در اين وضعيت بهتر است تکيه گاهی داشته باشد. 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نشستن طولانی مدت</a:t>
            </a:r>
            <a:r>
              <a:rPr kumimoji="0" lang="fa-IR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بدون حمایت پشت عارضه پشت گرد (کیفوز) ایجاد</a:t>
            </a:r>
            <a:r>
              <a:rPr kumimoji="0" lang="fa-IR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می کند 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18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73238"/>
            <a:ext cx="3403600" cy="4525962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700338" y="1844675"/>
            <a:ext cx="1008062" cy="1009650"/>
            <a:chOff x="748" y="1842"/>
            <a:chExt cx="635" cy="63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48" y="1842"/>
              <a:ext cx="635" cy="63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fa-IR" sz="2800" b="0">
                <a:solidFill>
                  <a:srgbClr val="FFFF00"/>
                </a:solidFill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FFFF00"/>
                </a:solidFill>
                <a:cs typeface="B Nazanin" pitchFamily="2" charset="-78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FFFF00"/>
                </a:solidFill>
                <a:cs typeface="B Nazani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00113" y="-171450"/>
            <a:ext cx="7158037" cy="141287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نشستن صحیح روی صندلی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4663" y="2327275"/>
            <a:ext cx="4611687" cy="3262313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فرد بايد روی صندلی صاف بنشيند به  نحوی که سر در امتداد تنه قرار</a:t>
            </a:r>
            <a:r>
              <a:rPr kumimoji="0" lang="fa-IR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گيرد. 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اين وضعيت</a:t>
            </a:r>
            <a:r>
              <a:rPr lang="fa-IR" altLang="zh-CN" sz="2600" b="1" dirty="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باعث می شود فشار کمتری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روی  مهره ها و عضلات وارد شود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19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68413"/>
            <a:ext cx="3927475" cy="5364162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2988" y="-171450"/>
            <a:ext cx="7158037" cy="141287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نشستن صحیح روی زمین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48263" y="3716338"/>
            <a:ext cx="3754437" cy="4114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5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B Nazanin" pitchFamily="2" charset="-78"/>
              </a:rPr>
              <a:t> </a:t>
            </a: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cs typeface="B Nazanin" pitchFamily="2" charset="-78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724401" y="1916113"/>
            <a:ext cx="4038600" cy="3959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  در این وضعیت با استفاده از تکیه گاه ستون فقرات و پاها صاف نگه داشته می شود و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بالشی در زیر زانو قرار می گیرد. همچنین می توان زانوها را کمی خم کرد.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7" name="Picture 5" descr="13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570163"/>
            <a:ext cx="4195763" cy="4059237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-304800"/>
            <a:ext cx="8534400" cy="141287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بلند شدن و نشستن  روی صندلی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76825" y="2492375"/>
            <a:ext cx="3889375" cy="37385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در هنگام بلند شدن یا نشستن از دست ها به عنوان تکیه گاه استفاده می شود، زیرا</a:t>
            </a:r>
            <a:r>
              <a:rPr kumimoji="0" lang="fa-IR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با انتقال قسمتی از وزن به دست ها از فشار وارده به مفاصل بدن کاسته می شود.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20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6550" y="1196975"/>
            <a:ext cx="4090988" cy="5329238"/>
          </a:xfrm>
          <a:prstGeom prst="rect">
            <a:avLst/>
          </a:prstGeom>
          <a:noFill/>
          <a:ln>
            <a:solidFill>
              <a:srgbClr val="660066"/>
            </a:solidFill>
          </a:ln>
          <a:effectLst>
            <a:prstShdw prst="shdw13" dist="53882" dir="13500000">
              <a:srgbClr val="660066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 rtl="1"/>
            <a:endParaRPr lang="en-US" sz="280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-71438"/>
            <a:ext cx="8291512" cy="147002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حمل کیف مدرسه</a:t>
            </a: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6" name="Picture 5" descr="C:\Documents and Settings\user\Desktop\New Folder on yosofi\c08995f3d7517ff0d62b0e6db41f3b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1447800"/>
            <a:ext cx="3429000" cy="51816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Picture 5" descr="05-03-11-8-26-backpack200-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81400"/>
            <a:ext cx="2286000" cy="2681287"/>
          </a:xfrm>
          <a:prstGeom prst="rect">
            <a:avLst/>
          </a:prstGeom>
          <a:noFill/>
          <a:ln w="76200">
            <a:solidFill>
              <a:srgbClr val="00CC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04800"/>
            <a:ext cx="8229600" cy="15525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در آمریکا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مطالعه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ای روی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 وزن کوله پشتی 345 دانش آموز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cs typeface="B Nazanin" pitchFamily="2" charset="-78"/>
              </a:rPr>
              <a:t>11 تا 14 ساله انجام شده و نتایج زیر حاصل گردیده است: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B Nazanin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1676400"/>
            <a:ext cx="77771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ar-SA" sz="280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این مطالعه نشان داد که 55 درصد دانش آموزان وزنی بیش از </a:t>
            </a:r>
            <a:r>
              <a:rPr lang="ar-SA" sz="28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15</a:t>
            </a:r>
            <a:r>
              <a:rPr lang="fa-IR" sz="28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 </a:t>
            </a:r>
            <a:r>
              <a:rPr lang="ar-SA" sz="28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درصد </a:t>
            </a:r>
            <a:r>
              <a:rPr lang="ar-SA" sz="280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وزن بدنشان حمل می </a:t>
            </a:r>
            <a:r>
              <a:rPr lang="ar-SA" sz="28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کنند</a:t>
            </a:r>
            <a:r>
              <a:rPr lang="fa-IR" sz="28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.</a:t>
            </a:r>
            <a:endParaRPr lang="en-US" sz="2800" dirty="0">
              <a:solidFill>
                <a:srgbClr val="FFFF00"/>
              </a:solidFill>
              <a:latin typeface="Arial" charset="0"/>
              <a:cs typeface="B Nazanin" pitchFamily="2" charset="-78"/>
            </a:endParaRPr>
          </a:p>
        </p:txBody>
      </p:sp>
      <p:pic>
        <p:nvPicPr>
          <p:cNvPr id="6" name="Picture 6" descr="EJ_12_STUDENT-BODY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2743200"/>
            <a:ext cx="4495801" cy="3871913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959429" y="381000"/>
            <a:ext cx="1110342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algn="ctr" eaLnBrk="0" hangingPunct="0"/>
            <a:endParaRPr lang="ar-SA" sz="24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6286" y="609601"/>
            <a:ext cx="6770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اجزا اصلی ساختار قامتی :</a:t>
            </a:r>
            <a:b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1-عضلات      2-استخوان ها         3 -مفاصل</a:t>
            </a:r>
            <a:endParaRPr lang="en-US" sz="24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1600200"/>
            <a:ext cx="25908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fa-IR" sz="2400" b="1" dirty="0" smtClean="0">
              <a:solidFill>
                <a:srgbClr val="FFFF00"/>
              </a:solidFill>
              <a:latin typeface="Arial" charset="0"/>
              <a:cs typeface="B Nazanin" pitchFamily="2" charset="-78"/>
            </a:endParaRPr>
          </a:p>
          <a:p>
            <a:pPr algn="just" rtl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fa-IR" sz="2400" b="1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وظایف استخوان ها:</a:t>
            </a:r>
            <a:endParaRPr lang="fa-IR" sz="2400" b="1" dirty="0">
              <a:solidFill>
                <a:srgbClr val="FFFF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690336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1- استوار نگه داشتن و شکل دادن به بدن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2- محافظت از اعضای داخلی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3- کمک به حرکت بدن با همکاری ماهیچه ها (سیستم اهرمی)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4- شرکت در تولید سلول های خونی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5- ذخیره کردن برخی از املاح معدنی مانند کلسیم و فسفر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6- عملکرد در سیستم ایمنی</a:t>
            </a:r>
            <a:endParaRPr lang="en-US" sz="2400" b="1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03338" y="490538"/>
            <a:ext cx="6411912" cy="1009650"/>
          </a:xfrm>
          <a:prstGeom prst="rect">
            <a:avLst/>
          </a:prstGeom>
          <a:noFill/>
          <a:ln w="38100">
            <a:solidFill>
              <a:srgbClr val="00CC66"/>
            </a:solidFill>
          </a:ln>
        </p:spPr>
        <p:txBody>
          <a:bodyPr bIns="91440" anchor="b" anchorCtr="0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حمل نادرست کيف با يک دست</a:t>
            </a: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844675"/>
            <a:ext cx="8424862" cy="10795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بیشتر افراد عادت</a:t>
            </a:r>
            <a:r>
              <a:rPr kumimoji="0" lang="fa-IR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دارند کيف</a:t>
            </a:r>
            <a:r>
              <a:rPr kumimoji="0" lang="fa-IR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يا اشیاء</a:t>
            </a:r>
            <a:r>
              <a:rPr kumimoji="0" lang="fa-IR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را</a:t>
            </a:r>
            <a:r>
              <a:rPr kumimoji="0" lang="fa-IR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با</a:t>
            </a:r>
            <a:r>
              <a:rPr kumimoji="0" lang="fa-IR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يک دست حمل کنند. تکرار این وضعیت باعث ایجاد عوارض زیر می گردد</a:t>
            </a:r>
            <a:r>
              <a:rPr kumimoji="0" lang="fa-IR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: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2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67000"/>
            <a:ext cx="2768600" cy="3929062"/>
          </a:xfrm>
          <a:prstGeom prst="rect">
            <a:avLst/>
          </a:prstGeom>
          <a:solidFill>
            <a:schemeClr val="bg1"/>
          </a:solidFill>
          <a:ln>
            <a:solidFill>
              <a:srgbClr val="6699FF"/>
            </a:solidFill>
          </a:ln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85800" y="2667000"/>
            <a:ext cx="792163" cy="792163"/>
            <a:chOff x="748" y="1842"/>
            <a:chExt cx="635" cy="63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48" y="1842"/>
              <a:ext cx="635" cy="63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 rtl="1"/>
              <a:endParaRPr lang="fa-IR" b="0">
                <a:solidFill>
                  <a:srgbClr val="FFFF00"/>
                </a:solidFill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39" y="1979"/>
              <a:ext cx="453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endParaRPr lang="en-US">
                <a:solidFill>
                  <a:srgbClr val="FFFF00"/>
                </a:solidFill>
                <a:cs typeface="B Nazanin" pitchFamily="2" charset="-78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10200" y="3886200"/>
            <a:ext cx="2663825" cy="1766637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CCFF33"/>
            </a:solidFill>
            <a:prstDash val="sysDot"/>
            <a:miter lim="800000"/>
            <a:headEnd/>
            <a:tailEnd/>
          </a:ln>
        </p:spPr>
        <p:txBody>
          <a:bodyPr lIns="54000" rIns="72000">
            <a:spAutoFit/>
          </a:bodyPr>
          <a:lstStyle/>
          <a:p>
            <a:pPr algn="just" rtl="1">
              <a:spcBef>
                <a:spcPct val="20000"/>
              </a:spcBef>
            </a:pPr>
            <a:r>
              <a:rPr lang="fa-IR" altLang="zh-CN" sz="3200" dirty="0">
                <a:latin typeface="Arial" charset="0"/>
                <a:cs typeface="B Nazanin" pitchFamily="2" charset="-78"/>
              </a:rPr>
              <a:t>شانه افتاده </a:t>
            </a:r>
          </a:p>
          <a:p>
            <a:pPr algn="just" rtl="1">
              <a:spcBef>
                <a:spcPct val="20000"/>
              </a:spcBef>
            </a:pPr>
            <a:r>
              <a:rPr lang="fa-IR" altLang="zh-CN" sz="3200" dirty="0">
                <a:latin typeface="Arial" charset="0"/>
                <a:cs typeface="B Nazanin" pitchFamily="2" charset="-78"/>
              </a:rPr>
              <a:t>و</a:t>
            </a:r>
          </a:p>
          <a:p>
            <a:pPr algn="just" rtl="1">
              <a:spcBef>
                <a:spcPct val="20000"/>
              </a:spcBef>
            </a:pPr>
            <a:r>
              <a:rPr lang="fa-IR" altLang="zh-CN" sz="3200" dirty="0">
                <a:latin typeface="Arial" charset="0"/>
                <a:cs typeface="B Nazanin" pitchFamily="2" charset="-78"/>
              </a:rPr>
              <a:t>پشت کج (اسکولیوز)</a:t>
            </a:r>
            <a:endParaRPr lang="en-US" sz="3200" dirty="0">
              <a:latin typeface="Arial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01700" y="474663"/>
            <a:ext cx="7404100" cy="695325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حمل صحیح کیف با یک دست 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628775"/>
            <a:ext cx="8218487" cy="1655763"/>
          </a:xfrm>
          <a:prstGeom prst="rect">
            <a:avLst/>
          </a:prstGeom>
        </p:spPr>
        <p:txBody>
          <a:bodyPr/>
          <a:lstStyle/>
          <a:p>
            <a:pPr marL="3175" marR="0" lvl="0" indent="236538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دانش آموزان عادت دارند کيف يا کتاب را با يک دست</a:t>
            </a:r>
            <a:r>
              <a:rPr kumimoji="0" lang="fa-IR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حمل</a:t>
            </a:r>
            <a:r>
              <a:rPr kumimoji="0" lang="fa-IR" altLang="zh-CN" sz="2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B Nazanin" pitchFamily="2" charset="-78"/>
              </a:rPr>
              <a:t>کنند.  آنها بايد در طول مسير کيف يا کتاب را به صورت متناوب با دست راست يا چپ حمل نمايند.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3-1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950" y="3284538"/>
            <a:ext cx="2679700" cy="3573462"/>
          </a:xfrm>
          <a:prstGeom prst="rect">
            <a:avLst/>
          </a:prstGeom>
          <a:noFill/>
          <a:ln w="38100">
            <a:solidFill>
              <a:srgbClr val="CCFF33"/>
            </a:solidFill>
          </a:ln>
          <a:effectLst>
            <a:prstShdw prst="shdw13" dist="53882" dir="13500000">
              <a:srgbClr val="CC0066">
                <a:alpha val="50000"/>
              </a:srgbClr>
            </a:prstShdw>
          </a:effectLst>
        </p:spPr>
      </p:pic>
      <p:pic>
        <p:nvPicPr>
          <p:cNvPr id="7" name="Picture 5" descr="3-2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29388" y="3419475"/>
            <a:ext cx="2614612" cy="3438525"/>
          </a:xfrm>
          <a:prstGeom prst="rect">
            <a:avLst/>
          </a:prstGeom>
          <a:noFill/>
          <a:ln w="38100">
            <a:solidFill>
              <a:srgbClr val="CCFF33"/>
            </a:solidFill>
          </a:ln>
          <a:effectLst>
            <a:prstShdw prst="shdw13" dist="53882" dir="13500000">
              <a:srgbClr val="CC0066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 rtl="1"/>
            <a:endParaRPr lang="en-US" sz="2800"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550" y="-171450"/>
            <a:ext cx="7158038" cy="1412875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540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کیف </a:t>
            </a:r>
            <a:r>
              <a:rPr kumimoji="0" lang="fa-IR" altLang="zh-CN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مناسب</a:t>
            </a:r>
            <a:r>
              <a:rPr kumimoji="0" lang="fa-IR" altLang="zh-CN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fa-IR" altLang="zh-CN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458913"/>
            <a:ext cx="7486650" cy="72072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CC66"/>
            </a:solidFill>
            <a:prstDash val="sysDot"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altLang="zh-CN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cs typeface="B Nazanin" pitchFamily="2" charset="-78"/>
              </a:rPr>
              <a:t>توصيه می گردد کيف به صورت </a:t>
            </a: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cs typeface="B Nazanin" pitchFamily="2" charset="-78"/>
              </a:rPr>
              <a:t>کوله پشتی</a:t>
            </a:r>
            <a:r>
              <a:rPr kumimoji="0" lang="fa-IR" altLang="zh-CN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cs typeface="B Nazanin" pitchFamily="2" charset="-78"/>
              </a:rPr>
              <a:t> استفاده گردد.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uLnTx/>
              <a:uFillTx/>
              <a:cs typeface="B Nazanin" pitchFamily="2" charset="-7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563" y="2514600"/>
            <a:ext cx="8135937" cy="11509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rtl="1">
              <a:buClr>
                <a:schemeClr val="bg1"/>
              </a:buClr>
              <a:buSzPct val="80000"/>
              <a:defRPr/>
            </a:pPr>
            <a:r>
              <a:rPr lang="fa-IR" sz="3200" dirty="0" smtClean="0">
                <a:cs typeface="B Nazanin" pitchFamily="2" charset="-78"/>
              </a:rPr>
              <a:t>جنس: </a:t>
            </a:r>
            <a:r>
              <a:rPr lang="ar-SA" sz="3200" dirty="0" smtClean="0">
                <a:cs typeface="B Nazanin" pitchFamily="2" charset="-78"/>
              </a:rPr>
              <a:t>از </a:t>
            </a:r>
            <a:r>
              <a:rPr lang="ar-SA" sz="3200" dirty="0">
                <a:cs typeface="B Nazanin" pitchFamily="2" charset="-78"/>
              </a:rPr>
              <a:t>سبک ترین جنس مثل وینیل</a:t>
            </a:r>
            <a:r>
              <a:rPr lang="en-US" sz="3200" dirty="0">
                <a:cs typeface="B Nazanin" pitchFamily="2" charset="-78"/>
              </a:rPr>
              <a:t> (Vinyl) </a:t>
            </a:r>
            <a:r>
              <a:rPr lang="ar-SA" sz="3200" dirty="0">
                <a:cs typeface="B Nazanin" pitchFamily="2" charset="-78"/>
              </a:rPr>
              <a:t>یا کاموایی </a:t>
            </a:r>
            <a:r>
              <a:rPr lang="ar-SA" sz="3200" dirty="0" smtClean="0">
                <a:cs typeface="B Nazanin" pitchFamily="2" charset="-78"/>
              </a:rPr>
              <a:t>باشد</a:t>
            </a:r>
            <a:r>
              <a:rPr lang="fa-IR" sz="3200" dirty="0" smtClean="0">
                <a:cs typeface="B Nazanin" pitchFamily="2" charset="-78"/>
              </a:rPr>
              <a:t>.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983038"/>
            <a:ext cx="817245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200" dirty="0" smtClean="0">
                <a:cs typeface="B Nazanin" pitchFamily="2" charset="-78"/>
              </a:rPr>
              <a:t>وزن: </a:t>
            </a:r>
            <a:r>
              <a:rPr lang="ar-SA" sz="3200" dirty="0" smtClean="0">
                <a:cs typeface="B Nazanin" pitchFamily="2" charset="-78"/>
              </a:rPr>
              <a:t>وزن</a:t>
            </a:r>
            <a:r>
              <a:rPr lang="fa-IR" sz="3200" dirty="0" smtClean="0">
                <a:cs typeface="B Nazanin" pitchFamily="2" charset="-78"/>
              </a:rPr>
              <a:t> کیف</a:t>
            </a:r>
            <a:r>
              <a:rPr lang="ar-SA" sz="3200" dirty="0" smtClean="0">
                <a:cs typeface="B Nazanin" pitchFamily="2" charset="-78"/>
              </a:rPr>
              <a:t> </a:t>
            </a:r>
            <a:r>
              <a:rPr lang="ar-SA" sz="3200" dirty="0">
                <a:cs typeface="B Nazanin" pitchFamily="2" charset="-78"/>
              </a:rPr>
              <a:t>بيشتر </a:t>
            </a:r>
            <a:r>
              <a:rPr lang="ar-SA" sz="3200" dirty="0" smtClean="0">
                <a:cs typeface="B Nazanin" pitchFamily="2" charset="-78"/>
              </a:rPr>
              <a:t>از</a:t>
            </a:r>
            <a:r>
              <a:rPr lang="fa-IR" sz="3200" dirty="0" smtClean="0">
                <a:cs typeface="B Nazanin" pitchFamily="2" charset="-78"/>
              </a:rPr>
              <a:t> 10 تا </a:t>
            </a:r>
            <a:r>
              <a:rPr lang="en-US" sz="3200" dirty="0" smtClean="0">
                <a:cs typeface="B Nazanin" pitchFamily="2" charset="-78"/>
              </a:rPr>
              <a:t>۱۵</a:t>
            </a:r>
            <a:r>
              <a:rPr lang="en-US" sz="3200" dirty="0">
                <a:cs typeface="B Nazanin" pitchFamily="2" charset="-78"/>
              </a:rPr>
              <a:t>‬</a:t>
            </a:r>
            <a:r>
              <a:rPr lang="ar-SA" sz="3200" dirty="0">
                <a:cs typeface="B Nazanin" pitchFamily="2" charset="-78"/>
              </a:rPr>
              <a:t>درصد وزن بدن </a:t>
            </a:r>
            <a:r>
              <a:rPr lang="fa-IR" sz="3200" dirty="0">
                <a:cs typeface="B Nazanin" pitchFamily="2" charset="-78"/>
              </a:rPr>
              <a:t>ن</a:t>
            </a:r>
            <a:r>
              <a:rPr lang="ar-SA" sz="3200" dirty="0" smtClean="0">
                <a:cs typeface="B Nazanin" pitchFamily="2" charset="-78"/>
              </a:rPr>
              <a:t>باشد</a:t>
            </a:r>
            <a:r>
              <a:rPr lang="fa-IR" sz="3200" dirty="0" smtClean="0">
                <a:cs typeface="B Nazanin" pitchFamily="2" charset="-78"/>
              </a:rPr>
              <a:t>.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11188" y="5073839"/>
            <a:ext cx="8135937" cy="156966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200" dirty="0">
                <a:latin typeface="Arial" charset="0"/>
                <a:cs typeface="B Nazanin" pitchFamily="2" charset="-78"/>
              </a:rPr>
              <a:t>ب</a:t>
            </a:r>
            <a:r>
              <a:rPr lang="fa-IR" sz="3200" dirty="0">
                <a:latin typeface="Arial" charset="0"/>
                <a:cs typeface="B Nazanin" pitchFamily="2" charset="-78"/>
              </a:rPr>
              <a:t>ندهای شانه </a:t>
            </a:r>
            <a:r>
              <a:rPr lang="fa-IR" sz="3200" dirty="0" smtClean="0">
                <a:latin typeface="Arial" charset="0"/>
                <a:cs typeface="B Nazanin" pitchFamily="2" charset="-78"/>
              </a:rPr>
              <a:t>ای: </a:t>
            </a:r>
            <a:r>
              <a:rPr lang="ar-SA" sz="3200" dirty="0" smtClean="0">
                <a:latin typeface="Arial" charset="0"/>
                <a:cs typeface="B Nazanin" pitchFamily="2" charset="-78"/>
              </a:rPr>
              <a:t>دو </a:t>
            </a:r>
            <a:r>
              <a:rPr lang="ar-SA" sz="3200" dirty="0">
                <a:latin typeface="Arial" charset="0"/>
                <a:cs typeface="B Nazanin" pitchFamily="2" charset="-78"/>
              </a:rPr>
              <a:t>بند شانه اي پهن و نرم داشته </a:t>
            </a:r>
            <a:r>
              <a:rPr lang="ar-SA" sz="3200" dirty="0" smtClean="0">
                <a:latin typeface="Arial" charset="0"/>
                <a:cs typeface="B Nazanin" pitchFamily="2" charset="-78"/>
              </a:rPr>
              <a:t>باشد</a:t>
            </a:r>
            <a:r>
              <a:rPr lang="en-US" sz="3200" dirty="0" smtClean="0">
                <a:latin typeface="Arial" charset="0"/>
                <a:cs typeface="B Nazanin" pitchFamily="2" charset="-78"/>
              </a:rPr>
              <a:t>، </a:t>
            </a:r>
            <a:r>
              <a:rPr lang="ar-SA" sz="3200" dirty="0">
                <a:latin typeface="Arial" charset="0"/>
                <a:cs typeface="B Nazanin" pitchFamily="2" charset="-78"/>
              </a:rPr>
              <a:t>كه بتوان آنها را </a:t>
            </a:r>
            <a:r>
              <a:rPr lang="ar-SA" sz="3200" dirty="0" smtClean="0">
                <a:latin typeface="Arial" charset="0"/>
                <a:cs typeface="B Nazanin" pitchFamily="2" charset="-78"/>
              </a:rPr>
              <a:t>ب</a:t>
            </a:r>
            <a:r>
              <a:rPr lang="fa-IR" sz="3200" dirty="0" smtClean="0">
                <a:latin typeface="Arial" charset="0"/>
                <a:cs typeface="B Nazanin" pitchFamily="2" charset="-78"/>
              </a:rPr>
              <a:t>ه </a:t>
            </a:r>
            <a:r>
              <a:rPr lang="ar-SA" sz="3200" dirty="0" smtClean="0">
                <a:latin typeface="Arial" charset="0"/>
                <a:cs typeface="B Nazanin" pitchFamily="2" charset="-78"/>
              </a:rPr>
              <a:t>راحتي </a:t>
            </a:r>
            <a:r>
              <a:rPr lang="ar-SA" sz="3200" dirty="0">
                <a:latin typeface="Arial" charset="0"/>
                <a:cs typeface="B Nazanin" pitchFamily="2" charset="-78"/>
              </a:rPr>
              <a:t>روي شانه ها قرار </a:t>
            </a:r>
            <a:r>
              <a:rPr lang="ar-SA" sz="3200" dirty="0" smtClean="0">
                <a:latin typeface="Arial" charset="0"/>
                <a:cs typeface="B Nazanin" pitchFamily="2" charset="-78"/>
              </a:rPr>
              <a:t>داد</a:t>
            </a:r>
            <a:r>
              <a:rPr lang="fa-IR" sz="3200" dirty="0" smtClean="0">
                <a:latin typeface="Arial" charset="0"/>
                <a:cs typeface="B Nazanin" pitchFamily="2" charset="-78"/>
              </a:rPr>
              <a:t>. </a:t>
            </a:r>
            <a:r>
              <a:rPr lang="ar-SA" sz="3200" dirty="0" smtClean="0">
                <a:latin typeface="Arial" charset="0"/>
                <a:cs typeface="B Nazanin" pitchFamily="2" charset="-78"/>
              </a:rPr>
              <a:t>برای </a:t>
            </a:r>
            <a:r>
              <a:rPr lang="ar-SA" sz="3200" dirty="0">
                <a:latin typeface="Arial" charset="0"/>
                <a:cs typeface="B Nazanin" pitchFamily="2" charset="-78"/>
              </a:rPr>
              <a:t>اجتناب از صدمه به ستون مهره ها هر دو بند را بر دوش </a:t>
            </a:r>
            <a:r>
              <a:rPr lang="ar-SA" sz="3200" dirty="0" smtClean="0">
                <a:latin typeface="Arial" charset="0"/>
                <a:cs typeface="B Nazanin" pitchFamily="2" charset="-78"/>
              </a:rPr>
              <a:t>انداخ</a:t>
            </a:r>
            <a:r>
              <a:rPr lang="fa-IR" sz="3200" dirty="0" smtClean="0">
                <a:latin typeface="Arial" charset="0"/>
                <a:cs typeface="B Nazanin" pitchFamily="2" charset="-78"/>
              </a:rPr>
              <a:t>ت.</a:t>
            </a:r>
            <a:endParaRPr lang="en-US" sz="3200" dirty="0">
              <a:latin typeface="Arial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6" grpId="0" build="p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>
              <a:cs typeface="B Nazanin" pitchFamily="2" charset="-7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63563" y="634911"/>
            <a:ext cx="7991475" cy="1200329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>
              <a:defRPr/>
            </a:pPr>
            <a:r>
              <a:rPr lang="fa-IR" sz="3600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پهنای </a:t>
            </a: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بند: </a:t>
            </a:r>
            <a:r>
              <a:rPr lang="ar-SA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پهنای </a:t>
            </a: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بند </a:t>
            </a:r>
            <a:r>
              <a:rPr lang="ar-SA" sz="3600" u="sng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5</a:t>
            </a: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ar-SA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سانت</a:t>
            </a:r>
            <a:r>
              <a:rPr lang="fa-IR" sz="3600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یمتر</a:t>
            </a:r>
            <a:r>
              <a:rPr lang="ar-SA" sz="3600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باشد و نباید دور </a:t>
            </a:r>
            <a:r>
              <a:rPr lang="ar-SA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بازو</a:t>
            </a: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و شانه</a:t>
            </a:r>
            <a:r>
              <a:rPr lang="ar-SA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جمع </a:t>
            </a:r>
            <a:r>
              <a:rPr lang="ar-SA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شو</a:t>
            </a: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ن</a:t>
            </a:r>
            <a:r>
              <a:rPr lang="ar-SA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د</a:t>
            </a: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)</a:t>
            </a: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Nazanin" pitchFamily="2" charset="-78"/>
              </a:rPr>
              <a:t> بندها قابل تنظیم باشند).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79388" y="1817619"/>
            <a:ext cx="8604250" cy="1754326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/>
            <a:r>
              <a:rPr lang="ar-SA" sz="3600" dirty="0">
                <a:latin typeface="Arial" charset="0"/>
                <a:cs typeface="B Nazanin" pitchFamily="2" charset="-78"/>
              </a:rPr>
              <a:t>بندهای کمری کیف (کوله پشتی) باید </a:t>
            </a:r>
            <a:r>
              <a:rPr lang="ar-SA" sz="3600" dirty="0" smtClean="0">
                <a:latin typeface="Arial" charset="0"/>
                <a:cs typeface="B Nazanin" pitchFamily="2" charset="-78"/>
              </a:rPr>
              <a:t>ب</a:t>
            </a:r>
            <a:r>
              <a:rPr lang="fa-IR" sz="3600" dirty="0" smtClean="0">
                <a:latin typeface="Arial" charset="0"/>
                <a:cs typeface="B Nazanin" pitchFamily="2" charset="-78"/>
              </a:rPr>
              <a:t>اعث شوند تا</a:t>
            </a:r>
            <a:r>
              <a:rPr lang="ar-SA" sz="3600" dirty="0" smtClean="0">
                <a:latin typeface="Arial" charset="0"/>
                <a:cs typeface="B Nazanin" pitchFamily="2" charset="-78"/>
              </a:rPr>
              <a:t> 10</a:t>
            </a:r>
            <a:r>
              <a:rPr lang="fa-IR" sz="3600" dirty="0" smtClean="0">
                <a:latin typeface="Arial" charset="0"/>
                <a:cs typeface="B Nazanin" pitchFamily="2" charset="-78"/>
              </a:rPr>
              <a:t> تا</a:t>
            </a:r>
            <a:r>
              <a:rPr lang="ar-SA" sz="3600" dirty="0" smtClean="0">
                <a:latin typeface="Arial" charset="0"/>
                <a:cs typeface="B Nazanin" pitchFamily="2" charset="-78"/>
              </a:rPr>
              <a:t> </a:t>
            </a:r>
            <a:r>
              <a:rPr lang="ar-SA" sz="3600" dirty="0">
                <a:latin typeface="Arial" charset="0"/>
                <a:cs typeface="B Nazanin" pitchFamily="2" charset="-78"/>
              </a:rPr>
              <a:t>50 درصد وزن را از روی شانه و ستون مهره ها به استخوان لگن انتقال </a:t>
            </a:r>
            <a:r>
              <a:rPr lang="fa-IR" sz="3600" dirty="0" smtClean="0">
                <a:latin typeface="Arial" charset="0"/>
                <a:cs typeface="B Nazanin" pitchFamily="2" charset="-78"/>
              </a:rPr>
              <a:t>یابد.</a:t>
            </a:r>
            <a:endParaRPr lang="en-US" sz="3600" dirty="0">
              <a:latin typeface="Arial" charset="0"/>
              <a:cs typeface="B Nazanin" pitchFamily="2" charset="-78"/>
            </a:endParaRPr>
          </a:p>
        </p:txBody>
      </p:sp>
      <p:pic>
        <p:nvPicPr>
          <p:cNvPr id="6" name="Picture 13" descr="5-1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789363"/>
            <a:ext cx="2220913" cy="2808287"/>
          </a:xfrm>
          <a:prstGeom prst="rect">
            <a:avLst/>
          </a:prstGeom>
          <a:noFill/>
          <a:ln w="28575">
            <a:solidFill>
              <a:srgbClr val="00CC66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7" name="Picture 14" descr="5-2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644900"/>
            <a:ext cx="2159000" cy="2879725"/>
          </a:xfrm>
          <a:prstGeom prst="rect">
            <a:avLst/>
          </a:prstGeom>
          <a:noFill/>
          <a:ln w="28575">
            <a:solidFill>
              <a:srgbClr val="00CC66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195513" y="4652963"/>
            <a:ext cx="1655762" cy="215900"/>
          </a:xfrm>
          <a:prstGeom prst="leftArrow">
            <a:avLst>
              <a:gd name="adj1" fmla="val 50000"/>
              <a:gd name="adj2" fmla="val 191728"/>
            </a:avLst>
          </a:prstGeom>
          <a:solidFill>
            <a:schemeClr val="accent1"/>
          </a:solidFill>
          <a:ln w="9525" algn="ctr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fa-IR" sz="360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5437188" y="4868863"/>
            <a:ext cx="1366837" cy="73025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just"/>
            <a:endParaRPr lang="en-US" sz="360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850" y="333286"/>
            <a:ext cx="8569325" cy="1200329"/>
          </a:xfrm>
          <a:prstGeom prst="rect">
            <a:avLst/>
          </a:prstGeom>
          <a:noFill/>
          <a:ln w="57150" algn="ctr">
            <a:solidFill>
              <a:srgbClr val="00CC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fa-IR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قسمت </a:t>
            </a:r>
            <a:r>
              <a:rPr lang="ar-SA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بالا</a:t>
            </a:r>
            <a:r>
              <a:rPr lang="fa-IR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ی</a:t>
            </a:r>
            <a:r>
              <a:rPr lang="ar-SA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ی </a:t>
            </a:r>
            <a:r>
              <a:rPr lang="ar-SA" sz="360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کوله پشتی نباید بالاتر از شانه ها قرار </a:t>
            </a:r>
            <a:r>
              <a:rPr lang="ar-SA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گیرد</a:t>
            </a:r>
            <a:r>
              <a:rPr lang="fa-IR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 و </a:t>
            </a:r>
            <a:r>
              <a:rPr lang="ar-SA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انتهاي</a:t>
            </a:r>
            <a:r>
              <a:rPr lang="fa-IR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 پایینی</a:t>
            </a:r>
            <a:r>
              <a:rPr lang="ar-SA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آن نبايستي پايين تر از كمر قرار </a:t>
            </a:r>
            <a:r>
              <a:rPr lang="ar-SA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گيرد</a:t>
            </a:r>
            <a:r>
              <a:rPr lang="fa-IR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.</a:t>
            </a:r>
            <a:endParaRPr lang="en-US" sz="3600" dirty="0">
              <a:solidFill>
                <a:srgbClr val="FFFF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1773169"/>
            <a:ext cx="8642350" cy="1754326"/>
          </a:xfrm>
          <a:prstGeom prst="rect">
            <a:avLst/>
          </a:prstGeom>
          <a:noFill/>
          <a:ln w="57150" algn="ctr">
            <a:solidFill>
              <a:srgbClr val="00CC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60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برای برداشتن و پوشیدن کوله پشتی بهتر است اول آن را روی یک میز (میز تحریر) همسطح کمر قرار داده و بعد آن را به پشت خود </a:t>
            </a:r>
            <a:r>
              <a:rPr lang="fa-IR" sz="360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بیندازی</a:t>
            </a:r>
            <a:r>
              <a:rPr lang="ar-SA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د</a:t>
            </a:r>
            <a:r>
              <a:rPr lang="fa-IR" sz="360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.</a:t>
            </a:r>
            <a:endParaRPr lang="en-US" sz="3600" dirty="0">
              <a:solidFill>
                <a:srgbClr val="FFFF00"/>
              </a:solidFill>
              <a:latin typeface="Arial" charset="0"/>
              <a:cs typeface="B Nazanin" pitchFamily="2" charset="-78"/>
            </a:endParaRPr>
          </a:p>
        </p:txBody>
      </p:sp>
      <p:pic>
        <p:nvPicPr>
          <p:cNvPr id="6" name="Picture 7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3786188"/>
            <a:ext cx="3311525" cy="2774950"/>
          </a:xfrm>
          <a:prstGeom prst="rect">
            <a:avLst/>
          </a:prstGeom>
          <a:ln w="57150">
            <a:solidFill>
              <a:srgbClr val="CC006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C:\Documents and Settings\user\Desktop\1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714750"/>
            <a:ext cx="3281363" cy="2857500"/>
          </a:xfrm>
          <a:prstGeom prst="rect">
            <a:avLst/>
          </a:prstGeom>
          <a:noFill/>
          <a:ln w="57150">
            <a:solidFill>
              <a:srgbClr val="CC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457200"/>
            <a:ext cx="7696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نه تو می مانی و نه اندوه</a:t>
            </a:r>
          </a:p>
          <a:p>
            <a:pPr algn="just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و نه هیچ یک از مردم این آبادی ....</a:t>
            </a:r>
          </a:p>
          <a:p>
            <a:pPr algn="just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به حباب نگران لب یک رود قسم،</a:t>
            </a:r>
          </a:p>
          <a:p>
            <a:pPr algn="just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و به کوتاهی آن لحظه شادی که گذشت،</a:t>
            </a:r>
          </a:p>
          <a:p>
            <a:pPr algn="just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غصه هم می گذرد،</a:t>
            </a:r>
          </a:p>
          <a:p>
            <a:pPr algn="just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آنچنانی که فقط خاطره ای خواهد ماند ....</a:t>
            </a:r>
          </a:p>
          <a:p>
            <a:pPr algn="just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لحظه ها عریانند</a:t>
            </a:r>
          </a:p>
          <a:p>
            <a:pPr algn="just" rtl="1"/>
            <a:r>
              <a:rPr lang="fa-IR" sz="4400" dirty="0" smtClean="0">
                <a:solidFill>
                  <a:srgbClr val="FFFF00"/>
                </a:solidFill>
                <a:cs typeface="B Nazanin" pitchFamily="2" charset="-78"/>
              </a:rPr>
              <a:t>به تن لحظه خود، جامه اندوه مپوشان هرگز. </a:t>
            </a:r>
            <a:endParaRPr lang="fa-IR" sz="4400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ستون فقرات:</a:t>
            </a:r>
            <a:endParaRPr lang="en-US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 rtl="1">
              <a:buNone/>
              <a:defRPr/>
            </a:pPr>
            <a:endParaRPr lang="fa-IR" sz="24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 ستون فقرات از چهار قوس و 33 مهره </a:t>
            </a:r>
            <a:endParaRPr lang="en-US" sz="24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تشکیل شده است:</a:t>
            </a:r>
          </a:p>
          <a:p>
            <a:pPr algn="just" rtl="1">
              <a:buNone/>
              <a:defRPr/>
            </a:pPr>
            <a:endParaRPr lang="fa-IR" sz="24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>
              <a:buNone/>
              <a:defRPr/>
            </a:pPr>
            <a:r>
              <a:rPr lang="fa-IR" sz="2400" dirty="0" smtClean="0">
                <a:solidFill>
                  <a:srgbClr val="FFFF00"/>
                </a:solidFill>
                <a:cs typeface="B Nazanin" pitchFamily="2" charset="-78"/>
              </a:rPr>
              <a:t>قوس گرد نی (7 مهره)</a:t>
            </a:r>
          </a:p>
          <a:p>
            <a:pPr algn="just" rtl="1">
              <a:buNone/>
              <a:defRPr/>
            </a:pPr>
            <a:r>
              <a:rPr lang="fa-IR" sz="2400" dirty="0" smtClean="0">
                <a:solidFill>
                  <a:srgbClr val="FFFF00"/>
                </a:solidFill>
                <a:cs typeface="B Nazanin" pitchFamily="2" charset="-78"/>
              </a:rPr>
              <a:t>قوس پشتی (12مهره)</a:t>
            </a:r>
          </a:p>
          <a:p>
            <a:pPr algn="just" rtl="1">
              <a:buNone/>
              <a:defRPr/>
            </a:pPr>
            <a:r>
              <a:rPr lang="fa-IR" sz="2400" dirty="0" smtClean="0">
                <a:solidFill>
                  <a:srgbClr val="FFFF00"/>
                </a:solidFill>
                <a:cs typeface="B Nazanin" pitchFamily="2" charset="-78"/>
              </a:rPr>
              <a:t>قوس کمری (5 مهره)</a:t>
            </a:r>
          </a:p>
          <a:p>
            <a:pPr algn="just" rtl="1">
              <a:buNone/>
              <a:defRPr/>
            </a:pPr>
            <a:r>
              <a:rPr lang="fa-IR" sz="2400" dirty="0" smtClean="0">
                <a:solidFill>
                  <a:srgbClr val="FFFF00"/>
                </a:solidFill>
                <a:cs typeface="B Nazanin" pitchFamily="2" charset="-78"/>
              </a:rPr>
              <a:t>قوس خاجی و دنبالچه (9مهره متصل)</a:t>
            </a:r>
            <a:endParaRPr lang="fa-I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B Nazanin" pitchFamily="2" charset="-78"/>
            </a:endParaRPr>
          </a:p>
        </p:txBody>
      </p:sp>
      <p:pic>
        <p:nvPicPr>
          <p:cNvPr id="1026" name="Picture 2" descr="F:\Elmi\Anatomy\Atlas Ciba\Trunk\Back\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4495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وضعیت صحیح بدن از پهلو:</a:t>
            </a:r>
            <a:endParaRPr lang="en-US" sz="32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676400"/>
            <a:ext cx="3733800" cy="4343400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 اگر فرد از پهلو در مقابل خط شاقولی قرار گیرد، خط  شاقولی بایستی به ترتیب از قسمت خارجی قوزک پا، قسمت خارجی کشگک زانو، تاج خاصره، زائده جلویی  استخوان کتف و وسط لاله گوش عبور کند.</a:t>
            </a:r>
            <a:endParaRPr lang="en-US" sz="2800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3370263" cy="6553200"/>
          </a:xfrm>
          <a:prstGeom prst="rect">
            <a:avLst/>
          </a:prstGeom>
          <a:solidFill>
            <a:srgbClr val="FFFF00"/>
          </a:solidFill>
          <a:ln>
            <a:solidFill>
              <a:srgbClr val="CC0000"/>
            </a:solidFill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انواع ناهنجاری های ساختاری:</a:t>
            </a: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/>
          </a:bodyPr>
          <a:lstStyle/>
          <a:p>
            <a:pPr algn="just" rtl="1">
              <a:lnSpc>
                <a:spcPct val="90000"/>
              </a:lnSpc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1- سر کج</a:t>
            </a:r>
          </a:p>
          <a:p>
            <a:pPr algn="just" rtl="1">
              <a:lnSpc>
                <a:spcPct val="90000"/>
              </a:lnSpc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2- سر به جلو</a:t>
            </a:r>
          </a:p>
          <a:p>
            <a:pPr algn="just" rtl="1">
              <a:lnSpc>
                <a:spcPct val="90000"/>
              </a:lnSpc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3- شانه افتاده</a:t>
            </a:r>
          </a:p>
          <a:p>
            <a:pPr algn="just" rtl="1">
              <a:lnSpc>
                <a:spcPct val="90000"/>
              </a:lnSpc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4- کیفوز (پشت گرد)</a:t>
            </a:r>
          </a:p>
          <a:p>
            <a:pPr algn="just" rtl="1">
              <a:lnSpc>
                <a:spcPct val="90000"/>
              </a:lnSpc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5- لوردوز (کمر گود)</a:t>
            </a:r>
          </a:p>
          <a:p>
            <a:pPr algn="just" rtl="1">
              <a:lnSpc>
                <a:spcPct val="90000"/>
              </a:lnSpc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6- اسکولیوز (پشت کج)</a:t>
            </a:r>
          </a:p>
          <a:p>
            <a:pPr algn="just" rtl="1">
              <a:lnSpc>
                <a:spcPct val="90000"/>
              </a:lnSpc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7- زانوی پرانتزی</a:t>
            </a:r>
            <a:endParaRPr lang="en-US" sz="2800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>
              <a:lnSpc>
                <a:spcPct val="90000"/>
              </a:lnSpc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8- زانوی ضربدری</a:t>
            </a:r>
          </a:p>
          <a:p>
            <a:pPr algn="just" rtl="1">
              <a:lnSpc>
                <a:spcPct val="90000"/>
              </a:lnSpc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9- کف پای صاف</a:t>
            </a:r>
          </a:p>
          <a:p>
            <a:pPr algn="just" rtl="1">
              <a:lnSpc>
                <a:spcPct val="90000"/>
              </a:lnSpc>
              <a:buNone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10- شست کج</a:t>
            </a:r>
            <a:endParaRPr lang="en-US" sz="2800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93975" y="355600"/>
            <a:ext cx="3121025" cy="808038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Verdana" pitchFamily="34" charset="0"/>
                <a:ea typeface="+mj-ea"/>
                <a:cs typeface="B Nazanin" pitchFamily="2" charset="-78"/>
              </a:rPr>
              <a:t>سر کج</a:t>
            </a:r>
            <a:endParaRPr kumimoji="0" 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uLnTx/>
              <a:uFillTx/>
              <a:latin typeface="Verdana" pitchFamily="34" charset="0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2852738"/>
            <a:ext cx="8713788" cy="1008062"/>
          </a:xfrm>
          <a:prstGeom prst="rect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cs typeface="B Nazanin" pitchFamily="2" charset="-78"/>
              </a:rPr>
              <a:t>اين  تغييرشکل با چرخش و  کج شدن سربه یک سمت مشخص می شود.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4" descr="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088" y="4214813"/>
            <a:ext cx="3529012" cy="2400300"/>
          </a:xfrm>
          <a:prstGeom prst="rect">
            <a:avLst/>
          </a:prstGeom>
          <a:noFill/>
          <a:ln w="12700">
            <a:solidFill>
              <a:srgbClr val="A50021"/>
            </a:solidFill>
          </a:ln>
          <a:effectLst>
            <a:prstShdw prst="shdw13" dist="53882" dir="13500000">
              <a:srgbClr val="003300">
                <a:alpha val="50000"/>
              </a:srgbClr>
            </a:prstShdw>
          </a:effec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42988" y="1484313"/>
            <a:ext cx="781843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altLang="zh-CN" sz="3200" dirty="0">
                <a:solidFill>
                  <a:schemeClr val="accent1"/>
                </a:solidFill>
                <a:cs typeface="B Nazanin" pitchFamily="2" charset="-78"/>
              </a:rPr>
              <a:t>تعریف: </a:t>
            </a:r>
          </a:p>
          <a:p>
            <a:pPr marL="342900" indent="-342900" algn="just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altLang="zh-CN" sz="3200" dirty="0">
                <a:solidFill>
                  <a:schemeClr val="accent1"/>
                </a:solidFill>
                <a:cs typeface="B Nazanin" pitchFamily="2" charset="-78"/>
              </a:rPr>
              <a:t>عبارت  است از  انحراف طرفی  مهره های  </a:t>
            </a:r>
            <a:r>
              <a:rPr lang="fa-IR" altLang="zh-CN" sz="3200" dirty="0" smtClean="0">
                <a:solidFill>
                  <a:schemeClr val="accent1"/>
                </a:solidFill>
                <a:cs typeface="B Nazanin" pitchFamily="2" charset="-78"/>
              </a:rPr>
              <a:t>گردنی. </a:t>
            </a:r>
            <a:endParaRPr lang="en-US" sz="3200" dirty="0">
              <a:solidFill>
                <a:schemeClr val="accent1"/>
              </a:solidFill>
              <a:cs typeface="B Nazanin" pitchFamily="2" charset="-78"/>
            </a:endParaRPr>
          </a:p>
        </p:txBody>
      </p:sp>
      <p:pic>
        <p:nvPicPr>
          <p:cNvPr id="9" name="Content Placeholder 8" descr="untitle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26100" y="4124325"/>
            <a:ext cx="2589213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28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0"/>
            <a:ext cx="8229600" cy="1052513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itchFamily="34" charset="0"/>
                <a:ea typeface="+mj-ea"/>
                <a:cs typeface="B Nazanin" pitchFamily="2" charset="-78"/>
              </a:rPr>
              <a:t>سر به جلو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Verdana" pitchFamily="34" charset="0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17825" y="2771775"/>
            <a:ext cx="3929063" cy="2386013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fa-IR" altLang="zh-CN" sz="2800" b="0" i="0" u="none" strike="noStrike" kern="1200" cap="none" spc="0" normalizeH="0" baseline="0" noProof="0" dirty="0" smtClean="0">
              <a:ln>
                <a:noFill/>
              </a:ln>
              <a:uLnTx/>
              <a:uFillTx/>
              <a:cs typeface="B Nazanin" pitchFamily="2" charset="-78"/>
            </a:endParaRPr>
          </a:p>
          <a:p>
            <a:pPr marL="63500" marR="0" lvl="0" indent="-38100" algn="just" defTabSz="914400" rtl="1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a-IR" altLang="zh-CN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cs typeface="B Nazanin" pitchFamily="2" charset="-78"/>
              </a:rPr>
              <a:t>فشار زيادی روی مفاصل فکی-گيجگاهی و مفاصل گردن و عضلات پشت گردن وارد می شود 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uLnTx/>
              <a:uFillTx/>
              <a:cs typeface="B Nazanin" pitchFamily="2" charset="-78"/>
            </a:endParaRPr>
          </a:p>
        </p:txBody>
      </p:sp>
      <p:pic>
        <p:nvPicPr>
          <p:cNvPr id="6" name="Picture 5" descr="6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19925" y="3276600"/>
            <a:ext cx="2124075" cy="3248025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>
            <a:prstShdw prst="shdw13" dist="53882" dir="13500000">
              <a:srgbClr val="003300">
                <a:alpha val="50000"/>
              </a:srgbClr>
            </a:prstShdw>
          </a:effectLst>
        </p:spPr>
      </p:pic>
      <p:pic>
        <p:nvPicPr>
          <p:cNvPr id="7" name="Picture 6" descr="images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71800"/>
            <a:ext cx="2517775" cy="3552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052513"/>
            <a:ext cx="9144000" cy="149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/>
            <a:r>
              <a:rPr lang="fa-IR" altLang="zh-CN" sz="240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                    </a:t>
            </a:r>
            <a:r>
              <a:rPr lang="fa-IR" altLang="zh-CN" sz="2800" b="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تعریف:</a:t>
            </a:r>
            <a:r>
              <a:rPr lang="fa-IR" altLang="zh-CN" sz="240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 </a:t>
            </a:r>
          </a:p>
          <a:p>
            <a:pPr algn="just" rtl="1"/>
            <a:r>
              <a:rPr lang="fa-IR" altLang="zh-CN" sz="3200" b="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در </a:t>
            </a:r>
            <a:r>
              <a:rPr lang="fa-IR" altLang="zh-CN" sz="3200" b="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اين ناهنجاری، سر و مهره </a:t>
            </a:r>
            <a:r>
              <a:rPr lang="fa-IR" altLang="zh-CN" sz="3200" b="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های گردنی </a:t>
            </a:r>
            <a:r>
              <a:rPr lang="fa-IR" altLang="zh-CN" sz="3200" b="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جلوتر </a:t>
            </a:r>
            <a:r>
              <a:rPr lang="fa-IR" altLang="zh-CN" sz="3200" b="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از </a:t>
            </a:r>
            <a:r>
              <a:rPr lang="fa-IR" altLang="zh-CN" sz="3200" b="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مرکز ثقل </a:t>
            </a:r>
            <a:r>
              <a:rPr lang="fa-IR" altLang="zh-CN" sz="3200" b="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بدن </a:t>
            </a:r>
            <a:r>
              <a:rPr lang="fa-IR" altLang="zh-CN" sz="3200" b="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واقع </a:t>
            </a:r>
            <a:r>
              <a:rPr lang="fa-IR" altLang="zh-CN" sz="3200" b="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می </a:t>
            </a:r>
            <a:r>
              <a:rPr lang="fa-IR" altLang="zh-CN" sz="3200" b="0" dirty="0" smtClean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شوند</a:t>
            </a:r>
            <a:r>
              <a:rPr lang="fa-IR" altLang="zh-CN" sz="3200" b="0" dirty="0">
                <a:solidFill>
                  <a:srgbClr val="FFFF00"/>
                </a:solidFill>
                <a:latin typeface="Arial" charset="0"/>
                <a:cs typeface="B Nazanin" pitchFamily="2" charset="-78"/>
              </a:rPr>
              <a:t>.</a:t>
            </a:r>
            <a:endParaRPr lang="en-US" sz="3200" b="0" dirty="0">
              <a:solidFill>
                <a:srgbClr val="FFFF00"/>
              </a:solidFill>
              <a:latin typeface="Arial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Presentation1(2)</Template>
  <TotalTime>5</TotalTime>
  <Words>1937</Words>
  <Application>Microsoft Office PowerPoint</Application>
  <PresentationFormat>On-screen Show (4:3)</PresentationFormat>
  <Paragraphs>176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SimSun</vt:lpstr>
      <vt:lpstr>SimSun</vt:lpstr>
      <vt:lpstr>0 Baran</vt:lpstr>
      <vt:lpstr>Arial</vt:lpstr>
      <vt:lpstr>B Nazanin</vt:lpstr>
      <vt:lpstr>Calibri</vt:lpstr>
      <vt:lpstr>Franklin Gothic Book</vt:lpstr>
      <vt:lpstr>Impact</vt:lpstr>
      <vt:lpstr>Perpetua</vt:lpstr>
      <vt:lpstr>Verdana</vt:lpstr>
      <vt:lpstr>Wingdings</vt:lpstr>
      <vt:lpstr>Wingdings 2</vt:lpstr>
      <vt:lpstr>幼圆</vt:lpstr>
      <vt:lpstr>Equity</vt:lpstr>
      <vt:lpstr>PowerPoint Presentation</vt:lpstr>
      <vt:lpstr>PowerPoint Presentation</vt:lpstr>
      <vt:lpstr>PowerPoint Presentation</vt:lpstr>
      <vt:lpstr>PowerPoint Presentation</vt:lpstr>
      <vt:lpstr>ستون فقرات:</vt:lpstr>
      <vt:lpstr>وضعیت صحیح بدن از پهلو:</vt:lpstr>
      <vt:lpstr>انواع ناهنجاری های ساختاری: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سال تحصیلی 87 - 86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5110</dc:creator>
  <cp:lastModifiedBy>5110</cp:lastModifiedBy>
  <cp:revision>2</cp:revision>
  <dcterms:created xsi:type="dcterms:W3CDTF">2020-04-03T09:31:16Z</dcterms:created>
  <dcterms:modified xsi:type="dcterms:W3CDTF">2020-04-03T09:50:28Z</dcterms:modified>
</cp:coreProperties>
</file>