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5" r:id="rId1"/>
  </p:sldMasterIdLst>
  <p:notesMasterIdLst>
    <p:notesMasterId r:id="rId25"/>
  </p:notesMasterIdLst>
  <p:sldIdLst>
    <p:sldId id="276" r:id="rId2"/>
    <p:sldId id="257" r:id="rId3"/>
    <p:sldId id="27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8" r:id="rId17"/>
    <p:sldId id="270" r:id="rId18"/>
    <p:sldId id="271" r:id="rId19"/>
    <p:sldId id="272" r:id="rId20"/>
    <p:sldId id="273" r:id="rId21"/>
    <p:sldId id="279" r:id="rId22"/>
    <p:sldId id="274" r:id="rId23"/>
    <p:sldId id="275" r:id="rId2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5EC58CC-6FA4-45CF-B92F-132002424B3F}" type="datetimeFigureOut">
              <a:rPr lang="fa-IR" smtClean="0"/>
              <a:t>06/08/1441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9DD4D01-9BA3-4124-816A-85E94BDC8CD1}" type="slidenum">
              <a:rPr lang="fa-IR" smtClean="0"/>
              <a:t>‹#›</a:t>
            </a:fld>
            <a:endParaRPr lang="fa-IR"/>
          </a:p>
        </p:txBody>
      </p:sp>
    </p:spTree>
    <p:extLst>
      <p:ext uri="{BB962C8B-B14F-4D97-AF65-F5344CB8AC3E}">
        <p14:creationId xmlns:p14="http://schemas.microsoft.com/office/powerpoint/2010/main" val="405105875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7"/>
          <p:cNvSpPr>
            <a:spLocks noGrp="1" noChangeArrowheads="1"/>
          </p:cNvSpPr>
          <p:nvPr>
            <p:ph type="sldNum" sz="quarter" idx="5"/>
          </p:nvPr>
        </p:nvSpPr>
        <p:spPr>
          <a:noFill/>
        </p:spPr>
        <p:txBody>
          <a:bodyPr/>
          <a:lstStyle/>
          <a:p>
            <a:fld id="{97BF1965-5540-4D22-BD69-6D8D6064A4F4}" type="slidenum">
              <a:rPr lang="fa-IR" smtClean="0">
                <a:solidFill>
                  <a:prstClr val="black"/>
                </a:solidFill>
              </a:rPr>
              <a:pPr/>
              <a:t>2</a:t>
            </a:fld>
            <a:endParaRPr lang="en-US" smtClean="0">
              <a:solidFill>
                <a:prstClr val="black"/>
              </a:solidFill>
            </a:endParaRPr>
          </a:p>
        </p:txBody>
      </p:sp>
      <p:sp>
        <p:nvSpPr>
          <p:cNvPr id="545795" name="Rectangle 2"/>
          <p:cNvSpPr>
            <a:spLocks noGrp="1" noRot="1" noChangeAspect="1" noChangeArrowheads="1" noTextEdit="1"/>
          </p:cNvSpPr>
          <p:nvPr>
            <p:ph type="sldImg"/>
          </p:nvPr>
        </p:nvSpPr>
        <p:spPr>
          <a:xfrm>
            <a:off x="1143000" y="685800"/>
            <a:ext cx="4572000" cy="3429000"/>
          </a:xfrm>
          <a:ln/>
        </p:spPr>
      </p:sp>
      <p:sp>
        <p:nvSpPr>
          <p:cNvPr id="545796"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21872773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Rectangle 7"/>
          <p:cNvSpPr>
            <a:spLocks noGrp="1" noChangeArrowheads="1"/>
          </p:cNvSpPr>
          <p:nvPr>
            <p:ph type="sldNum" sz="quarter" idx="5"/>
          </p:nvPr>
        </p:nvSpPr>
        <p:spPr>
          <a:noFill/>
        </p:spPr>
        <p:txBody>
          <a:bodyPr/>
          <a:lstStyle/>
          <a:p>
            <a:fld id="{2794C5B0-0888-49BD-87C2-07930CDECC18}" type="slidenum">
              <a:rPr lang="fa-IR" smtClean="0">
                <a:solidFill>
                  <a:prstClr val="black"/>
                </a:solidFill>
              </a:rPr>
              <a:pPr/>
              <a:t>13</a:t>
            </a:fld>
            <a:endParaRPr lang="en-US" smtClean="0">
              <a:solidFill>
                <a:prstClr val="black"/>
              </a:solidFill>
            </a:endParaRPr>
          </a:p>
        </p:txBody>
      </p:sp>
      <p:sp>
        <p:nvSpPr>
          <p:cNvPr id="555011" name="Rectangle 2"/>
          <p:cNvSpPr>
            <a:spLocks noGrp="1" noRot="1" noChangeAspect="1" noChangeArrowheads="1" noTextEdit="1"/>
          </p:cNvSpPr>
          <p:nvPr>
            <p:ph type="sldImg"/>
          </p:nvPr>
        </p:nvSpPr>
        <p:spPr>
          <a:xfrm>
            <a:off x="1143000" y="685800"/>
            <a:ext cx="4572000" cy="3429000"/>
          </a:xfrm>
          <a:ln/>
        </p:spPr>
      </p:sp>
      <p:sp>
        <p:nvSpPr>
          <p:cNvPr id="555012"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12356148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7"/>
          <p:cNvSpPr>
            <a:spLocks noGrp="1" noChangeArrowheads="1"/>
          </p:cNvSpPr>
          <p:nvPr>
            <p:ph type="sldNum" sz="quarter" idx="5"/>
          </p:nvPr>
        </p:nvSpPr>
        <p:spPr>
          <a:noFill/>
        </p:spPr>
        <p:txBody>
          <a:bodyPr/>
          <a:lstStyle/>
          <a:p>
            <a:fld id="{59CF81D2-3CC8-440C-A893-7128BD791736}" type="slidenum">
              <a:rPr lang="fa-IR" smtClean="0">
                <a:solidFill>
                  <a:prstClr val="black"/>
                </a:solidFill>
              </a:rPr>
              <a:pPr/>
              <a:t>14</a:t>
            </a:fld>
            <a:endParaRPr lang="en-US" smtClean="0">
              <a:solidFill>
                <a:prstClr val="black"/>
              </a:solidFill>
            </a:endParaRPr>
          </a:p>
        </p:txBody>
      </p:sp>
      <p:sp>
        <p:nvSpPr>
          <p:cNvPr id="556035" name="Rectangle 2"/>
          <p:cNvSpPr>
            <a:spLocks noGrp="1" noRot="1" noChangeAspect="1" noChangeArrowheads="1" noTextEdit="1"/>
          </p:cNvSpPr>
          <p:nvPr>
            <p:ph type="sldImg"/>
          </p:nvPr>
        </p:nvSpPr>
        <p:spPr>
          <a:xfrm>
            <a:off x="1143000" y="685800"/>
            <a:ext cx="4572000" cy="3429000"/>
          </a:xfrm>
          <a:ln/>
        </p:spPr>
      </p:sp>
      <p:sp>
        <p:nvSpPr>
          <p:cNvPr id="556036"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19076020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7"/>
          <p:cNvSpPr>
            <a:spLocks noGrp="1" noChangeArrowheads="1"/>
          </p:cNvSpPr>
          <p:nvPr>
            <p:ph type="sldNum" sz="quarter" idx="5"/>
          </p:nvPr>
        </p:nvSpPr>
        <p:spPr>
          <a:noFill/>
        </p:spPr>
        <p:txBody>
          <a:bodyPr/>
          <a:lstStyle/>
          <a:p>
            <a:fld id="{FB304A7C-7CE3-4B04-B530-8573A3F479C2}" type="slidenum">
              <a:rPr lang="fa-IR" smtClean="0">
                <a:solidFill>
                  <a:prstClr val="black"/>
                </a:solidFill>
              </a:rPr>
              <a:pPr/>
              <a:t>17</a:t>
            </a:fld>
            <a:endParaRPr lang="en-US" smtClean="0">
              <a:solidFill>
                <a:prstClr val="black"/>
              </a:solidFill>
            </a:endParaRPr>
          </a:p>
        </p:txBody>
      </p:sp>
      <p:sp>
        <p:nvSpPr>
          <p:cNvPr id="557059" name="Rectangle 2"/>
          <p:cNvSpPr>
            <a:spLocks noGrp="1" noRot="1" noChangeAspect="1" noChangeArrowheads="1" noTextEdit="1"/>
          </p:cNvSpPr>
          <p:nvPr>
            <p:ph type="sldImg"/>
          </p:nvPr>
        </p:nvSpPr>
        <p:spPr>
          <a:xfrm>
            <a:off x="1143000" y="685800"/>
            <a:ext cx="4572000" cy="3429000"/>
          </a:xfrm>
          <a:ln/>
        </p:spPr>
      </p:sp>
      <p:sp>
        <p:nvSpPr>
          <p:cNvPr id="557060"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24496393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7"/>
          <p:cNvSpPr>
            <a:spLocks noGrp="1" noChangeArrowheads="1"/>
          </p:cNvSpPr>
          <p:nvPr>
            <p:ph type="sldNum" sz="quarter" idx="5"/>
          </p:nvPr>
        </p:nvSpPr>
        <p:spPr>
          <a:noFill/>
        </p:spPr>
        <p:txBody>
          <a:bodyPr/>
          <a:lstStyle/>
          <a:p>
            <a:fld id="{E3CDE844-87D9-42CA-A1AF-A8921711D2D9}" type="slidenum">
              <a:rPr lang="fa-IR" smtClean="0">
                <a:solidFill>
                  <a:prstClr val="black"/>
                </a:solidFill>
              </a:rPr>
              <a:pPr/>
              <a:t>23</a:t>
            </a:fld>
            <a:endParaRPr lang="en-US" smtClean="0">
              <a:solidFill>
                <a:prstClr val="black"/>
              </a:solidFill>
            </a:endParaRPr>
          </a:p>
        </p:txBody>
      </p:sp>
      <p:sp>
        <p:nvSpPr>
          <p:cNvPr id="558083" name="Rectangle 2"/>
          <p:cNvSpPr>
            <a:spLocks noGrp="1" noRot="1" noChangeAspect="1" noChangeArrowheads="1" noTextEdit="1"/>
          </p:cNvSpPr>
          <p:nvPr>
            <p:ph type="sldImg"/>
          </p:nvPr>
        </p:nvSpPr>
        <p:spPr>
          <a:xfrm>
            <a:off x="1143000" y="685800"/>
            <a:ext cx="4572000" cy="3429000"/>
          </a:xfrm>
          <a:ln/>
        </p:spPr>
      </p:sp>
      <p:sp>
        <p:nvSpPr>
          <p:cNvPr id="558084"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3083347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Rectangle 7"/>
          <p:cNvSpPr>
            <a:spLocks noGrp="1" noChangeArrowheads="1"/>
          </p:cNvSpPr>
          <p:nvPr>
            <p:ph type="sldNum" sz="quarter" idx="5"/>
          </p:nvPr>
        </p:nvSpPr>
        <p:spPr>
          <a:noFill/>
        </p:spPr>
        <p:txBody>
          <a:bodyPr/>
          <a:lstStyle/>
          <a:p>
            <a:fld id="{78F6CC15-DCB8-4249-8BEA-F0E7155CABF6}" type="slidenum">
              <a:rPr lang="fa-IR" smtClean="0">
                <a:solidFill>
                  <a:prstClr val="black"/>
                </a:solidFill>
              </a:rPr>
              <a:pPr/>
              <a:t>4</a:t>
            </a:fld>
            <a:endParaRPr lang="en-US" smtClean="0">
              <a:solidFill>
                <a:prstClr val="black"/>
              </a:solidFill>
            </a:endParaRPr>
          </a:p>
        </p:txBody>
      </p:sp>
      <p:sp>
        <p:nvSpPr>
          <p:cNvPr id="546819" name="Rectangle 2"/>
          <p:cNvSpPr>
            <a:spLocks noGrp="1" noRot="1" noChangeAspect="1" noChangeArrowheads="1" noTextEdit="1"/>
          </p:cNvSpPr>
          <p:nvPr>
            <p:ph type="sldImg"/>
          </p:nvPr>
        </p:nvSpPr>
        <p:spPr>
          <a:xfrm>
            <a:off x="1143000" y="685800"/>
            <a:ext cx="4572000" cy="3429000"/>
          </a:xfrm>
          <a:ln/>
        </p:spPr>
      </p:sp>
      <p:sp>
        <p:nvSpPr>
          <p:cNvPr id="546820"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2665307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7"/>
          <p:cNvSpPr>
            <a:spLocks noGrp="1" noChangeArrowheads="1"/>
          </p:cNvSpPr>
          <p:nvPr>
            <p:ph type="sldNum" sz="quarter" idx="5"/>
          </p:nvPr>
        </p:nvSpPr>
        <p:spPr>
          <a:noFill/>
        </p:spPr>
        <p:txBody>
          <a:bodyPr/>
          <a:lstStyle/>
          <a:p>
            <a:fld id="{5B6F3914-4D7C-48C6-A77D-50A13C47D7CD}" type="slidenum">
              <a:rPr lang="fa-IR" smtClean="0">
                <a:solidFill>
                  <a:prstClr val="black"/>
                </a:solidFill>
              </a:rPr>
              <a:pPr/>
              <a:t>5</a:t>
            </a:fld>
            <a:endParaRPr lang="en-US" smtClean="0">
              <a:solidFill>
                <a:prstClr val="black"/>
              </a:solidFill>
            </a:endParaRPr>
          </a:p>
        </p:txBody>
      </p:sp>
      <p:sp>
        <p:nvSpPr>
          <p:cNvPr id="547843" name="Rectangle 2"/>
          <p:cNvSpPr>
            <a:spLocks noGrp="1" noRot="1" noChangeAspect="1" noChangeArrowheads="1" noTextEdit="1"/>
          </p:cNvSpPr>
          <p:nvPr>
            <p:ph type="sldImg"/>
          </p:nvPr>
        </p:nvSpPr>
        <p:spPr>
          <a:xfrm>
            <a:off x="1143000" y="685800"/>
            <a:ext cx="4572000" cy="3429000"/>
          </a:xfrm>
          <a:ln/>
        </p:spPr>
      </p:sp>
      <p:sp>
        <p:nvSpPr>
          <p:cNvPr id="547844"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4242610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7"/>
          <p:cNvSpPr>
            <a:spLocks noGrp="1" noChangeArrowheads="1"/>
          </p:cNvSpPr>
          <p:nvPr>
            <p:ph type="sldNum" sz="quarter" idx="5"/>
          </p:nvPr>
        </p:nvSpPr>
        <p:spPr>
          <a:noFill/>
        </p:spPr>
        <p:txBody>
          <a:bodyPr/>
          <a:lstStyle/>
          <a:p>
            <a:fld id="{4BA7DF95-E65A-4FDA-84A5-A90D5DEA424C}" type="slidenum">
              <a:rPr lang="fa-IR" smtClean="0">
                <a:solidFill>
                  <a:prstClr val="black"/>
                </a:solidFill>
              </a:rPr>
              <a:pPr/>
              <a:t>6</a:t>
            </a:fld>
            <a:endParaRPr lang="en-US" smtClean="0">
              <a:solidFill>
                <a:prstClr val="black"/>
              </a:solidFill>
            </a:endParaRPr>
          </a:p>
        </p:txBody>
      </p:sp>
      <p:sp>
        <p:nvSpPr>
          <p:cNvPr id="548867" name="Rectangle 2"/>
          <p:cNvSpPr>
            <a:spLocks noGrp="1" noRot="1" noChangeAspect="1" noChangeArrowheads="1" noTextEdit="1"/>
          </p:cNvSpPr>
          <p:nvPr>
            <p:ph type="sldImg"/>
          </p:nvPr>
        </p:nvSpPr>
        <p:spPr>
          <a:xfrm>
            <a:off x="1143000" y="685800"/>
            <a:ext cx="4572000" cy="3429000"/>
          </a:xfrm>
          <a:ln/>
        </p:spPr>
      </p:sp>
      <p:sp>
        <p:nvSpPr>
          <p:cNvPr id="548868"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898220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Rectangle 7"/>
          <p:cNvSpPr>
            <a:spLocks noGrp="1" noChangeArrowheads="1"/>
          </p:cNvSpPr>
          <p:nvPr>
            <p:ph type="sldNum" sz="quarter" idx="5"/>
          </p:nvPr>
        </p:nvSpPr>
        <p:spPr>
          <a:noFill/>
        </p:spPr>
        <p:txBody>
          <a:bodyPr/>
          <a:lstStyle/>
          <a:p>
            <a:fld id="{9275FC27-45E7-4FF5-B2C8-58B4EBFD8232}" type="slidenum">
              <a:rPr lang="fa-IR" smtClean="0">
                <a:solidFill>
                  <a:prstClr val="black"/>
                </a:solidFill>
              </a:rPr>
              <a:pPr/>
              <a:t>7</a:t>
            </a:fld>
            <a:endParaRPr lang="en-US" smtClean="0">
              <a:solidFill>
                <a:prstClr val="black"/>
              </a:solidFill>
            </a:endParaRPr>
          </a:p>
        </p:txBody>
      </p:sp>
      <p:sp>
        <p:nvSpPr>
          <p:cNvPr id="549891" name="Rectangle 2"/>
          <p:cNvSpPr>
            <a:spLocks noGrp="1" noRot="1" noChangeAspect="1" noChangeArrowheads="1" noTextEdit="1"/>
          </p:cNvSpPr>
          <p:nvPr>
            <p:ph type="sldImg"/>
          </p:nvPr>
        </p:nvSpPr>
        <p:spPr>
          <a:xfrm>
            <a:off x="1143000" y="685800"/>
            <a:ext cx="4572000" cy="3429000"/>
          </a:xfrm>
          <a:ln/>
        </p:spPr>
      </p:sp>
      <p:sp>
        <p:nvSpPr>
          <p:cNvPr id="549892"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3838832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7"/>
          <p:cNvSpPr>
            <a:spLocks noGrp="1" noChangeArrowheads="1"/>
          </p:cNvSpPr>
          <p:nvPr>
            <p:ph type="sldNum" sz="quarter" idx="5"/>
          </p:nvPr>
        </p:nvSpPr>
        <p:spPr>
          <a:noFill/>
        </p:spPr>
        <p:txBody>
          <a:bodyPr/>
          <a:lstStyle/>
          <a:p>
            <a:fld id="{2FF3AC59-7F3F-486C-82A6-2DF06D8AA6B6}" type="slidenum">
              <a:rPr lang="fa-IR" smtClean="0">
                <a:solidFill>
                  <a:prstClr val="black"/>
                </a:solidFill>
              </a:rPr>
              <a:pPr/>
              <a:t>8</a:t>
            </a:fld>
            <a:endParaRPr lang="en-US" smtClean="0">
              <a:solidFill>
                <a:prstClr val="black"/>
              </a:solidFill>
            </a:endParaRPr>
          </a:p>
        </p:txBody>
      </p:sp>
      <p:sp>
        <p:nvSpPr>
          <p:cNvPr id="550915" name="Rectangle 2"/>
          <p:cNvSpPr>
            <a:spLocks noGrp="1" noRot="1" noChangeAspect="1" noChangeArrowheads="1" noTextEdit="1"/>
          </p:cNvSpPr>
          <p:nvPr>
            <p:ph type="sldImg"/>
          </p:nvPr>
        </p:nvSpPr>
        <p:spPr>
          <a:xfrm>
            <a:off x="1143000" y="685800"/>
            <a:ext cx="4572000" cy="3429000"/>
          </a:xfrm>
          <a:ln/>
        </p:spPr>
      </p:sp>
      <p:sp>
        <p:nvSpPr>
          <p:cNvPr id="550916"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4212464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7"/>
          <p:cNvSpPr>
            <a:spLocks noGrp="1" noChangeArrowheads="1"/>
          </p:cNvSpPr>
          <p:nvPr>
            <p:ph type="sldNum" sz="quarter" idx="5"/>
          </p:nvPr>
        </p:nvSpPr>
        <p:spPr>
          <a:noFill/>
        </p:spPr>
        <p:txBody>
          <a:bodyPr/>
          <a:lstStyle/>
          <a:p>
            <a:fld id="{BF73B0E5-5B71-4729-B50F-0A6E46C15830}" type="slidenum">
              <a:rPr lang="fa-IR" smtClean="0">
                <a:solidFill>
                  <a:prstClr val="black"/>
                </a:solidFill>
              </a:rPr>
              <a:pPr/>
              <a:t>9</a:t>
            </a:fld>
            <a:endParaRPr lang="en-US" smtClean="0">
              <a:solidFill>
                <a:prstClr val="black"/>
              </a:solidFill>
            </a:endParaRPr>
          </a:p>
        </p:txBody>
      </p:sp>
      <p:sp>
        <p:nvSpPr>
          <p:cNvPr id="551939" name="Rectangle 2"/>
          <p:cNvSpPr>
            <a:spLocks noGrp="1" noRot="1" noChangeAspect="1" noChangeArrowheads="1" noTextEdit="1"/>
          </p:cNvSpPr>
          <p:nvPr>
            <p:ph type="sldImg"/>
          </p:nvPr>
        </p:nvSpPr>
        <p:spPr>
          <a:xfrm>
            <a:off x="1143000" y="685800"/>
            <a:ext cx="4572000" cy="3429000"/>
          </a:xfrm>
          <a:ln/>
        </p:spPr>
      </p:sp>
      <p:sp>
        <p:nvSpPr>
          <p:cNvPr id="551940"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2137590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Rectangle 7"/>
          <p:cNvSpPr>
            <a:spLocks noGrp="1" noChangeArrowheads="1"/>
          </p:cNvSpPr>
          <p:nvPr>
            <p:ph type="sldNum" sz="quarter" idx="5"/>
          </p:nvPr>
        </p:nvSpPr>
        <p:spPr>
          <a:noFill/>
        </p:spPr>
        <p:txBody>
          <a:bodyPr/>
          <a:lstStyle/>
          <a:p>
            <a:fld id="{E5BB0101-DE32-4637-9EF8-9D80951891DE}" type="slidenum">
              <a:rPr lang="fa-IR" smtClean="0">
                <a:solidFill>
                  <a:prstClr val="black"/>
                </a:solidFill>
              </a:rPr>
              <a:pPr/>
              <a:t>11</a:t>
            </a:fld>
            <a:endParaRPr lang="en-US" smtClean="0">
              <a:solidFill>
                <a:prstClr val="black"/>
              </a:solidFill>
            </a:endParaRPr>
          </a:p>
        </p:txBody>
      </p:sp>
      <p:sp>
        <p:nvSpPr>
          <p:cNvPr id="552963" name="Rectangle 2"/>
          <p:cNvSpPr>
            <a:spLocks noGrp="1" noRot="1" noChangeAspect="1" noChangeArrowheads="1" noTextEdit="1"/>
          </p:cNvSpPr>
          <p:nvPr>
            <p:ph type="sldImg"/>
          </p:nvPr>
        </p:nvSpPr>
        <p:spPr>
          <a:xfrm>
            <a:off x="1143000" y="685800"/>
            <a:ext cx="4572000" cy="3429000"/>
          </a:xfrm>
          <a:ln/>
        </p:spPr>
      </p:sp>
      <p:sp>
        <p:nvSpPr>
          <p:cNvPr id="552964"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2238493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Rectangle 7"/>
          <p:cNvSpPr>
            <a:spLocks noGrp="1" noChangeArrowheads="1"/>
          </p:cNvSpPr>
          <p:nvPr>
            <p:ph type="sldNum" sz="quarter" idx="5"/>
          </p:nvPr>
        </p:nvSpPr>
        <p:spPr>
          <a:noFill/>
        </p:spPr>
        <p:txBody>
          <a:bodyPr/>
          <a:lstStyle/>
          <a:p>
            <a:fld id="{90FC701A-9CF5-4BEA-8209-D387613AFBF4}" type="slidenum">
              <a:rPr lang="fa-IR" smtClean="0">
                <a:solidFill>
                  <a:prstClr val="black"/>
                </a:solidFill>
              </a:rPr>
              <a:pPr/>
              <a:t>12</a:t>
            </a:fld>
            <a:endParaRPr lang="en-US" smtClean="0">
              <a:solidFill>
                <a:prstClr val="black"/>
              </a:solidFill>
            </a:endParaRPr>
          </a:p>
        </p:txBody>
      </p:sp>
      <p:sp>
        <p:nvSpPr>
          <p:cNvPr id="553987" name="Rectangle 2"/>
          <p:cNvSpPr>
            <a:spLocks noGrp="1" noRot="1" noChangeAspect="1" noChangeArrowheads="1" noTextEdit="1"/>
          </p:cNvSpPr>
          <p:nvPr>
            <p:ph type="sldImg"/>
          </p:nvPr>
        </p:nvSpPr>
        <p:spPr>
          <a:xfrm>
            <a:off x="1143000" y="685800"/>
            <a:ext cx="4572000" cy="3429000"/>
          </a:xfrm>
          <a:ln/>
        </p:spPr>
      </p:sp>
      <p:sp>
        <p:nvSpPr>
          <p:cNvPr id="553988"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41755526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AE82078-9131-4B12-A3C6-1158615DB394}" type="datetimeFigureOut">
              <a:rPr lang="fa-IR" smtClean="0">
                <a:solidFill>
                  <a:srgbClr val="073E87"/>
                </a:solidFill>
              </a:rPr>
              <a:pPr/>
              <a:t>06/08/1441</a:t>
            </a:fld>
            <a:endParaRPr lang="fa-IR">
              <a:solidFill>
                <a:srgbClr val="073E87"/>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solidFill>
                <a:srgbClr val="073E87"/>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3627EFD-3934-4C3E-BAF8-175C566D15BC}" type="slidenum">
              <a:rPr lang="fa-IR" smtClean="0">
                <a:solidFill>
                  <a:srgbClr val="073E87"/>
                </a:solidFill>
              </a:rPr>
              <a:pPr/>
              <a:t>‹#›</a:t>
            </a:fld>
            <a:endParaRPr lang="fa-IR">
              <a:solidFill>
                <a:srgbClr val="073E87"/>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E82078-9131-4B12-A3C6-1158615DB394}" type="datetimeFigureOut">
              <a:rPr lang="fa-IR" smtClean="0">
                <a:solidFill>
                  <a:srgbClr val="073E87"/>
                </a:solidFill>
              </a:rPr>
              <a:pPr/>
              <a:t>06/08/1441</a:t>
            </a:fld>
            <a:endParaRPr lang="fa-IR">
              <a:solidFill>
                <a:srgbClr val="073E87"/>
              </a:solidFill>
            </a:endParaRPr>
          </a:p>
        </p:txBody>
      </p:sp>
      <p:sp>
        <p:nvSpPr>
          <p:cNvPr id="5" name="Footer Placeholder 4"/>
          <p:cNvSpPr>
            <a:spLocks noGrp="1"/>
          </p:cNvSpPr>
          <p:nvPr>
            <p:ph type="ftr" sz="quarter" idx="11"/>
          </p:nvPr>
        </p:nvSpPr>
        <p:spPr/>
        <p:txBody>
          <a:bodyPr/>
          <a:lstStyle>
            <a:extLst/>
          </a:lstStyle>
          <a:p>
            <a:endParaRPr lang="fa-IR">
              <a:solidFill>
                <a:srgbClr val="073E87"/>
              </a:solidFill>
            </a:endParaRPr>
          </a:p>
        </p:txBody>
      </p:sp>
      <p:sp>
        <p:nvSpPr>
          <p:cNvPr id="6" name="Slide Number Placeholder 5"/>
          <p:cNvSpPr>
            <a:spLocks noGrp="1"/>
          </p:cNvSpPr>
          <p:nvPr>
            <p:ph type="sldNum" sz="quarter" idx="12"/>
          </p:nvPr>
        </p:nvSpPr>
        <p:spPr/>
        <p:txBody>
          <a:bodyPr/>
          <a:lstStyle>
            <a:extLst/>
          </a:lstStyle>
          <a:p>
            <a:fld id="{93627EFD-3934-4C3E-BAF8-175C566D15BC}" type="slidenum">
              <a:rPr lang="fa-IR" smtClean="0">
                <a:solidFill>
                  <a:srgbClr val="073E87"/>
                </a:solidFill>
              </a:rPr>
              <a:pPr/>
              <a:t>‹#›</a:t>
            </a:fld>
            <a:endParaRPr lang="fa-IR">
              <a:solidFill>
                <a:srgbClr val="073E87"/>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E82078-9131-4B12-A3C6-1158615DB394}" type="datetimeFigureOut">
              <a:rPr lang="fa-IR" smtClean="0">
                <a:solidFill>
                  <a:srgbClr val="073E87"/>
                </a:solidFill>
              </a:rPr>
              <a:pPr/>
              <a:t>06/08/1441</a:t>
            </a:fld>
            <a:endParaRPr lang="fa-IR">
              <a:solidFill>
                <a:srgbClr val="073E87"/>
              </a:solidFill>
            </a:endParaRPr>
          </a:p>
        </p:txBody>
      </p:sp>
      <p:sp>
        <p:nvSpPr>
          <p:cNvPr id="5" name="Footer Placeholder 4"/>
          <p:cNvSpPr>
            <a:spLocks noGrp="1"/>
          </p:cNvSpPr>
          <p:nvPr>
            <p:ph type="ftr" sz="quarter" idx="11"/>
          </p:nvPr>
        </p:nvSpPr>
        <p:spPr/>
        <p:txBody>
          <a:bodyPr/>
          <a:lstStyle>
            <a:extLst/>
          </a:lstStyle>
          <a:p>
            <a:endParaRPr lang="fa-IR">
              <a:solidFill>
                <a:srgbClr val="073E87"/>
              </a:solidFill>
            </a:endParaRPr>
          </a:p>
        </p:txBody>
      </p:sp>
      <p:sp>
        <p:nvSpPr>
          <p:cNvPr id="6" name="Slide Number Placeholder 5"/>
          <p:cNvSpPr>
            <a:spLocks noGrp="1"/>
          </p:cNvSpPr>
          <p:nvPr>
            <p:ph type="sldNum" sz="quarter" idx="12"/>
          </p:nvPr>
        </p:nvSpPr>
        <p:spPr/>
        <p:txBody>
          <a:bodyPr/>
          <a:lstStyle>
            <a:extLst/>
          </a:lstStyle>
          <a:p>
            <a:fld id="{93627EFD-3934-4C3E-BAF8-175C566D15BC}" type="slidenum">
              <a:rPr lang="fa-IR" smtClean="0">
                <a:solidFill>
                  <a:srgbClr val="073E87"/>
                </a:solidFill>
              </a:rPr>
              <a:pPr/>
              <a:t>‹#›</a:t>
            </a:fld>
            <a:endParaRPr lang="fa-IR">
              <a:solidFill>
                <a:srgbClr val="073E87"/>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E82078-9131-4B12-A3C6-1158615DB394}" type="datetimeFigureOut">
              <a:rPr lang="fa-IR" smtClean="0">
                <a:solidFill>
                  <a:srgbClr val="073E87"/>
                </a:solidFill>
              </a:rPr>
              <a:pPr/>
              <a:t>06/08/1441</a:t>
            </a:fld>
            <a:endParaRPr lang="fa-IR">
              <a:solidFill>
                <a:srgbClr val="073E87"/>
              </a:solidFill>
            </a:endParaRPr>
          </a:p>
        </p:txBody>
      </p:sp>
      <p:sp>
        <p:nvSpPr>
          <p:cNvPr id="5" name="Footer Placeholder 4"/>
          <p:cNvSpPr>
            <a:spLocks noGrp="1"/>
          </p:cNvSpPr>
          <p:nvPr>
            <p:ph type="ftr" sz="quarter" idx="11"/>
          </p:nvPr>
        </p:nvSpPr>
        <p:spPr/>
        <p:txBody>
          <a:bodyPr/>
          <a:lstStyle>
            <a:extLst/>
          </a:lstStyle>
          <a:p>
            <a:endParaRPr lang="fa-IR">
              <a:solidFill>
                <a:srgbClr val="073E87"/>
              </a:solidFill>
            </a:endParaRPr>
          </a:p>
        </p:txBody>
      </p:sp>
      <p:sp>
        <p:nvSpPr>
          <p:cNvPr id="6" name="Slide Number Placeholder 5"/>
          <p:cNvSpPr>
            <a:spLocks noGrp="1"/>
          </p:cNvSpPr>
          <p:nvPr>
            <p:ph type="sldNum" sz="quarter" idx="12"/>
          </p:nvPr>
        </p:nvSpPr>
        <p:spPr/>
        <p:txBody>
          <a:bodyPr/>
          <a:lstStyle>
            <a:extLst/>
          </a:lstStyle>
          <a:p>
            <a:fld id="{93627EFD-3934-4C3E-BAF8-175C566D15BC}" type="slidenum">
              <a:rPr lang="fa-IR" smtClean="0">
                <a:solidFill>
                  <a:srgbClr val="073E87"/>
                </a:solidFill>
              </a:rPr>
              <a:pPr/>
              <a:t>‹#›</a:t>
            </a:fld>
            <a:endParaRPr lang="fa-IR">
              <a:solidFill>
                <a:srgbClr val="073E87"/>
              </a:solidFill>
            </a:endParaRP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AE82078-9131-4B12-A3C6-1158615DB394}" type="datetimeFigureOut">
              <a:rPr lang="fa-IR" smtClean="0">
                <a:solidFill>
                  <a:srgbClr val="073E87"/>
                </a:solidFill>
              </a:rPr>
              <a:pPr/>
              <a:t>06/08/1441</a:t>
            </a:fld>
            <a:endParaRPr lang="fa-IR">
              <a:solidFill>
                <a:srgbClr val="073E87"/>
              </a:solidFill>
            </a:endParaRPr>
          </a:p>
        </p:txBody>
      </p:sp>
      <p:sp>
        <p:nvSpPr>
          <p:cNvPr id="5" name="Footer Placeholder 4"/>
          <p:cNvSpPr>
            <a:spLocks noGrp="1"/>
          </p:cNvSpPr>
          <p:nvPr>
            <p:ph type="ftr" sz="quarter" idx="11"/>
          </p:nvPr>
        </p:nvSpPr>
        <p:spPr/>
        <p:txBody>
          <a:bodyPr/>
          <a:lstStyle>
            <a:extLst/>
          </a:lstStyle>
          <a:p>
            <a:endParaRPr lang="fa-IR">
              <a:solidFill>
                <a:srgbClr val="073E87"/>
              </a:solidFill>
            </a:endParaRPr>
          </a:p>
        </p:txBody>
      </p:sp>
      <p:sp>
        <p:nvSpPr>
          <p:cNvPr id="6" name="Slide Number Placeholder 5"/>
          <p:cNvSpPr>
            <a:spLocks noGrp="1"/>
          </p:cNvSpPr>
          <p:nvPr>
            <p:ph type="sldNum" sz="quarter" idx="12"/>
          </p:nvPr>
        </p:nvSpPr>
        <p:spPr/>
        <p:txBody>
          <a:bodyPr/>
          <a:lstStyle>
            <a:extLst/>
          </a:lstStyle>
          <a:p>
            <a:fld id="{93627EFD-3934-4C3E-BAF8-175C566D15BC}" type="slidenum">
              <a:rPr lang="fa-IR" smtClean="0">
                <a:solidFill>
                  <a:srgbClr val="073E87"/>
                </a:solidFill>
              </a:rPr>
              <a:pPr/>
              <a:t>‹#›</a:t>
            </a:fld>
            <a:endParaRPr lang="fa-IR">
              <a:solidFill>
                <a:srgbClr val="073E87"/>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AE82078-9131-4B12-A3C6-1158615DB394}" type="datetimeFigureOut">
              <a:rPr lang="fa-IR" smtClean="0">
                <a:solidFill>
                  <a:srgbClr val="073E87"/>
                </a:solidFill>
              </a:rPr>
              <a:pPr/>
              <a:t>06/08/1441</a:t>
            </a:fld>
            <a:endParaRPr lang="fa-IR">
              <a:solidFill>
                <a:srgbClr val="073E87"/>
              </a:solidFill>
            </a:endParaRPr>
          </a:p>
        </p:txBody>
      </p:sp>
      <p:sp>
        <p:nvSpPr>
          <p:cNvPr id="6" name="Footer Placeholder 5"/>
          <p:cNvSpPr>
            <a:spLocks noGrp="1"/>
          </p:cNvSpPr>
          <p:nvPr>
            <p:ph type="ftr" sz="quarter" idx="11"/>
          </p:nvPr>
        </p:nvSpPr>
        <p:spPr/>
        <p:txBody>
          <a:bodyPr/>
          <a:lstStyle>
            <a:extLst/>
          </a:lstStyle>
          <a:p>
            <a:endParaRPr lang="fa-IR">
              <a:solidFill>
                <a:srgbClr val="073E87"/>
              </a:solidFill>
            </a:endParaRPr>
          </a:p>
        </p:txBody>
      </p:sp>
      <p:sp>
        <p:nvSpPr>
          <p:cNvPr id="7" name="Slide Number Placeholder 6"/>
          <p:cNvSpPr>
            <a:spLocks noGrp="1"/>
          </p:cNvSpPr>
          <p:nvPr>
            <p:ph type="sldNum" sz="quarter" idx="12"/>
          </p:nvPr>
        </p:nvSpPr>
        <p:spPr/>
        <p:txBody>
          <a:bodyPr/>
          <a:lstStyle>
            <a:extLst/>
          </a:lstStyle>
          <a:p>
            <a:fld id="{93627EFD-3934-4C3E-BAF8-175C566D15BC}" type="slidenum">
              <a:rPr lang="fa-IR" smtClean="0">
                <a:solidFill>
                  <a:srgbClr val="073E87"/>
                </a:solidFill>
              </a:rPr>
              <a:pPr/>
              <a:t>‹#›</a:t>
            </a:fld>
            <a:endParaRPr lang="fa-IR">
              <a:solidFill>
                <a:srgbClr val="073E87"/>
              </a:solidFill>
            </a:endParaRP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AE82078-9131-4B12-A3C6-1158615DB394}" type="datetimeFigureOut">
              <a:rPr lang="fa-IR" smtClean="0">
                <a:solidFill>
                  <a:srgbClr val="073E87"/>
                </a:solidFill>
              </a:rPr>
              <a:pPr/>
              <a:t>06/08/1441</a:t>
            </a:fld>
            <a:endParaRPr lang="fa-IR">
              <a:solidFill>
                <a:srgbClr val="073E87"/>
              </a:solidFill>
            </a:endParaRPr>
          </a:p>
        </p:txBody>
      </p:sp>
      <p:sp>
        <p:nvSpPr>
          <p:cNvPr id="8" name="Footer Placeholder 7"/>
          <p:cNvSpPr>
            <a:spLocks noGrp="1"/>
          </p:cNvSpPr>
          <p:nvPr>
            <p:ph type="ftr" sz="quarter" idx="11"/>
          </p:nvPr>
        </p:nvSpPr>
        <p:spPr/>
        <p:txBody>
          <a:bodyPr/>
          <a:lstStyle>
            <a:extLst/>
          </a:lstStyle>
          <a:p>
            <a:endParaRPr lang="fa-IR">
              <a:solidFill>
                <a:srgbClr val="073E87"/>
              </a:solidFill>
            </a:endParaRPr>
          </a:p>
        </p:txBody>
      </p:sp>
      <p:sp>
        <p:nvSpPr>
          <p:cNvPr id="9" name="Slide Number Placeholder 8"/>
          <p:cNvSpPr>
            <a:spLocks noGrp="1"/>
          </p:cNvSpPr>
          <p:nvPr>
            <p:ph type="sldNum" sz="quarter" idx="12"/>
          </p:nvPr>
        </p:nvSpPr>
        <p:spPr/>
        <p:txBody>
          <a:bodyPr/>
          <a:lstStyle>
            <a:extLst/>
          </a:lstStyle>
          <a:p>
            <a:fld id="{93627EFD-3934-4C3E-BAF8-175C566D15BC}" type="slidenum">
              <a:rPr lang="fa-IR" smtClean="0">
                <a:solidFill>
                  <a:srgbClr val="073E87"/>
                </a:solidFill>
              </a:rPr>
              <a:pPr/>
              <a:t>‹#›</a:t>
            </a:fld>
            <a:endParaRPr lang="fa-IR">
              <a:solidFill>
                <a:srgbClr val="073E87"/>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AE82078-9131-4B12-A3C6-1158615DB394}" type="datetimeFigureOut">
              <a:rPr lang="fa-IR" smtClean="0">
                <a:solidFill>
                  <a:srgbClr val="073E87"/>
                </a:solidFill>
              </a:rPr>
              <a:pPr/>
              <a:t>06/08/1441</a:t>
            </a:fld>
            <a:endParaRPr lang="fa-IR">
              <a:solidFill>
                <a:srgbClr val="073E87"/>
              </a:solidFill>
            </a:endParaRPr>
          </a:p>
        </p:txBody>
      </p:sp>
      <p:sp>
        <p:nvSpPr>
          <p:cNvPr id="4" name="Footer Placeholder 3"/>
          <p:cNvSpPr>
            <a:spLocks noGrp="1"/>
          </p:cNvSpPr>
          <p:nvPr>
            <p:ph type="ftr" sz="quarter" idx="11"/>
          </p:nvPr>
        </p:nvSpPr>
        <p:spPr/>
        <p:txBody>
          <a:bodyPr/>
          <a:lstStyle>
            <a:extLst/>
          </a:lstStyle>
          <a:p>
            <a:endParaRPr lang="fa-IR">
              <a:solidFill>
                <a:srgbClr val="073E87"/>
              </a:solidFill>
            </a:endParaRPr>
          </a:p>
        </p:txBody>
      </p:sp>
      <p:sp>
        <p:nvSpPr>
          <p:cNvPr id="5" name="Slide Number Placeholder 4"/>
          <p:cNvSpPr>
            <a:spLocks noGrp="1"/>
          </p:cNvSpPr>
          <p:nvPr>
            <p:ph type="sldNum" sz="quarter" idx="12"/>
          </p:nvPr>
        </p:nvSpPr>
        <p:spPr/>
        <p:txBody>
          <a:bodyPr/>
          <a:lstStyle>
            <a:extLst/>
          </a:lstStyle>
          <a:p>
            <a:fld id="{93627EFD-3934-4C3E-BAF8-175C566D15BC}" type="slidenum">
              <a:rPr lang="fa-IR" smtClean="0">
                <a:solidFill>
                  <a:srgbClr val="073E87"/>
                </a:solidFill>
              </a:rPr>
              <a:pPr/>
              <a:t>‹#›</a:t>
            </a:fld>
            <a:endParaRPr lang="fa-IR">
              <a:solidFill>
                <a:srgbClr val="073E87"/>
              </a:solidFill>
            </a:endParaRP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AE82078-9131-4B12-A3C6-1158615DB394}" type="datetimeFigureOut">
              <a:rPr lang="fa-IR" smtClean="0">
                <a:solidFill>
                  <a:srgbClr val="073E87"/>
                </a:solidFill>
              </a:rPr>
              <a:pPr/>
              <a:t>06/08/1441</a:t>
            </a:fld>
            <a:endParaRPr lang="fa-IR">
              <a:solidFill>
                <a:srgbClr val="073E87"/>
              </a:solidFill>
            </a:endParaRPr>
          </a:p>
        </p:txBody>
      </p:sp>
      <p:sp>
        <p:nvSpPr>
          <p:cNvPr id="3" name="Footer Placeholder 2"/>
          <p:cNvSpPr>
            <a:spLocks noGrp="1"/>
          </p:cNvSpPr>
          <p:nvPr>
            <p:ph type="ftr" sz="quarter" idx="11"/>
          </p:nvPr>
        </p:nvSpPr>
        <p:spPr/>
        <p:txBody>
          <a:bodyPr/>
          <a:lstStyle>
            <a:extLst/>
          </a:lstStyle>
          <a:p>
            <a:endParaRPr lang="fa-IR">
              <a:solidFill>
                <a:srgbClr val="073E87"/>
              </a:solidFill>
            </a:endParaRPr>
          </a:p>
        </p:txBody>
      </p:sp>
      <p:sp>
        <p:nvSpPr>
          <p:cNvPr id="4" name="Slide Number Placeholder 3"/>
          <p:cNvSpPr>
            <a:spLocks noGrp="1"/>
          </p:cNvSpPr>
          <p:nvPr>
            <p:ph type="sldNum" sz="quarter" idx="12"/>
          </p:nvPr>
        </p:nvSpPr>
        <p:spPr/>
        <p:txBody>
          <a:bodyPr/>
          <a:lstStyle>
            <a:extLst/>
          </a:lstStyle>
          <a:p>
            <a:fld id="{93627EFD-3934-4C3E-BAF8-175C566D15BC}" type="slidenum">
              <a:rPr lang="fa-IR" smtClean="0">
                <a:solidFill>
                  <a:srgbClr val="073E87"/>
                </a:solidFill>
              </a:rPr>
              <a:pPr/>
              <a:t>‹#›</a:t>
            </a:fld>
            <a:endParaRPr lang="fa-IR">
              <a:solidFill>
                <a:srgbClr val="073E87"/>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AE82078-9131-4B12-A3C6-1158615DB394}" type="datetimeFigureOut">
              <a:rPr lang="fa-IR" smtClean="0">
                <a:solidFill>
                  <a:srgbClr val="073E87"/>
                </a:solidFill>
              </a:rPr>
              <a:pPr/>
              <a:t>06/08/1441</a:t>
            </a:fld>
            <a:endParaRPr lang="fa-IR">
              <a:solidFill>
                <a:srgbClr val="073E87"/>
              </a:solidFill>
            </a:endParaRPr>
          </a:p>
        </p:txBody>
      </p:sp>
      <p:sp>
        <p:nvSpPr>
          <p:cNvPr id="6" name="Footer Placeholder 5"/>
          <p:cNvSpPr>
            <a:spLocks noGrp="1"/>
          </p:cNvSpPr>
          <p:nvPr>
            <p:ph type="ftr" sz="quarter" idx="11"/>
          </p:nvPr>
        </p:nvSpPr>
        <p:spPr/>
        <p:txBody>
          <a:bodyPr/>
          <a:lstStyle>
            <a:extLst/>
          </a:lstStyle>
          <a:p>
            <a:endParaRPr lang="fa-IR">
              <a:solidFill>
                <a:srgbClr val="073E87"/>
              </a:solidFill>
            </a:endParaRPr>
          </a:p>
        </p:txBody>
      </p:sp>
      <p:sp>
        <p:nvSpPr>
          <p:cNvPr id="7" name="Slide Number Placeholder 6"/>
          <p:cNvSpPr>
            <a:spLocks noGrp="1"/>
          </p:cNvSpPr>
          <p:nvPr>
            <p:ph type="sldNum" sz="quarter" idx="12"/>
          </p:nvPr>
        </p:nvSpPr>
        <p:spPr/>
        <p:txBody>
          <a:bodyPr/>
          <a:lstStyle>
            <a:extLst/>
          </a:lstStyle>
          <a:p>
            <a:fld id="{93627EFD-3934-4C3E-BAF8-175C566D15BC}" type="slidenum">
              <a:rPr lang="fa-IR" smtClean="0">
                <a:solidFill>
                  <a:srgbClr val="073E87"/>
                </a:solidFill>
              </a:rPr>
              <a:pPr/>
              <a:t>‹#›</a:t>
            </a:fld>
            <a:endParaRPr lang="fa-IR">
              <a:solidFill>
                <a:srgbClr val="073E87"/>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AE82078-9131-4B12-A3C6-1158615DB394}" type="datetimeFigureOut">
              <a:rPr lang="fa-IR" smtClean="0">
                <a:solidFill>
                  <a:srgbClr val="073E87"/>
                </a:solidFill>
              </a:rPr>
              <a:pPr/>
              <a:t>06/08/1441</a:t>
            </a:fld>
            <a:endParaRPr lang="fa-IR">
              <a:solidFill>
                <a:srgbClr val="073E87"/>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solidFill>
                <a:srgbClr val="073E87"/>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3627EFD-3934-4C3E-BAF8-175C566D15BC}" type="slidenum">
              <a:rPr lang="fa-IR" smtClean="0">
                <a:solidFill>
                  <a:srgbClr val="073E87"/>
                </a:solidFill>
              </a:rPr>
              <a:pPr/>
              <a:t>‹#›</a:t>
            </a:fld>
            <a:endParaRPr lang="fa-IR">
              <a:solidFill>
                <a:srgbClr val="073E87"/>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AE82078-9131-4B12-A3C6-1158615DB394}" type="datetimeFigureOut">
              <a:rPr lang="fa-IR" smtClean="0">
                <a:solidFill>
                  <a:srgbClr val="073E87"/>
                </a:solidFill>
              </a:rPr>
              <a:pPr/>
              <a:t>06/08/1441</a:t>
            </a:fld>
            <a:endParaRPr lang="fa-IR">
              <a:solidFill>
                <a:srgbClr val="073E87"/>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solidFill>
                <a:srgbClr val="073E87"/>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3627EFD-3934-4C3E-BAF8-175C566D15BC}" type="slidenum">
              <a:rPr lang="fa-IR" smtClean="0">
                <a:solidFill>
                  <a:srgbClr val="073E87"/>
                </a:solidFill>
              </a:rPr>
              <a:pPr/>
              <a:t>‹#›</a:t>
            </a:fld>
            <a:endParaRPr lang="fa-IR">
              <a:solidFill>
                <a:srgbClr val="073E87"/>
              </a:solidFill>
            </a:endParaRP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97401"/>
            <a:ext cx="4572000" cy="5262979"/>
          </a:xfrm>
          <a:prstGeom prst="rect">
            <a:avLst/>
          </a:prstGeom>
        </p:spPr>
        <p:txBody>
          <a:bodyPr>
            <a:spAutoFit/>
          </a:bodyPr>
          <a:lstStyle/>
          <a:p>
            <a:pPr algn="ctr"/>
            <a:r>
              <a:rPr lang="fa-IR" sz="2800" dirty="0">
                <a:solidFill>
                  <a:prstClr val="black"/>
                </a:solidFill>
                <a:cs typeface="B Farnaz" panose="00000400000000000000" pitchFamily="2" charset="-78"/>
              </a:rPr>
              <a:t>به نام خدا</a:t>
            </a:r>
            <a:br>
              <a:rPr lang="fa-IR" sz="2800" dirty="0">
                <a:solidFill>
                  <a:prstClr val="black"/>
                </a:solidFill>
                <a:cs typeface="B Farnaz" panose="00000400000000000000" pitchFamily="2" charset="-78"/>
              </a:rPr>
            </a:br>
            <a:r>
              <a:rPr lang="fa-IR" sz="3600" dirty="0">
                <a:solidFill>
                  <a:prstClr val="black"/>
                </a:solidFill>
                <a:cs typeface="B Farnaz" panose="00000400000000000000" pitchFamily="2" charset="-78"/>
              </a:rPr>
              <a:t/>
            </a:r>
            <a:br>
              <a:rPr lang="fa-IR" sz="3600" dirty="0">
                <a:solidFill>
                  <a:prstClr val="black"/>
                </a:solidFill>
                <a:cs typeface="B Farnaz" panose="00000400000000000000" pitchFamily="2" charset="-78"/>
              </a:rPr>
            </a:br>
            <a:r>
              <a:rPr lang="fa-IR" sz="3600" dirty="0">
                <a:solidFill>
                  <a:prstClr val="black"/>
                </a:solidFill>
                <a:cs typeface="B Farnaz" panose="00000400000000000000" pitchFamily="2" charset="-78"/>
              </a:rPr>
              <a:t>دانشکده فنی زینب کبری (س</a:t>
            </a:r>
            <a:r>
              <a:rPr lang="fa-IR" sz="3600" dirty="0" smtClean="0">
                <a:solidFill>
                  <a:prstClr val="black"/>
                </a:solidFill>
                <a:cs typeface="B Farnaz" panose="00000400000000000000" pitchFamily="2" charset="-78"/>
              </a:rPr>
              <a:t>)</a:t>
            </a:r>
            <a:r>
              <a:rPr lang="fa-IR" sz="4400" dirty="0">
                <a:solidFill>
                  <a:prstClr val="black"/>
                </a:solidFill>
                <a:cs typeface="B Farnaz" panose="00000400000000000000" pitchFamily="2" charset="-78"/>
              </a:rPr>
              <a:t/>
            </a:r>
            <a:br>
              <a:rPr lang="fa-IR" sz="4400" dirty="0">
                <a:solidFill>
                  <a:prstClr val="black"/>
                </a:solidFill>
                <a:cs typeface="B Farnaz" panose="00000400000000000000" pitchFamily="2" charset="-78"/>
              </a:rPr>
            </a:br>
            <a:r>
              <a:rPr lang="fa-IR" sz="3200" dirty="0" smtClean="0">
                <a:solidFill>
                  <a:prstClr val="black"/>
                </a:solidFill>
                <a:cs typeface="B Zar" panose="00000400000000000000" pitchFamily="2" charset="-78"/>
              </a:rPr>
              <a:t>برنامه ریزی و توسعه اقتصادی</a:t>
            </a:r>
            <a:r>
              <a:rPr lang="fa-IR" sz="3200" dirty="0">
                <a:solidFill>
                  <a:prstClr val="black"/>
                </a:solidFill>
                <a:cs typeface="B Zar" panose="00000400000000000000" pitchFamily="2" charset="-78"/>
              </a:rPr>
              <a:t/>
            </a:r>
            <a:br>
              <a:rPr lang="fa-IR" sz="3200" dirty="0">
                <a:solidFill>
                  <a:prstClr val="black"/>
                </a:solidFill>
                <a:cs typeface="B Zar" panose="00000400000000000000" pitchFamily="2" charset="-78"/>
              </a:rPr>
            </a:br>
            <a:r>
              <a:rPr lang="fa-IR" sz="4000" dirty="0">
                <a:solidFill>
                  <a:prstClr val="black"/>
                </a:solidFill>
                <a:cs typeface="B Zar" panose="00000400000000000000" pitchFamily="2" charset="-78"/>
              </a:rPr>
              <a:t>جلسه </a:t>
            </a:r>
            <a:r>
              <a:rPr lang="fa-IR" sz="4000" dirty="0" smtClean="0">
                <a:solidFill>
                  <a:prstClr val="black"/>
                </a:solidFill>
                <a:cs typeface="B Zar" panose="00000400000000000000" pitchFamily="2" charset="-78"/>
              </a:rPr>
              <a:t>چهارم</a:t>
            </a:r>
            <a:r>
              <a:rPr lang="fa-IR" sz="4400" dirty="0">
                <a:solidFill>
                  <a:prstClr val="black"/>
                </a:solidFill>
                <a:cs typeface="B Farnaz" panose="00000400000000000000" pitchFamily="2" charset="-78"/>
              </a:rPr>
              <a:t/>
            </a:r>
            <a:br>
              <a:rPr lang="fa-IR" sz="4400" dirty="0">
                <a:solidFill>
                  <a:prstClr val="black"/>
                </a:solidFill>
                <a:cs typeface="B Farnaz" panose="00000400000000000000" pitchFamily="2" charset="-78"/>
              </a:rPr>
            </a:br>
            <a:r>
              <a:rPr lang="fa-IR" sz="3200" dirty="0">
                <a:solidFill>
                  <a:prstClr val="black"/>
                </a:solidFill>
                <a:cs typeface="B Farnaz" panose="00000400000000000000" pitchFamily="2" charset="-78"/>
              </a:rPr>
              <a:t>رشته حسابداری</a:t>
            </a:r>
            <a:br>
              <a:rPr lang="fa-IR" sz="3200" dirty="0">
                <a:solidFill>
                  <a:prstClr val="black"/>
                </a:solidFill>
                <a:cs typeface="B Farnaz" panose="00000400000000000000" pitchFamily="2" charset="-78"/>
              </a:rPr>
            </a:br>
            <a:r>
              <a:rPr lang="fa-IR" sz="3200" dirty="0">
                <a:solidFill>
                  <a:prstClr val="black"/>
                </a:solidFill>
                <a:cs typeface="B Farnaz" panose="00000400000000000000" pitchFamily="2" charset="-78"/>
              </a:rPr>
              <a:t>مقطع کارشناسی</a:t>
            </a:r>
            <a:r>
              <a:rPr lang="fa-IR" sz="4400" dirty="0">
                <a:solidFill>
                  <a:prstClr val="black"/>
                </a:solidFill>
                <a:cs typeface="B Farnaz" panose="00000400000000000000" pitchFamily="2" charset="-78"/>
              </a:rPr>
              <a:t/>
            </a:r>
            <a:br>
              <a:rPr lang="fa-IR" sz="4400" dirty="0">
                <a:solidFill>
                  <a:prstClr val="black"/>
                </a:solidFill>
                <a:cs typeface="B Farnaz" panose="00000400000000000000" pitchFamily="2" charset="-78"/>
              </a:rPr>
            </a:br>
            <a:r>
              <a:rPr lang="fa-IR" sz="3600" dirty="0">
                <a:solidFill>
                  <a:prstClr val="black"/>
                </a:solidFill>
                <a:cs typeface="B Farnaz" panose="00000400000000000000" pitchFamily="2" charset="-78"/>
              </a:rPr>
              <a:t>مدرس: اسدبگی</a:t>
            </a:r>
            <a:r>
              <a:rPr lang="fa-IR" sz="4400" dirty="0">
                <a:solidFill>
                  <a:prstClr val="black"/>
                </a:solidFill>
                <a:cs typeface="B Farnaz" panose="00000400000000000000" pitchFamily="2" charset="-78"/>
              </a:rPr>
              <a:t/>
            </a:r>
            <a:br>
              <a:rPr lang="fa-IR" sz="4400" dirty="0">
                <a:solidFill>
                  <a:prstClr val="black"/>
                </a:solidFill>
                <a:cs typeface="B Farnaz" panose="00000400000000000000" pitchFamily="2" charset="-78"/>
              </a:rPr>
            </a:br>
            <a:r>
              <a:rPr lang="fa-IR" sz="2800" dirty="0">
                <a:solidFill>
                  <a:prstClr val="black"/>
                </a:solidFill>
                <a:cs typeface="B Farnaz" panose="00000400000000000000" pitchFamily="2" charset="-78"/>
              </a:rPr>
              <a:t>اسفندماه 98</a:t>
            </a:r>
            <a:endParaRPr lang="fa-IR" dirty="0">
              <a:solidFill>
                <a:prstClr val="black"/>
              </a:solidFill>
            </a:endParaRPr>
          </a:p>
        </p:txBody>
      </p:sp>
    </p:spTree>
    <p:extLst>
      <p:ext uri="{BB962C8B-B14F-4D97-AF65-F5344CB8AC3E}">
        <p14:creationId xmlns:p14="http://schemas.microsoft.com/office/powerpoint/2010/main" val="3346422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pic>
        <p:nvPicPr>
          <p:cNvPr id="152579" name="Picture 4"/>
          <p:cNvPicPr>
            <a:picLocks noChangeAspect="1" noChangeArrowheads="1"/>
          </p:cNvPicPr>
          <p:nvPr/>
        </p:nvPicPr>
        <p:blipFill>
          <a:blip r:embed="rId2" cstate="print"/>
          <a:srcRect/>
          <a:stretch>
            <a:fillRect/>
          </a:stretch>
        </p:blipFill>
        <p:spPr bwMode="auto">
          <a:xfrm>
            <a:off x="1258892" y="0"/>
            <a:ext cx="6842125" cy="6093296"/>
          </a:xfrm>
          <a:prstGeom prst="rect">
            <a:avLst/>
          </a:prstGeom>
          <a:ln>
            <a:noFill/>
          </a:ln>
          <a:effectLst>
            <a:softEdge rad="112500"/>
          </a:effectLst>
        </p:spPr>
      </p:pic>
    </p:spTree>
    <p:extLst>
      <p:ext uri="{BB962C8B-B14F-4D97-AF65-F5344CB8AC3E}">
        <p14:creationId xmlns:p14="http://schemas.microsoft.com/office/powerpoint/2010/main" val="4618701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Date Placeholder 1"/>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153604" name="Rectangle 5"/>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3605" name="Rectangle 7"/>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3606" name="Rectangle 9"/>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3607" name="Rectangle 11"/>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pic>
        <p:nvPicPr>
          <p:cNvPr id="153608" name="Picture 12"/>
          <p:cNvPicPr>
            <a:picLocks noChangeAspect="1" noChangeArrowheads="1"/>
          </p:cNvPicPr>
          <p:nvPr/>
        </p:nvPicPr>
        <p:blipFill>
          <a:blip r:embed="rId3" cstate="print"/>
          <a:srcRect/>
          <a:stretch>
            <a:fillRect/>
          </a:stretch>
        </p:blipFill>
        <p:spPr bwMode="auto">
          <a:xfrm>
            <a:off x="1439009" y="332656"/>
            <a:ext cx="6697663" cy="5832475"/>
          </a:xfrm>
          <a:prstGeom prst="rect">
            <a:avLst/>
          </a:prstGeom>
          <a:ln>
            <a:noFill/>
          </a:ln>
          <a:effectLst>
            <a:softEdge rad="112500"/>
          </a:effectLst>
        </p:spPr>
      </p:pic>
    </p:spTree>
    <p:extLst>
      <p:ext uri="{BB962C8B-B14F-4D97-AF65-F5344CB8AC3E}">
        <p14:creationId xmlns:p14="http://schemas.microsoft.com/office/powerpoint/2010/main" val="2706164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5" name="Rectangle 3"/>
          <p:cNvSpPr>
            <a:spLocks noGrp="1" noChangeArrowheads="1"/>
          </p:cNvSpPr>
          <p:nvPr>
            <p:ph idx="1"/>
          </p:nvPr>
        </p:nvSpPr>
        <p:spPr>
          <a:xfrm>
            <a:off x="143767" y="1700808"/>
            <a:ext cx="8748713" cy="4403725"/>
          </a:xfrm>
        </p:spPr>
        <p:txBody>
          <a:bodyPr>
            <a:normAutofit/>
          </a:bodyPr>
          <a:lstStyle/>
          <a:p>
            <a:pPr algn="r" rtl="1" eaLnBrk="1" hangingPunct="1">
              <a:lnSpc>
                <a:spcPct val="150000"/>
              </a:lnSpc>
              <a:defRPr/>
            </a:pPr>
            <a:r>
              <a:rPr lang="fa-IR" sz="2400" b="1" dirty="0" smtClean="0">
                <a:cs typeface="B Mitra" panose="00000400000000000000" pitchFamily="2" charset="-78"/>
              </a:rPr>
              <a:t> </a:t>
            </a:r>
            <a:r>
              <a:rPr lang="ar-SA" sz="2400" b="1" dirty="0" smtClean="0">
                <a:cs typeface="B Mitra" panose="00000400000000000000" pitchFamily="2" charset="-78"/>
              </a:rPr>
              <a:t>دستمزد </a:t>
            </a:r>
            <a:r>
              <a:rPr lang="fa-IR" sz="2400" b="1" dirty="0" smtClean="0">
                <a:cs typeface="B Mitra" panose="00000400000000000000" pitchFamily="2" charset="-78"/>
              </a:rPr>
              <a:t> </a:t>
            </a:r>
            <a:r>
              <a:rPr lang="ar-SA" sz="2400" b="1" dirty="0" smtClean="0">
                <a:cs typeface="B Mitra" panose="00000400000000000000" pitchFamily="2" charset="-78"/>
              </a:rPr>
              <a:t>كارگران</a:t>
            </a:r>
            <a:r>
              <a:rPr lang="fa-IR" sz="2400" b="1" dirty="0" smtClean="0">
                <a:cs typeface="B Mitra" panose="00000400000000000000" pitchFamily="2" charset="-78"/>
              </a:rPr>
              <a:t> </a:t>
            </a:r>
            <a:r>
              <a:rPr lang="ar-SA" sz="2400" b="1" dirty="0" smtClean="0">
                <a:cs typeface="B Mitra" panose="00000400000000000000" pitchFamily="2" charset="-78"/>
              </a:rPr>
              <a:t> </a:t>
            </a:r>
            <a:r>
              <a:rPr lang="fa-IR" sz="2400" b="1" dirty="0" smtClean="0">
                <a:cs typeface="B Mitra" panose="00000400000000000000" pitchFamily="2" charset="-78"/>
              </a:rPr>
              <a:t> </a:t>
            </a:r>
            <a:r>
              <a:rPr lang="ar-SA" sz="2400" b="1" dirty="0" smtClean="0">
                <a:cs typeface="B Mitra" panose="00000400000000000000" pitchFamily="2" charset="-78"/>
              </a:rPr>
              <a:t>در</a:t>
            </a:r>
            <a:r>
              <a:rPr lang="fa-IR" sz="2400" b="1" dirty="0" smtClean="0">
                <a:cs typeface="B Mitra" panose="00000400000000000000" pitchFamily="2" charset="-78"/>
              </a:rPr>
              <a:t>  </a:t>
            </a:r>
            <a:r>
              <a:rPr lang="ar-SA" sz="2400" b="1" dirty="0" smtClean="0">
                <a:cs typeface="B Mitra" panose="00000400000000000000" pitchFamily="2" charset="-78"/>
              </a:rPr>
              <a:t> سطح </a:t>
            </a:r>
            <a:r>
              <a:rPr lang="fa-IR" sz="2400" b="1" dirty="0" smtClean="0">
                <a:cs typeface="B Mitra" panose="00000400000000000000" pitchFamily="2" charset="-78"/>
              </a:rPr>
              <a:t> </a:t>
            </a:r>
            <a:r>
              <a:rPr lang="ar-SA" sz="2400" b="1" dirty="0" smtClean="0">
                <a:cs typeface="B Mitra" panose="00000400000000000000" pitchFamily="2" charset="-78"/>
              </a:rPr>
              <a:t>حداقل </a:t>
            </a:r>
            <a:r>
              <a:rPr lang="fa-IR" sz="2400" b="1" dirty="0" smtClean="0">
                <a:cs typeface="B Mitra" panose="00000400000000000000" pitchFamily="2" charset="-78"/>
              </a:rPr>
              <a:t> </a:t>
            </a:r>
            <a:r>
              <a:rPr lang="ar-SA" sz="2400" b="1" dirty="0" smtClean="0">
                <a:cs typeface="B Mitra" panose="00000400000000000000" pitchFamily="2" charset="-78"/>
              </a:rPr>
              <a:t>معيشت تعيين مي شود چون دستمزدها تغيير نمي كنند به آن</a:t>
            </a:r>
            <a:r>
              <a:rPr lang="fa-IR" sz="2400" b="1" dirty="0" smtClean="0">
                <a:cs typeface="B Mitra" panose="00000400000000000000" pitchFamily="2" charset="-78"/>
              </a:rPr>
              <a:t> </a:t>
            </a:r>
            <a:r>
              <a:rPr lang="ar-SA" sz="2400" b="1" dirty="0" smtClean="0">
                <a:cs typeface="B Mitra" panose="00000400000000000000" pitchFamily="2" charset="-78"/>
              </a:rPr>
              <a:t> قانون</a:t>
            </a:r>
            <a:r>
              <a:rPr lang="fa-IR" sz="2400" b="1" dirty="0" smtClean="0">
                <a:cs typeface="B Mitra" panose="00000400000000000000" pitchFamily="2" charset="-78"/>
              </a:rPr>
              <a:t> </a:t>
            </a:r>
            <a:r>
              <a:rPr lang="ar-SA" sz="2400" b="1" dirty="0" smtClean="0">
                <a:cs typeface="B Mitra" panose="00000400000000000000" pitchFamily="2" charset="-78"/>
              </a:rPr>
              <a:t> مفرغ </a:t>
            </a:r>
            <a:r>
              <a:rPr lang="fa-IR" sz="2400" b="1" dirty="0" smtClean="0">
                <a:cs typeface="B Mitra" panose="00000400000000000000" pitchFamily="2" charset="-78"/>
              </a:rPr>
              <a:t> </a:t>
            </a:r>
            <a:r>
              <a:rPr lang="ar-SA" sz="2400" b="1" dirty="0" smtClean="0">
                <a:cs typeface="B Mitra" panose="00000400000000000000" pitchFamily="2" charset="-78"/>
              </a:rPr>
              <a:t>دستمزدها</a:t>
            </a:r>
            <a:r>
              <a:rPr lang="fa-IR" sz="2400" b="1" dirty="0" smtClean="0">
                <a:cs typeface="B Mitra" panose="00000400000000000000" pitchFamily="2" charset="-78"/>
              </a:rPr>
              <a:t> </a:t>
            </a:r>
            <a:r>
              <a:rPr lang="ar-SA" sz="2400" b="1" dirty="0" smtClean="0">
                <a:cs typeface="B Mitra" panose="00000400000000000000" pitchFamily="2" charset="-78"/>
              </a:rPr>
              <a:t>/ </a:t>
            </a:r>
            <a:r>
              <a:rPr lang="fa-IR" sz="2400" b="1" dirty="0" smtClean="0">
                <a:cs typeface="B Mitra" panose="00000400000000000000" pitchFamily="2" charset="-78"/>
              </a:rPr>
              <a:t> </a:t>
            </a:r>
            <a:r>
              <a:rPr lang="ar-SA" sz="2400" b="1" dirty="0" smtClean="0">
                <a:cs typeface="B Mitra" panose="00000400000000000000" pitchFamily="2" charset="-78"/>
              </a:rPr>
              <a:t>يا </a:t>
            </a:r>
            <a:r>
              <a:rPr lang="fa-IR" sz="2400" b="1" dirty="0" smtClean="0">
                <a:cs typeface="B Mitra" panose="00000400000000000000" pitchFamily="2" charset="-78"/>
              </a:rPr>
              <a:t>  </a:t>
            </a:r>
            <a:r>
              <a:rPr lang="ar-SA" sz="2400" b="1" dirty="0" smtClean="0">
                <a:cs typeface="B Mitra" panose="00000400000000000000" pitchFamily="2" charset="-78"/>
              </a:rPr>
              <a:t>قانون</a:t>
            </a:r>
            <a:r>
              <a:rPr lang="fa-IR" sz="2400" b="1" dirty="0" smtClean="0">
                <a:cs typeface="B Mitra" panose="00000400000000000000" pitchFamily="2" charset="-78"/>
              </a:rPr>
              <a:t> </a:t>
            </a:r>
            <a:r>
              <a:rPr lang="ar-SA" sz="2400" b="1" dirty="0" smtClean="0">
                <a:cs typeface="B Mitra" panose="00000400000000000000" pitchFamily="2" charset="-78"/>
              </a:rPr>
              <a:t> آهنين دستمزدها مي گويند علت اين امر اين است كه عرضه كار</a:t>
            </a:r>
            <a:r>
              <a:rPr lang="fa-IR" sz="2400" b="1" dirty="0" smtClean="0">
                <a:cs typeface="B Mitra" panose="00000400000000000000" pitchFamily="2" charset="-78"/>
              </a:rPr>
              <a:t> </a:t>
            </a:r>
            <a:r>
              <a:rPr lang="ar-SA" sz="2400" b="1" dirty="0" smtClean="0">
                <a:cs typeface="B Mitra" panose="00000400000000000000" pitchFamily="2" charset="-78"/>
              </a:rPr>
              <a:t> بسيار</a:t>
            </a:r>
            <a:r>
              <a:rPr lang="fa-IR" sz="2400" b="1" dirty="0" smtClean="0">
                <a:cs typeface="B Mitra" panose="00000400000000000000" pitchFamily="2" charset="-78"/>
              </a:rPr>
              <a:t> </a:t>
            </a:r>
            <a:r>
              <a:rPr lang="ar-SA" sz="2400" b="1" dirty="0" smtClean="0">
                <a:cs typeface="B Mitra" panose="00000400000000000000" pitchFamily="2" charset="-78"/>
              </a:rPr>
              <a:t> زياد</a:t>
            </a:r>
            <a:r>
              <a:rPr lang="fa-IR" sz="2400" b="1" dirty="0" smtClean="0">
                <a:cs typeface="B Mitra" panose="00000400000000000000" pitchFamily="2" charset="-78"/>
              </a:rPr>
              <a:t> </a:t>
            </a:r>
            <a:r>
              <a:rPr lang="ar-SA" sz="2400" b="1" dirty="0" smtClean="0">
                <a:cs typeface="B Mitra" panose="00000400000000000000" pitchFamily="2" charset="-78"/>
              </a:rPr>
              <a:t> است</a:t>
            </a:r>
            <a:r>
              <a:rPr lang="fa-IR" sz="2400" b="1" dirty="0" smtClean="0">
                <a:cs typeface="B Mitra" panose="00000400000000000000" pitchFamily="2" charset="-78"/>
              </a:rPr>
              <a:t> </a:t>
            </a:r>
            <a:r>
              <a:rPr lang="ar-SA" sz="2400" b="1" dirty="0" smtClean="0">
                <a:cs typeface="B Mitra" panose="00000400000000000000" pitchFamily="2" charset="-78"/>
              </a:rPr>
              <a:t> و</a:t>
            </a:r>
            <a:r>
              <a:rPr lang="fa-IR" sz="2400" b="1" dirty="0" smtClean="0">
                <a:cs typeface="B Mitra" panose="00000400000000000000" pitchFamily="2" charset="-78"/>
              </a:rPr>
              <a:t> </a:t>
            </a:r>
            <a:r>
              <a:rPr lang="ar-SA" sz="2400" b="1" dirty="0" smtClean="0">
                <a:cs typeface="B Mitra" panose="00000400000000000000" pitchFamily="2" charset="-78"/>
              </a:rPr>
              <a:t> هيچ </a:t>
            </a:r>
            <a:r>
              <a:rPr lang="fa-IR" sz="2400" b="1" dirty="0" smtClean="0">
                <a:cs typeface="B Mitra" panose="00000400000000000000" pitchFamily="2" charset="-78"/>
              </a:rPr>
              <a:t> </a:t>
            </a:r>
            <a:r>
              <a:rPr lang="ar-SA" sz="2400" b="1" dirty="0" smtClean="0">
                <a:cs typeface="B Mitra" panose="00000400000000000000" pitchFamily="2" charset="-78"/>
              </a:rPr>
              <a:t>نهادي </a:t>
            </a:r>
            <a:r>
              <a:rPr lang="fa-IR" sz="2400" b="1" dirty="0" smtClean="0">
                <a:cs typeface="B Mitra" panose="00000400000000000000" pitchFamily="2" charset="-78"/>
              </a:rPr>
              <a:t> </a:t>
            </a:r>
            <a:r>
              <a:rPr lang="ar-SA" sz="2400" b="1" dirty="0" smtClean="0">
                <a:cs typeface="B Mitra" panose="00000400000000000000" pitchFamily="2" charset="-78"/>
              </a:rPr>
              <a:t>از حقوق كارگران دفاع نمي كند. دستمزد واقعي در طول زمان ثابت و در سطح حداقل معشيت است</a:t>
            </a:r>
            <a:r>
              <a:rPr lang="fa-IR" sz="2400" b="1" dirty="0" smtClean="0">
                <a:cs typeface="B Mitra" panose="00000400000000000000" pitchFamily="2" charset="-78"/>
              </a:rPr>
              <a:t>.</a:t>
            </a:r>
            <a:endParaRPr lang="en-US" sz="2400" b="1" dirty="0" smtClean="0">
              <a:cs typeface="B Mitra" panose="00000400000000000000" pitchFamily="2" charset="-78"/>
            </a:endParaRPr>
          </a:p>
        </p:txBody>
      </p:sp>
      <p:sp>
        <p:nvSpPr>
          <p:cNvPr id="8"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274434" name="Rectangle 2"/>
          <p:cNvSpPr>
            <a:spLocks noGrp="1" noChangeArrowheads="1"/>
          </p:cNvSpPr>
          <p:nvPr>
            <p:ph type="title"/>
          </p:nvPr>
        </p:nvSpPr>
        <p:spPr>
          <a:xfrm>
            <a:off x="539750" y="620713"/>
            <a:ext cx="8229600" cy="1143000"/>
          </a:xfrm>
        </p:spPr>
        <p:txBody>
          <a:bodyPr>
            <a:normAutofit/>
          </a:bodyPr>
          <a:lstStyle/>
          <a:p>
            <a:pPr algn="r" rtl="1" eaLnBrk="1" hangingPunct="1">
              <a:defRPr/>
            </a:pPr>
            <a:r>
              <a:rPr lang="fa-IR" sz="3600" b="1" dirty="0" smtClean="0">
                <a:cs typeface="B Mitra" panose="00000400000000000000" pitchFamily="2" charset="-78"/>
              </a:rPr>
              <a:t> </a:t>
            </a:r>
            <a:r>
              <a:rPr lang="ar-SA" sz="3600" b="1" dirty="0" smtClean="0">
                <a:cs typeface="B Mitra" panose="00000400000000000000" pitchFamily="2" charset="-78"/>
              </a:rPr>
              <a:t>قانون مفرغ دستمزدها</a:t>
            </a:r>
            <a:endParaRPr lang="en-US" sz="3600" b="1" dirty="0" smtClean="0">
              <a:cs typeface="B Mitra" panose="00000400000000000000" pitchFamily="2" charset="-78"/>
            </a:endParaRPr>
          </a:p>
        </p:txBody>
      </p:sp>
      <p:sp>
        <p:nvSpPr>
          <p:cNvPr id="154629" name="Rectangle 4"/>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4630" name="Rectangle 5"/>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4631" name="Rectangle 6"/>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4632" name="Rectangle 7"/>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3796914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3" name="Rectangle 3"/>
          <p:cNvSpPr>
            <a:spLocks noGrp="1" noChangeArrowheads="1"/>
          </p:cNvSpPr>
          <p:nvPr>
            <p:ph idx="1"/>
          </p:nvPr>
        </p:nvSpPr>
        <p:spPr>
          <a:xfrm>
            <a:off x="395288" y="1340768"/>
            <a:ext cx="8183562" cy="5183859"/>
          </a:xfrm>
        </p:spPr>
        <p:txBody>
          <a:bodyPr>
            <a:normAutofit/>
          </a:bodyPr>
          <a:lstStyle/>
          <a:p>
            <a:pPr marL="609600" indent="-609600" algn="r" rtl="1" eaLnBrk="1" hangingPunct="1">
              <a:defRPr/>
            </a:pPr>
            <a:r>
              <a:rPr lang="ar-SA" sz="2000" b="1" dirty="0" smtClean="0">
                <a:cs typeface="B Mitra" panose="00000400000000000000" pitchFamily="2" charset="-78"/>
              </a:rPr>
              <a:t>زمين در مالكيت فئودالها است.</a:t>
            </a:r>
            <a:endParaRPr lang="ar-SA" sz="2000" dirty="0" smtClean="0">
              <a:cs typeface="B Mitra" panose="00000400000000000000" pitchFamily="2" charset="-78"/>
            </a:endParaRPr>
          </a:p>
          <a:p>
            <a:pPr marL="609600" indent="-609600" algn="r" rtl="1" eaLnBrk="1" hangingPunct="1">
              <a:defRPr/>
            </a:pPr>
            <a:r>
              <a:rPr lang="ar-SA" sz="2000" b="1" dirty="0" smtClean="0">
                <a:cs typeface="B Mitra" panose="00000400000000000000" pitchFamily="2" charset="-78"/>
              </a:rPr>
              <a:t>تكنولوژي كشاورزي در حال تغيير نيست.</a:t>
            </a:r>
            <a:endParaRPr lang="ar-SA" sz="2000" dirty="0" smtClean="0">
              <a:cs typeface="B Mitra" panose="00000400000000000000" pitchFamily="2" charset="-78"/>
            </a:endParaRPr>
          </a:p>
          <a:p>
            <a:pPr marL="609600" indent="-609600" algn="r" rtl="1" eaLnBrk="1" hangingPunct="1">
              <a:defRPr/>
            </a:pPr>
            <a:r>
              <a:rPr lang="ar-SA" sz="2000" b="1" dirty="0" smtClean="0">
                <a:cs typeface="B Mitra" panose="00000400000000000000" pitchFamily="2" charset="-78"/>
              </a:rPr>
              <a:t>زمين كشاورزي براي توليد غذا محدود است.</a:t>
            </a:r>
            <a:endParaRPr lang="ar-SA" sz="2000" dirty="0" smtClean="0">
              <a:cs typeface="B Mitra" panose="00000400000000000000" pitchFamily="2" charset="-78"/>
            </a:endParaRPr>
          </a:p>
          <a:p>
            <a:pPr marL="609600" indent="-609600" algn="r" rtl="1" eaLnBrk="1" hangingPunct="1">
              <a:defRPr/>
            </a:pPr>
            <a:r>
              <a:rPr lang="ar-SA" sz="2000" b="1" dirty="0" smtClean="0">
                <a:cs typeface="B Mitra" panose="00000400000000000000" pitchFamily="2" charset="-78"/>
              </a:rPr>
              <a:t>ابتدا زمين هاي مرغوب مورد كشت و كار قرار مي گيرد.</a:t>
            </a:r>
            <a:endParaRPr lang="ar-SA" sz="2000" dirty="0" smtClean="0">
              <a:cs typeface="B Mitra" panose="00000400000000000000" pitchFamily="2" charset="-78"/>
            </a:endParaRPr>
          </a:p>
          <a:p>
            <a:pPr marL="609600" indent="-609600" algn="r" rtl="1" eaLnBrk="1" hangingPunct="1">
              <a:defRPr/>
            </a:pPr>
            <a:r>
              <a:rPr lang="ar-SA" sz="2000" b="1" dirty="0" smtClean="0">
                <a:cs typeface="B Mitra" panose="00000400000000000000" pitchFamily="2" charset="-78"/>
              </a:rPr>
              <a:t>در نظريه ريكاردو رانت به معني مفت خواري و سود غير اقتصادي است.</a:t>
            </a:r>
            <a:endParaRPr lang="ar-SA" sz="2000" dirty="0" smtClean="0">
              <a:cs typeface="B Mitra" panose="00000400000000000000" pitchFamily="2" charset="-78"/>
            </a:endParaRPr>
          </a:p>
          <a:p>
            <a:pPr marL="609600" indent="-609600" algn="r" rtl="1" eaLnBrk="1" hangingPunct="1">
              <a:defRPr/>
            </a:pPr>
            <a:r>
              <a:rPr lang="ar-SA" sz="2000" b="1" dirty="0" smtClean="0">
                <a:cs typeface="B Mitra" panose="00000400000000000000" pitchFamily="2" charset="-78"/>
              </a:rPr>
              <a:t>در اوايل قرن نوزده جمعيت در حال افزايش مدام نياز به غذاي بيشتري دارد.</a:t>
            </a:r>
            <a:endParaRPr lang="ar-SA" sz="2000" dirty="0" smtClean="0">
              <a:cs typeface="B Mitra" panose="00000400000000000000" pitchFamily="2" charset="-78"/>
            </a:endParaRPr>
          </a:p>
          <a:p>
            <a:pPr marL="609600" indent="-609600" algn="r" rtl="1" eaLnBrk="1" hangingPunct="1">
              <a:defRPr/>
            </a:pPr>
            <a:r>
              <a:rPr lang="ar-SA" sz="2000" b="1" dirty="0" smtClean="0">
                <a:cs typeface="B Mitra" panose="00000400000000000000" pitchFamily="2" charset="-78"/>
              </a:rPr>
              <a:t>سهم زمين داران در طول زمان افزايش مي يابد</a:t>
            </a:r>
            <a:r>
              <a:rPr lang="ar-SA" sz="2000" b="1" dirty="0" smtClean="0">
                <a:cs typeface="B Mitra" panose="00000400000000000000" pitchFamily="2" charset="-78"/>
              </a:rPr>
              <a:t>.</a:t>
            </a:r>
            <a:endParaRPr lang="fa-IR" sz="2000" b="1" dirty="0" smtClean="0">
              <a:cs typeface="B Mitra" panose="00000400000000000000" pitchFamily="2" charset="-78"/>
            </a:endParaRPr>
          </a:p>
          <a:p>
            <a:pPr marL="609600" indent="-609600">
              <a:defRPr/>
            </a:pPr>
            <a:r>
              <a:rPr lang="fa-IR" sz="2000" b="1" dirty="0" smtClean="0">
                <a:cs typeface="B Mitra" panose="00000400000000000000" pitchFamily="2" charset="-78"/>
              </a:rPr>
              <a:t>سهم سرمایه دار پسماند سهم کارگر و زمین دار از محصول است و چون سهم کارگر ثابت و سهم زمین دار </a:t>
            </a:r>
            <a:r>
              <a:rPr lang="fa-IR" sz="2000" b="1" dirty="0">
                <a:solidFill>
                  <a:prstClr val="black"/>
                </a:solidFill>
                <a:cs typeface="B Mitra" panose="00000400000000000000" pitchFamily="2" charset="-78"/>
              </a:rPr>
              <a:t>طول زمان </a:t>
            </a:r>
            <a:r>
              <a:rPr lang="fa-IR" sz="2000" b="1" dirty="0" smtClean="0">
                <a:cs typeface="B Mitra" panose="00000400000000000000" pitchFamily="2" charset="-78"/>
              </a:rPr>
              <a:t>افزایش می یابد،پس سود یا سهم سرمایه دار کاهش می یابد.</a:t>
            </a:r>
          </a:p>
          <a:p>
            <a:pPr marL="609600" indent="-609600" algn="r" rtl="1" eaLnBrk="1" hangingPunct="1">
              <a:defRPr/>
            </a:pPr>
            <a:r>
              <a:rPr lang="fa-IR" sz="1800" b="1" dirty="0" smtClean="0">
                <a:cs typeface="B Mitra" panose="00000400000000000000" pitchFamily="2" charset="-78"/>
              </a:rPr>
              <a:t>محصول کل=سهم کارگر (دستمزد که در سطح حداقل معیشت ثابت است)+سهم زمین دار (اجاره که در طول زمان افزایش می یابد)+ سهم سرمایه دار(سود)</a:t>
            </a:r>
          </a:p>
          <a:p>
            <a:pPr marL="609600" indent="-609600" algn="r" rtl="1" eaLnBrk="1" hangingPunct="1">
              <a:defRPr/>
            </a:pPr>
            <a:r>
              <a:rPr lang="fa-IR" sz="2400" b="1" dirty="0" smtClean="0">
                <a:cs typeface="B Mitra" panose="00000400000000000000" pitchFamily="2" charset="-78"/>
              </a:rPr>
              <a:t>(سهم کارگر </a:t>
            </a:r>
            <a:r>
              <a:rPr lang="fa-IR" sz="2400" b="1" dirty="0" smtClean="0">
                <a:latin typeface="Times New Roman" panose="02020603050405020304" pitchFamily="18" charset="0"/>
                <a:cs typeface="Times New Roman" panose="02020603050405020304" pitchFamily="18" charset="0"/>
              </a:rPr>
              <a:t>+</a:t>
            </a:r>
            <a:r>
              <a:rPr lang="fa-IR" sz="2400" b="1" dirty="0" smtClean="0">
                <a:cs typeface="B Mitra" panose="00000400000000000000" pitchFamily="2" charset="-78"/>
              </a:rPr>
              <a:t> سهم زمین دار)</a:t>
            </a:r>
            <a:r>
              <a:rPr lang="fa-IR" sz="2400" b="1" dirty="0" smtClean="0">
                <a:latin typeface="Times New Roman" panose="02020603050405020304" pitchFamily="18" charset="0"/>
                <a:cs typeface="Times New Roman" panose="02020603050405020304" pitchFamily="18" charset="0"/>
              </a:rPr>
              <a:t>- </a:t>
            </a:r>
            <a:r>
              <a:rPr lang="fa-IR" sz="2400" b="1" dirty="0" smtClean="0">
                <a:cs typeface="B Mitra" panose="00000400000000000000" pitchFamily="2" charset="-78"/>
              </a:rPr>
              <a:t>محصول کل</a:t>
            </a:r>
            <a:r>
              <a:rPr lang="fa-IR" sz="2400" b="1" dirty="0" smtClean="0">
                <a:latin typeface="Times New Roman" panose="02020603050405020304" pitchFamily="18" charset="0"/>
                <a:cs typeface="Times New Roman" panose="02020603050405020304" pitchFamily="18" charset="0"/>
              </a:rPr>
              <a:t> = </a:t>
            </a:r>
            <a:r>
              <a:rPr lang="fa-IR" sz="2400" b="1" dirty="0" smtClean="0">
                <a:cs typeface="B Mitra" panose="00000400000000000000" pitchFamily="2" charset="-78"/>
              </a:rPr>
              <a:t>سهم سرمایه دار (سود)</a:t>
            </a:r>
          </a:p>
          <a:p>
            <a:pPr marL="609600" indent="-609600" algn="r" rtl="1" eaLnBrk="1" hangingPunct="1">
              <a:defRPr/>
            </a:pPr>
            <a:endParaRPr lang="fa-IR" sz="1800" dirty="0" smtClean="0">
              <a:cs typeface="B Mitra" panose="00000400000000000000" pitchFamily="2" charset="-78"/>
            </a:endParaRPr>
          </a:p>
          <a:p>
            <a:pPr marL="609600" indent="-609600" algn="r" rtl="1" eaLnBrk="1" hangingPunct="1">
              <a:lnSpc>
                <a:spcPct val="80000"/>
              </a:lnSpc>
              <a:buFont typeface="Wingdings" pitchFamily="2" charset="2"/>
              <a:buNone/>
              <a:defRPr/>
            </a:pPr>
            <a:endParaRPr lang="en-US" sz="2400" dirty="0" smtClean="0">
              <a:solidFill>
                <a:schemeClr val="hlink"/>
              </a:solidFill>
              <a:cs typeface="B Mitra" panose="00000400000000000000" pitchFamily="2" charset="-78"/>
            </a:endParaRPr>
          </a:p>
        </p:txBody>
      </p:sp>
      <p:sp>
        <p:nvSpPr>
          <p:cNvPr id="8"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276482" name="Rectangle 2"/>
          <p:cNvSpPr>
            <a:spLocks noGrp="1" noChangeArrowheads="1"/>
          </p:cNvSpPr>
          <p:nvPr>
            <p:ph type="title"/>
          </p:nvPr>
        </p:nvSpPr>
        <p:spPr>
          <a:xfrm>
            <a:off x="323850" y="620689"/>
            <a:ext cx="8229600" cy="936104"/>
          </a:xfrm>
        </p:spPr>
        <p:txBody>
          <a:bodyPr>
            <a:noAutofit/>
          </a:bodyPr>
          <a:lstStyle/>
          <a:p>
            <a:pPr algn="r" rtl="1" eaLnBrk="1" hangingPunct="1">
              <a:defRPr/>
            </a:pPr>
            <a:r>
              <a:rPr lang="fa-IR" sz="3600" b="1" dirty="0" smtClean="0">
                <a:cs typeface="B Mitra" panose="00000400000000000000" pitchFamily="2" charset="-78"/>
              </a:rPr>
              <a:t> </a:t>
            </a:r>
            <a:r>
              <a:rPr lang="ar-SA" sz="3600" b="1" dirty="0" smtClean="0">
                <a:cs typeface="B Mitra" panose="00000400000000000000" pitchFamily="2" charset="-78"/>
              </a:rPr>
              <a:t>قانون رانت</a:t>
            </a:r>
            <a:r>
              <a:rPr lang="fa-IR" sz="3600" dirty="0" smtClean="0">
                <a:cs typeface="B Mitra" panose="00000400000000000000" pitchFamily="2" charset="-78"/>
              </a:rPr>
              <a:t/>
            </a:r>
            <a:br>
              <a:rPr lang="fa-IR" sz="3600" dirty="0" smtClean="0">
                <a:cs typeface="B Mitra" panose="00000400000000000000" pitchFamily="2" charset="-78"/>
              </a:rPr>
            </a:br>
            <a:endParaRPr lang="en-US" sz="3600" dirty="0" smtClean="0">
              <a:cs typeface="B Mitra" panose="00000400000000000000" pitchFamily="2" charset="-78"/>
            </a:endParaRPr>
          </a:p>
        </p:txBody>
      </p:sp>
      <p:sp>
        <p:nvSpPr>
          <p:cNvPr id="155653" name="Rectangle 4"/>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5654" name="Rectangle 5"/>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5655" name="Rectangle 6"/>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5656" name="Rectangle 7"/>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413691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7" name="Rectangle 3"/>
          <p:cNvSpPr>
            <a:spLocks noGrp="1" noChangeArrowheads="1"/>
          </p:cNvSpPr>
          <p:nvPr>
            <p:ph idx="1"/>
          </p:nvPr>
        </p:nvSpPr>
        <p:spPr>
          <a:xfrm>
            <a:off x="832172" y="1052736"/>
            <a:ext cx="7988300" cy="4895851"/>
          </a:xfrm>
        </p:spPr>
        <p:txBody>
          <a:bodyPr>
            <a:normAutofit/>
          </a:bodyPr>
          <a:lstStyle/>
          <a:p>
            <a:pPr algn="r" rtl="1" eaLnBrk="1" hangingPunct="1">
              <a:lnSpc>
                <a:spcPct val="150000"/>
              </a:lnSpc>
              <a:buFont typeface="Wingdings" pitchFamily="2" charset="2"/>
              <a:buNone/>
              <a:defRPr/>
            </a:pPr>
            <a:endParaRPr lang="fa-IR" sz="2400"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ريكاردو مهمترين مسأله</a:t>
            </a:r>
            <a:r>
              <a:rPr lang="fa-IR" sz="2400" b="1" dirty="0" smtClean="0">
                <a:cs typeface="B Mitra" panose="00000400000000000000" pitchFamily="2" charset="-78"/>
              </a:rPr>
              <a:t> </a:t>
            </a:r>
            <a:r>
              <a:rPr lang="ar-SA" sz="2400" b="1" dirty="0" smtClean="0">
                <a:cs typeface="B Mitra" panose="00000400000000000000" pitchFamily="2" charset="-78"/>
              </a:rPr>
              <a:t> اقتصاد</a:t>
            </a:r>
            <a:r>
              <a:rPr lang="fa-IR" sz="2400" b="1" dirty="0" smtClean="0">
                <a:cs typeface="B Mitra" panose="00000400000000000000" pitchFamily="2" charset="-78"/>
              </a:rPr>
              <a:t> </a:t>
            </a:r>
            <a:r>
              <a:rPr lang="ar-SA" sz="2400" b="1" dirty="0" smtClean="0">
                <a:cs typeface="B Mitra" panose="00000400000000000000" pitchFamily="2" charset="-78"/>
              </a:rPr>
              <a:t> را </a:t>
            </a:r>
            <a:r>
              <a:rPr lang="fa-IR" sz="2400" b="1" dirty="0" smtClean="0">
                <a:cs typeface="B Mitra" panose="00000400000000000000" pitchFamily="2" charset="-78"/>
              </a:rPr>
              <a:t> </a:t>
            </a:r>
            <a:r>
              <a:rPr lang="ar-SA" sz="2400" b="1" dirty="0" smtClean="0">
                <a:cs typeface="B Mitra" panose="00000400000000000000" pitchFamily="2" charset="-78"/>
              </a:rPr>
              <a:t>توزيع </a:t>
            </a:r>
            <a:r>
              <a:rPr lang="fa-IR" sz="2400" b="1" dirty="0" smtClean="0">
                <a:cs typeface="B Mitra" panose="00000400000000000000" pitchFamily="2" charset="-78"/>
              </a:rPr>
              <a:t> </a:t>
            </a:r>
            <a:r>
              <a:rPr lang="ar-SA" sz="2400" b="1" dirty="0" smtClean="0">
                <a:cs typeface="B Mitra" panose="00000400000000000000" pitchFamily="2" charset="-78"/>
              </a:rPr>
              <a:t>مي داند </a:t>
            </a:r>
            <a:r>
              <a:rPr lang="fa-IR" sz="2400" b="1" dirty="0" smtClean="0">
                <a:cs typeface="B Mitra" panose="00000400000000000000" pitchFamily="2" charset="-78"/>
              </a:rPr>
              <a:t> </a:t>
            </a:r>
            <a:r>
              <a:rPr lang="ar-SA" sz="2400" b="1" dirty="0" smtClean="0">
                <a:cs typeface="B Mitra" panose="00000400000000000000" pitchFamily="2" charset="-78"/>
              </a:rPr>
              <a:t>و معتقد است عوامل</a:t>
            </a:r>
            <a:r>
              <a:rPr lang="fa-IR" sz="2400" b="1" dirty="0" smtClean="0">
                <a:cs typeface="B Mitra" panose="00000400000000000000" pitchFamily="2" charset="-78"/>
              </a:rPr>
              <a:t> </a:t>
            </a:r>
            <a:r>
              <a:rPr lang="ar-SA" sz="2400" b="1" dirty="0" smtClean="0">
                <a:cs typeface="B Mitra" panose="00000400000000000000" pitchFamily="2" charset="-78"/>
              </a:rPr>
              <a:t> توليد </a:t>
            </a:r>
            <a:r>
              <a:rPr lang="fa-IR" sz="2400" b="1" dirty="0" smtClean="0">
                <a:cs typeface="B Mitra" panose="00000400000000000000" pitchFamily="2" charset="-78"/>
              </a:rPr>
              <a:t> </a:t>
            </a:r>
            <a:r>
              <a:rPr lang="ar-SA" sz="2400" b="1" dirty="0" smtClean="0">
                <a:cs typeface="B Mitra" panose="00000400000000000000" pitchFamily="2" charset="-78"/>
              </a:rPr>
              <a:t>به</a:t>
            </a:r>
            <a:r>
              <a:rPr lang="fa-IR" sz="2400" b="1" dirty="0" smtClean="0">
                <a:cs typeface="B Mitra" panose="00000400000000000000" pitchFamily="2" charset="-78"/>
              </a:rPr>
              <a:t> </a:t>
            </a:r>
            <a:r>
              <a:rPr lang="ar-SA" sz="2400" b="1" dirty="0" smtClean="0">
                <a:cs typeface="B Mitra" panose="00000400000000000000" pitchFamily="2" charset="-78"/>
              </a:rPr>
              <a:t> ترتيب</a:t>
            </a:r>
            <a:r>
              <a:rPr lang="fa-IR" sz="2400" b="1" dirty="0" smtClean="0">
                <a:cs typeface="B Mitra" panose="00000400000000000000" pitchFamily="2" charset="-78"/>
              </a:rPr>
              <a:t> </a:t>
            </a:r>
            <a:r>
              <a:rPr lang="ar-SA" sz="2400" b="1" dirty="0" smtClean="0">
                <a:cs typeface="B Mitra" panose="00000400000000000000" pitchFamily="2" charset="-78"/>
              </a:rPr>
              <a:t> اولويت </a:t>
            </a:r>
            <a:r>
              <a:rPr lang="fa-IR" sz="2400" b="1" dirty="0" smtClean="0">
                <a:cs typeface="B Mitra" panose="00000400000000000000" pitchFamily="2" charset="-78"/>
              </a:rPr>
              <a:t> </a:t>
            </a:r>
            <a:r>
              <a:rPr lang="ar-SA" sz="2400" b="1" dirty="0" smtClean="0">
                <a:cs typeface="B Mitra" panose="00000400000000000000" pitchFamily="2" charset="-78"/>
              </a:rPr>
              <a:t>(كميابي) عبارتند از: 1</a:t>
            </a:r>
            <a:r>
              <a:rPr lang="fa-IR" sz="2400" b="1" dirty="0" smtClean="0">
                <a:cs typeface="B Mitra" panose="00000400000000000000" pitchFamily="2" charset="-78"/>
              </a:rPr>
              <a:t>. </a:t>
            </a:r>
            <a:r>
              <a:rPr lang="ar-SA" sz="2400" b="1" dirty="0" smtClean="0">
                <a:cs typeface="B Mitra" panose="00000400000000000000" pitchFamily="2" charset="-78"/>
              </a:rPr>
              <a:t>زمين، 2</a:t>
            </a:r>
            <a:r>
              <a:rPr lang="fa-IR" sz="2400" b="1" dirty="0" smtClean="0">
                <a:cs typeface="B Mitra" panose="00000400000000000000" pitchFamily="2" charset="-78"/>
              </a:rPr>
              <a:t>. </a:t>
            </a:r>
            <a:r>
              <a:rPr lang="ar-SA" sz="2400" b="1" dirty="0" smtClean="0">
                <a:cs typeface="B Mitra" panose="00000400000000000000" pitchFamily="2" charset="-78"/>
              </a:rPr>
              <a:t>نيروي كار، 3</a:t>
            </a:r>
            <a:r>
              <a:rPr lang="fa-IR" sz="2400" b="1" dirty="0" smtClean="0">
                <a:cs typeface="B Mitra" panose="00000400000000000000" pitchFamily="2" charset="-78"/>
              </a:rPr>
              <a:t>. </a:t>
            </a:r>
            <a:r>
              <a:rPr lang="ar-SA" sz="2400" b="1" dirty="0" smtClean="0">
                <a:cs typeface="B Mitra" panose="00000400000000000000" pitchFamily="2" charset="-78"/>
              </a:rPr>
              <a:t>سرمايه</a:t>
            </a:r>
            <a:r>
              <a:rPr lang="fa-IR" sz="2400" b="1" dirty="0" smtClean="0">
                <a:cs typeface="B Mitra" panose="00000400000000000000" pitchFamily="2" charset="-78"/>
              </a:rPr>
              <a:t>. </a:t>
            </a:r>
            <a:r>
              <a:rPr lang="ar-SA" sz="2400" b="1" dirty="0" smtClean="0">
                <a:cs typeface="B Mitra" panose="00000400000000000000" pitchFamily="2" charset="-78"/>
              </a:rPr>
              <a:t> </a:t>
            </a:r>
            <a:endParaRPr lang="fa-IR" sz="2400" b="1" dirty="0" smtClean="0">
              <a:cs typeface="B Mitra" panose="00000400000000000000" pitchFamily="2" charset="-78"/>
            </a:endParaRPr>
          </a:p>
          <a:p>
            <a:pPr algn="r" rtl="1" eaLnBrk="1" hangingPunct="1">
              <a:lnSpc>
                <a:spcPct val="150000"/>
              </a:lnSpc>
              <a:defRPr/>
            </a:pPr>
            <a:r>
              <a:rPr lang="fa-IR" sz="2400" b="1" dirty="0" smtClean="0">
                <a:cs typeface="B Mitra" panose="00000400000000000000" pitchFamily="2" charset="-78"/>
              </a:rPr>
              <a:t>  </a:t>
            </a:r>
            <a:r>
              <a:rPr lang="ar-SA" sz="2400" b="1" dirty="0" smtClean="0">
                <a:cs typeface="B Mitra" panose="00000400000000000000" pitchFamily="2" charset="-78"/>
              </a:rPr>
              <a:t>بنابراين محصول توليد شده ابتدا به زمين ( به عنوان اجاره) تعلق مي گيرد و پس از آن </a:t>
            </a:r>
            <a:r>
              <a:rPr lang="fa-IR" sz="2400" b="1" dirty="0" smtClean="0">
                <a:cs typeface="B Mitra" panose="00000400000000000000" pitchFamily="2" charset="-78"/>
              </a:rPr>
              <a:t> </a:t>
            </a:r>
            <a:r>
              <a:rPr lang="ar-SA" sz="2400" b="1" dirty="0" smtClean="0">
                <a:cs typeface="B Mitra" panose="00000400000000000000" pitchFamily="2" charset="-78"/>
              </a:rPr>
              <a:t>دستمزد</a:t>
            </a:r>
            <a:r>
              <a:rPr lang="fa-IR" sz="2400" b="1" dirty="0" smtClean="0">
                <a:cs typeface="B Mitra" panose="00000400000000000000" pitchFamily="2" charset="-78"/>
              </a:rPr>
              <a:t> </a:t>
            </a:r>
            <a:r>
              <a:rPr lang="ar-SA" sz="2400" b="1" dirty="0" smtClean="0">
                <a:cs typeface="B Mitra" panose="00000400000000000000" pitchFamily="2" charset="-78"/>
              </a:rPr>
              <a:t> كارگر </a:t>
            </a:r>
            <a:r>
              <a:rPr lang="fa-IR" sz="2400" b="1" dirty="0" smtClean="0">
                <a:cs typeface="B Mitra" panose="00000400000000000000" pitchFamily="2" charset="-78"/>
              </a:rPr>
              <a:t> </a:t>
            </a:r>
            <a:r>
              <a:rPr lang="ar-SA" sz="2400" b="1" dirty="0" smtClean="0">
                <a:cs typeface="B Mitra" panose="00000400000000000000" pitchFamily="2" charset="-78"/>
              </a:rPr>
              <a:t>در حداقل معشيت پرداخت مي شود. و مابقي توليد سهم سرمايه دار مي شود.</a:t>
            </a:r>
            <a:endParaRPr lang="fa-IR" sz="2400" dirty="0" smtClean="0">
              <a:cs typeface="B Mitra" panose="00000400000000000000" pitchFamily="2" charset="-78"/>
            </a:endParaRPr>
          </a:p>
          <a:p>
            <a:pPr algn="r" rtl="1" eaLnBrk="1" hangingPunct="1">
              <a:lnSpc>
                <a:spcPct val="150000"/>
              </a:lnSpc>
              <a:buFont typeface="Wingdings" pitchFamily="2" charset="2"/>
              <a:buNone/>
              <a:defRPr/>
            </a:pPr>
            <a:r>
              <a:rPr lang="fa-IR" sz="2400" dirty="0" smtClean="0">
                <a:cs typeface="B Mitra" panose="00000400000000000000" pitchFamily="2" charset="-78"/>
              </a:rPr>
              <a:t>  </a:t>
            </a:r>
          </a:p>
          <a:p>
            <a:pPr algn="r" rtl="1" eaLnBrk="1" hangingPunct="1">
              <a:lnSpc>
                <a:spcPct val="150000"/>
              </a:lnSpc>
              <a:buFont typeface="Wingdings" pitchFamily="2" charset="2"/>
              <a:buNone/>
              <a:defRPr/>
            </a:pPr>
            <a:endParaRPr lang="en-US" sz="2400" dirty="0" smtClean="0">
              <a:solidFill>
                <a:schemeClr val="hlink"/>
              </a:solidFill>
              <a:cs typeface="B Mitra" panose="00000400000000000000" pitchFamily="2" charset="-78"/>
            </a:endParaRPr>
          </a:p>
        </p:txBody>
      </p:sp>
      <p:sp>
        <p:nvSpPr>
          <p:cNvPr id="8"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272386" name="Rectangle 2"/>
          <p:cNvSpPr>
            <a:spLocks noGrp="1" noChangeArrowheads="1"/>
          </p:cNvSpPr>
          <p:nvPr>
            <p:ph type="title"/>
          </p:nvPr>
        </p:nvSpPr>
        <p:spPr>
          <a:xfrm>
            <a:off x="539750" y="404664"/>
            <a:ext cx="8229600" cy="1008111"/>
          </a:xfrm>
        </p:spPr>
        <p:txBody>
          <a:bodyPr>
            <a:normAutofit fontScale="90000"/>
          </a:bodyPr>
          <a:lstStyle/>
          <a:p>
            <a:pPr algn="r" rtl="1" eaLnBrk="1" hangingPunct="1">
              <a:defRPr/>
            </a:pPr>
            <a:r>
              <a:rPr lang="fa-IR" sz="3200" b="1" dirty="0" smtClean="0">
                <a:cs typeface="B Mitra" panose="00000400000000000000" pitchFamily="2" charset="-78"/>
              </a:rPr>
              <a:t> </a:t>
            </a:r>
            <a:r>
              <a:rPr lang="ar-SA" sz="3200" b="1" dirty="0" smtClean="0">
                <a:cs typeface="B Mitra" panose="00000400000000000000" pitchFamily="2" charset="-78"/>
              </a:rPr>
              <a:t>مدل توزيع درآمد</a:t>
            </a:r>
            <a:br>
              <a:rPr lang="ar-SA" sz="3200" b="1" dirty="0" smtClean="0">
                <a:cs typeface="B Mitra" panose="00000400000000000000" pitchFamily="2" charset="-78"/>
              </a:rPr>
            </a:br>
            <a:endParaRPr lang="en-US" sz="3200" b="1" dirty="0" smtClean="0">
              <a:cs typeface="B Mitra" panose="00000400000000000000" pitchFamily="2" charset="-78"/>
            </a:endParaRPr>
          </a:p>
        </p:txBody>
      </p:sp>
      <p:sp>
        <p:nvSpPr>
          <p:cNvPr id="156677" name="Rectangle 4"/>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6678" name="Rectangle 5"/>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6679" name="Rectangle 6"/>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6680" name="Rectangle 7"/>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1307096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pic>
        <p:nvPicPr>
          <p:cNvPr id="157699" name="Picture 4"/>
          <p:cNvPicPr>
            <a:picLocks noChangeAspect="1" noChangeArrowheads="1"/>
          </p:cNvPicPr>
          <p:nvPr/>
        </p:nvPicPr>
        <p:blipFill>
          <a:blip r:embed="rId2" cstate="print"/>
          <a:srcRect/>
          <a:stretch>
            <a:fillRect/>
          </a:stretch>
        </p:blipFill>
        <p:spPr bwMode="auto">
          <a:xfrm>
            <a:off x="1763688" y="0"/>
            <a:ext cx="6192837" cy="4824536"/>
          </a:xfrm>
          <a:prstGeom prst="rect">
            <a:avLst/>
          </a:prstGeom>
          <a:noFill/>
          <a:ln w="9525">
            <a:noFill/>
            <a:miter lim="800000"/>
            <a:headEnd/>
            <a:tailEnd/>
          </a:ln>
        </p:spPr>
      </p:pic>
      <p:sp>
        <p:nvSpPr>
          <p:cNvPr id="2" name="TextBox 1"/>
          <p:cNvSpPr txBox="1"/>
          <p:nvPr/>
        </p:nvSpPr>
        <p:spPr>
          <a:xfrm>
            <a:off x="1475656" y="4725144"/>
            <a:ext cx="7056784" cy="369332"/>
          </a:xfrm>
          <a:prstGeom prst="rect">
            <a:avLst/>
          </a:prstGeom>
          <a:noFill/>
        </p:spPr>
        <p:txBody>
          <a:bodyPr wrap="square" rtlCol="1">
            <a:spAutoFit/>
          </a:bodyPr>
          <a:lstStyle/>
          <a:p>
            <a:r>
              <a:rPr lang="fa-IR" dirty="0" smtClean="0">
                <a:latin typeface="Times New Roman" panose="02020603050405020304" pitchFamily="18" charset="0"/>
                <a:cs typeface="Times New Roman" panose="02020603050405020304" pitchFamily="18" charset="0"/>
              </a:rPr>
              <a:t>تولید متوسط(</a:t>
            </a:r>
            <a:r>
              <a:rPr lang="en-US" dirty="0" smtClean="0">
                <a:latin typeface="Times New Roman" panose="02020603050405020304" pitchFamily="18" charset="0"/>
                <a:cs typeface="Times New Roman" panose="02020603050405020304" pitchFamily="18" charset="0"/>
              </a:rPr>
              <a:t>AP</a:t>
            </a:r>
            <a:r>
              <a:rPr lang="fa-IR" dirty="0" smtClean="0">
                <a:latin typeface="Times New Roman" panose="02020603050405020304" pitchFamily="18" charset="0"/>
                <a:cs typeface="Times New Roman" panose="02020603050405020304" pitchFamily="18" charset="0"/>
              </a:rPr>
              <a:t>)  ، تولید نهایی (</a:t>
            </a:r>
            <a:r>
              <a:rPr lang="en-US" dirty="0" smtClean="0">
                <a:latin typeface="Times New Roman" panose="02020603050405020304" pitchFamily="18" charset="0"/>
                <a:cs typeface="Times New Roman" panose="02020603050405020304" pitchFamily="18" charset="0"/>
              </a:rPr>
              <a:t>MP</a:t>
            </a:r>
            <a:r>
              <a:rPr lang="fa-I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fa-I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91178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sz="2000" b="1" dirty="0" smtClean="0">
                <a:solidFill>
                  <a:schemeClr val="accent4">
                    <a:lumMod val="50000"/>
                  </a:schemeClr>
                </a:solidFill>
                <a:cs typeface="B Mitra" panose="00000400000000000000" pitchFamily="2" charset="-78"/>
              </a:rPr>
              <a:t>وقتی نیروی کار برابر با </a:t>
            </a:r>
            <a:r>
              <a:rPr lang="en-US" sz="2000" b="1" dirty="0" smtClean="0">
                <a:solidFill>
                  <a:schemeClr val="accent4">
                    <a:lumMod val="50000"/>
                  </a:schemeClr>
                </a:solidFill>
                <a:cs typeface="B Mitra" panose="00000400000000000000" pitchFamily="2" charset="-78"/>
              </a:rPr>
              <a:t>OM</a:t>
            </a:r>
            <a:r>
              <a:rPr lang="fa-IR" sz="2000" b="1" dirty="0" smtClean="0">
                <a:solidFill>
                  <a:schemeClr val="accent4">
                    <a:lumMod val="50000"/>
                  </a:schemeClr>
                </a:solidFill>
                <a:cs typeface="B Mitra" panose="00000400000000000000" pitchFamily="2" charset="-78"/>
              </a:rPr>
              <a:t>:</a:t>
            </a:r>
          </a:p>
          <a:p>
            <a:endParaRPr lang="fa-IR" dirty="0" smtClean="0"/>
          </a:p>
        </p:txBody>
      </p:sp>
      <p:sp>
        <p:nvSpPr>
          <p:cNvPr id="3" name="Title 2"/>
          <p:cNvSpPr>
            <a:spLocks noGrp="1"/>
          </p:cNvSpPr>
          <p:nvPr>
            <p:ph type="title"/>
          </p:nvPr>
        </p:nvSpPr>
        <p:spPr/>
        <p:txBody>
          <a:bodyPr>
            <a:normAutofit/>
          </a:bodyPr>
          <a:lstStyle/>
          <a:p>
            <a:pPr algn="r"/>
            <a:r>
              <a:rPr lang="fa-IR" sz="2800" dirty="0" smtClean="0">
                <a:effectLst/>
                <a:cs typeface="B Mitra" panose="00000400000000000000" pitchFamily="2" charset="-78"/>
              </a:rPr>
              <a:t>روش تعیین سهم زمین دار و کارگر و سرمایه دار از روی نمودار4-4  </a:t>
            </a:r>
            <a:endParaRPr lang="fa-IR" sz="2800" dirty="0">
              <a:effectLst/>
              <a:cs typeface="B Mitra" panose="00000400000000000000" pitchFamily="2" charset="-78"/>
            </a:endParaRPr>
          </a:p>
        </p:txBody>
      </p:sp>
      <p:pic>
        <p:nvPicPr>
          <p:cNvPr id="1026" name="Picture 2"/>
          <p:cNvPicPr>
            <a:picLocks noChangeAspect="1" noChangeArrowheads="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rcRect/>
          <a:stretch>
            <a:fillRect/>
          </a:stretch>
        </p:blipFill>
        <p:spPr bwMode="auto">
          <a:xfrm>
            <a:off x="349176" y="1839443"/>
            <a:ext cx="8465136" cy="418184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92597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5" name="Rectangle 3"/>
          <p:cNvSpPr>
            <a:spLocks noGrp="1" noChangeArrowheads="1"/>
          </p:cNvSpPr>
          <p:nvPr>
            <p:ph idx="1"/>
          </p:nvPr>
        </p:nvSpPr>
        <p:spPr>
          <a:xfrm>
            <a:off x="250829" y="908051"/>
            <a:ext cx="8569325" cy="5473700"/>
          </a:xfrm>
        </p:spPr>
        <p:txBody>
          <a:bodyPr>
            <a:normAutofit/>
          </a:bodyPr>
          <a:lstStyle/>
          <a:p>
            <a:pPr algn="r" rtl="1" eaLnBrk="1" hangingPunct="1">
              <a:defRPr/>
            </a:pPr>
            <a:r>
              <a:rPr lang="fa-IR" sz="2400" b="1" dirty="0" smtClean="0">
                <a:cs typeface="B Mitra" panose="00000400000000000000" pitchFamily="2" charset="-78"/>
              </a:rPr>
              <a:t>با افزایش جمعیت و رسیدن نیروی کار به </a:t>
            </a:r>
            <a:r>
              <a:rPr lang="en-US" sz="2400" b="1" dirty="0" smtClean="0">
                <a:cs typeface="B Mitra" panose="00000400000000000000" pitchFamily="2" charset="-78"/>
              </a:rPr>
              <a:t>ON</a:t>
            </a:r>
            <a:r>
              <a:rPr lang="fa-IR" sz="2400" b="1" dirty="0" smtClean="0">
                <a:cs typeface="B Mitra" panose="00000400000000000000" pitchFamily="2" charset="-78"/>
              </a:rPr>
              <a:t> </a:t>
            </a:r>
            <a:r>
              <a:rPr lang="ar-SA" sz="2400" b="1" dirty="0" smtClean="0">
                <a:cs typeface="B Mitra" panose="00000400000000000000" pitchFamily="2" charset="-78"/>
              </a:rPr>
              <a:t>سهم </a:t>
            </a:r>
            <a:r>
              <a:rPr lang="ar-SA" sz="2400" b="1" dirty="0" smtClean="0">
                <a:cs typeface="B Mitra" panose="00000400000000000000" pitchFamily="2" charset="-78"/>
              </a:rPr>
              <a:t>سود برابر است با:</a:t>
            </a:r>
          </a:p>
          <a:p>
            <a:pPr algn="r" rtl="1" eaLnBrk="1" hangingPunct="1">
              <a:defRPr/>
            </a:pPr>
            <a:r>
              <a:rPr lang="ar-SA" sz="2400" b="1" dirty="0" smtClean="0">
                <a:cs typeface="B Mitra" panose="00000400000000000000" pitchFamily="2" charset="-78"/>
              </a:rPr>
              <a:t>( سهم اجاره + سهم دستمزد ) - توليد كل = سهم سود</a:t>
            </a:r>
          </a:p>
          <a:p>
            <a:pPr algn="r" rtl="1" eaLnBrk="1" hangingPunct="1">
              <a:defRPr/>
            </a:pPr>
            <a:r>
              <a:rPr lang="ar-SA" sz="2400" b="1" dirty="0" smtClean="0">
                <a:cs typeface="B Mitra" panose="00000400000000000000" pitchFamily="2" charset="-78"/>
              </a:rPr>
              <a:t>چون سهم اجاره + سهم دستمزد = توليد كل مي شود </a:t>
            </a:r>
            <a:endParaRPr lang="fa-IR" sz="2400" b="1" dirty="0" smtClean="0">
              <a:cs typeface="B Mitra" panose="00000400000000000000" pitchFamily="2" charset="-78"/>
            </a:endParaRPr>
          </a:p>
          <a:p>
            <a:pPr algn="r" rtl="1" eaLnBrk="1" hangingPunct="1">
              <a:defRPr/>
            </a:pPr>
            <a:endParaRPr lang="fa-IR" sz="2400" b="1" dirty="0" smtClean="0">
              <a:cs typeface="B Mitra" panose="00000400000000000000" pitchFamily="2" charset="-78"/>
            </a:endParaRPr>
          </a:p>
          <a:p>
            <a:pPr algn="r" rtl="1" eaLnBrk="1" hangingPunct="1">
              <a:defRPr/>
            </a:pPr>
            <a:r>
              <a:rPr lang="ar-SA" sz="2400" b="1" dirty="0" smtClean="0">
                <a:cs typeface="B Mitra" panose="00000400000000000000" pitchFamily="2" charset="-78"/>
              </a:rPr>
              <a:t>بنابراين:</a:t>
            </a:r>
          </a:p>
          <a:p>
            <a:pPr algn="r" rtl="1" eaLnBrk="1" hangingPunct="1">
              <a:defRPr/>
            </a:pPr>
            <a:r>
              <a:rPr lang="ar-SA" sz="2400" b="1" dirty="0" smtClean="0">
                <a:cs typeface="B Mitra" panose="00000400000000000000" pitchFamily="2" charset="-78"/>
              </a:rPr>
              <a:t>صفر = توليد كل  - توليد كل = سهم سود</a:t>
            </a:r>
          </a:p>
          <a:p>
            <a:pPr algn="r" rtl="1" eaLnBrk="1" hangingPunct="1">
              <a:defRPr/>
            </a:pPr>
            <a:r>
              <a:rPr lang="ar-SA" sz="2400" b="1" dirty="0" smtClean="0">
                <a:cs typeface="B Mitra" panose="00000400000000000000" pitchFamily="2" charset="-78"/>
              </a:rPr>
              <a:t>چون سهم سود صفر مي شود لذا انباشت سرمايه متوقف مي شود و اقتصاد وارد ركورد مي گردد..</a:t>
            </a:r>
            <a:endParaRPr lang="en-US" sz="2400" b="1" dirty="0" smtClean="0">
              <a:cs typeface="B Mitra" panose="00000400000000000000" pitchFamily="2" charset="-78"/>
            </a:endParaRPr>
          </a:p>
        </p:txBody>
      </p:sp>
      <p:sp>
        <p:nvSpPr>
          <p:cNvPr id="7"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158724" name="Rectangle 4"/>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8725" name="Rectangle 5"/>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8726" name="Rectangle 6"/>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8727" name="Rectangle 7"/>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530270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1" name="Rectangle 3"/>
          <p:cNvSpPr>
            <a:spLocks noGrp="1" noChangeArrowheads="1"/>
          </p:cNvSpPr>
          <p:nvPr>
            <p:ph idx="1"/>
          </p:nvPr>
        </p:nvSpPr>
        <p:spPr>
          <a:xfrm>
            <a:off x="323528" y="1340768"/>
            <a:ext cx="8569325" cy="4114800"/>
          </a:xfrm>
        </p:spPr>
        <p:txBody>
          <a:bodyPr>
            <a:normAutofit/>
          </a:bodyPr>
          <a:lstStyle/>
          <a:p>
            <a:pPr marL="457200" indent="-457200" algn="r" rtl="1" eaLnBrk="1" hangingPunct="1">
              <a:lnSpc>
                <a:spcPct val="90000"/>
              </a:lnSpc>
              <a:defRPr/>
            </a:pPr>
            <a:r>
              <a:rPr lang="ar-SA" sz="2400" b="1" dirty="0" smtClean="0">
                <a:cs typeface="B Mitra" panose="00000400000000000000" pitchFamily="2" charset="-78"/>
              </a:rPr>
              <a:t>به نظر</a:t>
            </a:r>
            <a:r>
              <a:rPr lang="fa-IR" sz="2400" b="1" dirty="0" smtClean="0">
                <a:cs typeface="B Mitra" panose="00000400000000000000" pitchFamily="2" charset="-78"/>
              </a:rPr>
              <a:t> </a:t>
            </a:r>
            <a:r>
              <a:rPr lang="ar-SA" sz="2400" b="1" dirty="0" smtClean="0">
                <a:cs typeface="B Mitra" panose="00000400000000000000" pitchFamily="2" charset="-78"/>
              </a:rPr>
              <a:t> ريكاردو </a:t>
            </a:r>
            <a:r>
              <a:rPr lang="fa-IR" sz="2400" b="1" dirty="0" smtClean="0">
                <a:cs typeface="B Mitra" panose="00000400000000000000" pitchFamily="2" charset="-78"/>
              </a:rPr>
              <a:t> </a:t>
            </a:r>
            <a:r>
              <a:rPr lang="ar-SA" sz="2400" b="1" dirty="0" smtClean="0">
                <a:cs typeface="B Mitra" panose="00000400000000000000" pitchFamily="2" charset="-78"/>
              </a:rPr>
              <a:t>چون </a:t>
            </a:r>
            <a:r>
              <a:rPr lang="fa-IR" sz="2400" b="1" dirty="0" smtClean="0">
                <a:cs typeface="B Mitra" panose="00000400000000000000" pitchFamily="2" charset="-78"/>
              </a:rPr>
              <a:t> </a:t>
            </a:r>
            <a:r>
              <a:rPr lang="ar-SA" sz="2400" b="1" dirty="0" smtClean="0">
                <a:cs typeface="B Mitra" panose="00000400000000000000" pitchFamily="2" charset="-78"/>
              </a:rPr>
              <a:t>كارگران </a:t>
            </a:r>
            <a:r>
              <a:rPr lang="fa-IR" sz="2400" b="1" dirty="0" smtClean="0">
                <a:cs typeface="B Mitra" panose="00000400000000000000" pitchFamily="2" charset="-78"/>
              </a:rPr>
              <a:t> </a:t>
            </a:r>
            <a:r>
              <a:rPr lang="ar-SA" sz="2400" b="1" dirty="0" smtClean="0">
                <a:cs typeface="B Mitra" panose="00000400000000000000" pitchFamily="2" charset="-78"/>
              </a:rPr>
              <a:t>دستمزدي </a:t>
            </a:r>
            <a:r>
              <a:rPr lang="fa-IR" sz="2400" b="1" dirty="0" smtClean="0">
                <a:cs typeface="B Mitra" panose="00000400000000000000" pitchFamily="2" charset="-78"/>
              </a:rPr>
              <a:t> </a:t>
            </a:r>
            <a:r>
              <a:rPr lang="ar-SA" sz="2400" b="1" dirty="0" smtClean="0">
                <a:cs typeface="B Mitra" panose="00000400000000000000" pitchFamily="2" charset="-78"/>
              </a:rPr>
              <a:t>در</a:t>
            </a:r>
            <a:r>
              <a:rPr lang="fa-IR" sz="2400" b="1" dirty="0" smtClean="0">
                <a:cs typeface="B Mitra" panose="00000400000000000000" pitchFamily="2" charset="-78"/>
              </a:rPr>
              <a:t> </a:t>
            </a:r>
            <a:r>
              <a:rPr lang="ar-SA" sz="2400" b="1" dirty="0" smtClean="0">
                <a:cs typeface="B Mitra" panose="00000400000000000000" pitchFamily="2" charset="-78"/>
              </a:rPr>
              <a:t> سطح حداقل معشيت دريافت مي كنند لذا پس انداز و سپس سرمايه گذاري توسط دو طبقه زمين دار و سرمايه دار صورت مي گيرد كه مازاد بر مصرف از توليد ملي سهم مي برند. </a:t>
            </a:r>
            <a:endParaRPr lang="fa-IR" sz="2400" b="1" dirty="0" smtClean="0">
              <a:cs typeface="B Mitra" panose="00000400000000000000" pitchFamily="2" charset="-78"/>
            </a:endParaRPr>
          </a:p>
          <a:p>
            <a:pPr marL="457200" indent="-457200" algn="r" rtl="1" eaLnBrk="1" hangingPunct="1">
              <a:lnSpc>
                <a:spcPct val="90000"/>
              </a:lnSpc>
              <a:defRPr/>
            </a:pPr>
            <a:r>
              <a:rPr lang="ar-SA" sz="2400" b="1" dirty="0" smtClean="0">
                <a:cs typeface="B Mitra" panose="00000400000000000000" pitchFamily="2" charset="-78"/>
              </a:rPr>
              <a:t>پس انداز به دو عامل بستگي دارد :</a:t>
            </a:r>
          </a:p>
          <a:p>
            <a:pPr marL="457200" indent="-457200" algn="r" rtl="1" eaLnBrk="1" hangingPunct="1">
              <a:lnSpc>
                <a:spcPct val="90000"/>
              </a:lnSpc>
              <a:buFont typeface="Wingdings" pitchFamily="2" charset="2"/>
              <a:buNone/>
              <a:defRPr/>
            </a:pPr>
            <a:r>
              <a:rPr lang="fa-IR" sz="2400" b="1" dirty="0" smtClean="0">
                <a:cs typeface="B Mitra" panose="00000400000000000000" pitchFamily="2" charset="-78"/>
              </a:rPr>
              <a:t>1. </a:t>
            </a:r>
            <a:r>
              <a:rPr lang="ar-SA" sz="2400" b="1" dirty="0" smtClean="0">
                <a:cs typeface="B Mitra" panose="00000400000000000000" pitchFamily="2" charset="-78"/>
              </a:rPr>
              <a:t>اراده براي پس انداز</a:t>
            </a:r>
            <a:endParaRPr lang="fa-IR" sz="2400" b="1" dirty="0" smtClean="0">
              <a:cs typeface="B Mitra" panose="00000400000000000000" pitchFamily="2" charset="-78"/>
            </a:endParaRPr>
          </a:p>
          <a:p>
            <a:pPr marL="457200" indent="-457200" algn="r" rtl="1" eaLnBrk="1" hangingPunct="1">
              <a:lnSpc>
                <a:spcPct val="90000"/>
              </a:lnSpc>
              <a:buFont typeface="Wingdings" pitchFamily="2" charset="2"/>
              <a:buNone/>
              <a:defRPr/>
            </a:pPr>
            <a:r>
              <a:rPr lang="ar-SA" sz="2400" b="1" dirty="0" smtClean="0">
                <a:cs typeface="B Mitra" panose="00000400000000000000" pitchFamily="2" charset="-78"/>
              </a:rPr>
              <a:t> 2</a:t>
            </a:r>
            <a:r>
              <a:rPr lang="fa-IR" sz="2400" b="1" dirty="0" smtClean="0">
                <a:cs typeface="B Mitra" panose="00000400000000000000" pitchFamily="2" charset="-78"/>
              </a:rPr>
              <a:t>. </a:t>
            </a:r>
            <a:r>
              <a:rPr lang="ar-SA" sz="2400" b="1" dirty="0" smtClean="0">
                <a:cs typeface="B Mitra" panose="00000400000000000000" pitchFamily="2" charset="-78"/>
              </a:rPr>
              <a:t>توانايي براي پس انداز</a:t>
            </a:r>
            <a:endParaRPr lang="en-US"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304130" name="Rectangle 2"/>
          <p:cNvSpPr>
            <a:spLocks noGrp="1" noChangeArrowheads="1"/>
          </p:cNvSpPr>
          <p:nvPr>
            <p:ph type="title"/>
          </p:nvPr>
        </p:nvSpPr>
        <p:spPr/>
        <p:txBody>
          <a:bodyPr>
            <a:normAutofit/>
          </a:bodyPr>
          <a:lstStyle/>
          <a:p>
            <a:pPr algn="r" rtl="1" eaLnBrk="1" hangingPunct="1">
              <a:defRPr/>
            </a:pPr>
            <a:r>
              <a:rPr lang="fa-IR" sz="3600" b="1" dirty="0" smtClean="0">
                <a:cs typeface="B Mitra" panose="00000400000000000000" pitchFamily="2" charset="-78"/>
              </a:rPr>
              <a:t> </a:t>
            </a:r>
            <a:r>
              <a:rPr lang="ar-SA" sz="3600" b="1" dirty="0" smtClean="0">
                <a:cs typeface="B Mitra" panose="00000400000000000000" pitchFamily="2" charset="-78"/>
              </a:rPr>
              <a:t>انباشت سرمايه</a:t>
            </a:r>
            <a:endParaRPr lang="en-US" sz="3600" b="1" dirty="0" smtClean="0">
              <a:cs typeface="B Mitra" panose="00000400000000000000" pitchFamily="2" charset="-78"/>
            </a:endParaRPr>
          </a:p>
        </p:txBody>
      </p:sp>
    </p:spTree>
    <p:extLst>
      <p:ext uri="{BB962C8B-B14F-4D97-AF65-F5344CB8AC3E}">
        <p14:creationId xmlns:p14="http://schemas.microsoft.com/office/powerpoint/2010/main" val="38496867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5" name="Rectangle 3"/>
          <p:cNvSpPr>
            <a:spLocks noGrp="1" noChangeArrowheads="1"/>
          </p:cNvSpPr>
          <p:nvPr>
            <p:ph idx="1"/>
          </p:nvPr>
        </p:nvSpPr>
        <p:spPr>
          <a:xfrm>
            <a:off x="250825" y="1905001"/>
            <a:ext cx="8713788" cy="4692651"/>
          </a:xfrm>
        </p:spPr>
        <p:txBody>
          <a:bodyPr>
            <a:normAutofit/>
          </a:bodyPr>
          <a:lstStyle/>
          <a:p>
            <a:pPr algn="r" rtl="1" eaLnBrk="1" hangingPunct="1">
              <a:lnSpc>
                <a:spcPct val="150000"/>
              </a:lnSpc>
              <a:defRPr/>
            </a:pPr>
            <a:r>
              <a:rPr lang="ar-SA" sz="2000" b="1" dirty="0" smtClean="0">
                <a:cs typeface="B Mitra" panose="00000400000000000000" pitchFamily="2" charset="-78"/>
              </a:rPr>
              <a:t>به</a:t>
            </a:r>
            <a:r>
              <a:rPr lang="fa-IR" sz="2000" b="1" dirty="0" smtClean="0">
                <a:cs typeface="B Mitra" panose="00000400000000000000" pitchFamily="2" charset="-78"/>
              </a:rPr>
              <a:t> </a:t>
            </a:r>
            <a:r>
              <a:rPr lang="ar-SA" sz="2000" b="1" dirty="0" smtClean="0">
                <a:cs typeface="B Mitra" panose="00000400000000000000" pitchFamily="2" charset="-78"/>
              </a:rPr>
              <a:t> نظر ريكاردو دستمزدها </a:t>
            </a:r>
            <a:r>
              <a:rPr lang="fa-IR" sz="2000" b="1" dirty="0" smtClean="0">
                <a:cs typeface="B Mitra" panose="00000400000000000000" pitchFamily="2" charset="-78"/>
              </a:rPr>
              <a:t> </a:t>
            </a:r>
            <a:r>
              <a:rPr lang="ar-SA" sz="2000" b="1" dirty="0" smtClean="0">
                <a:cs typeface="B Mitra" panose="00000400000000000000" pitchFamily="2" charset="-78"/>
              </a:rPr>
              <a:t>در</a:t>
            </a:r>
            <a:r>
              <a:rPr lang="fa-IR" sz="2000" b="1" dirty="0" smtClean="0">
                <a:cs typeface="B Mitra" panose="00000400000000000000" pitchFamily="2" charset="-78"/>
              </a:rPr>
              <a:t> </a:t>
            </a:r>
            <a:r>
              <a:rPr lang="ar-SA" sz="2000" b="1" dirty="0" smtClean="0">
                <a:cs typeface="B Mitra" panose="00000400000000000000" pitchFamily="2" charset="-78"/>
              </a:rPr>
              <a:t> سطح</a:t>
            </a:r>
            <a:r>
              <a:rPr lang="fa-IR" sz="2000" b="1" dirty="0" smtClean="0">
                <a:cs typeface="B Mitra" panose="00000400000000000000" pitchFamily="2" charset="-78"/>
              </a:rPr>
              <a:t> </a:t>
            </a:r>
            <a:r>
              <a:rPr lang="ar-SA" sz="2000" b="1" dirty="0" smtClean="0">
                <a:cs typeface="B Mitra" panose="00000400000000000000" pitchFamily="2" charset="-78"/>
              </a:rPr>
              <a:t> حداقل </a:t>
            </a:r>
            <a:r>
              <a:rPr lang="fa-IR" sz="2000" b="1" dirty="0" smtClean="0">
                <a:cs typeface="B Mitra" panose="00000400000000000000" pitchFamily="2" charset="-78"/>
              </a:rPr>
              <a:t> </a:t>
            </a:r>
            <a:r>
              <a:rPr lang="ar-SA" sz="2000" b="1" dirty="0" smtClean="0">
                <a:cs typeface="B Mitra" panose="00000400000000000000" pitchFamily="2" charset="-78"/>
              </a:rPr>
              <a:t>معشيت تعيين مي شود ولي اين به معني ثابت بودن دستمزدها نيست بلكه در اثر افزايش جمعيت تقاضا براي كالاهاي كشاورزي افزايش يافته و كارگران قادر به</a:t>
            </a:r>
            <a:r>
              <a:rPr lang="fa-IR" sz="2000" b="1" dirty="0" smtClean="0">
                <a:cs typeface="B Mitra" panose="00000400000000000000" pitchFamily="2" charset="-78"/>
              </a:rPr>
              <a:t>  </a:t>
            </a:r>
            <a:r>
              <a:rPr lang="ar-SA" sz="2000" b="1" dirty="0" smtClean="0">
                <a:cs typeface="B Mitra" panose="00000400000000000000" pitchFamily="2" charset="-78"/>
              </a:rPr>
              <a:t>خريد</a:t>
            </a:r>
            <a:r>
              <a:rPr lang="fa-IR" sz="2000" b="1" dirty="0" smtClean="0">
                <a:cs typeface="B Mitra" panose="00000400000000000000" pitchFamily="2" charset="-78"/>
              </a:rPr>
              <a:t> </a:t>
            </a:r>
            <a:r>
              <a:rPr lang="ar-SA" sz="2000" b="1" dirty="0" smtClean="0">
                <a:cs typeface="B Mitra" panose="00000400000000000000" pitchFamily="2" charset="-78"/>
              </a:rPr>
              <a:t> سبد كالاهاي مصرفي به اندازه حداقل معشيت</a:t>
            </a:r>
            <a:r>
              <a:rPr lang="fa-IR" sz="2000" b="1" dirty="0" smtClean="0">
                <a:cs typeface="B Mitra" panose="00000400000000000000" pitchFamily="2" charset="-78"/>
              </a:rPr>
              <a:t> </a:t>
            </a:r>
            <a:r>
              <a:rPr lang="ar-SA" sz="2000" b="1" dirty="0" smtClean="0">
                <a:cs typeface="B Mitra" panose="00000400000000000000" pitchFamily="2" charset="-78"/>
              </a:rPr>
              <a:t> نيستند</a:t>
            </a:r>
            <a:r>
              <a:rPr lang="fa-IR" sz="2000" b="1" dirty="0" smtClean="0">
                <a:cs typeface="B Mitra" panose="00000400000000000000" pitchFamily="2" charset="-78"/>
              </a:rPr>
              <a:t>.</a:t>
            </a:r>
            <a:r>
              <a:rPr lang="ar-SA" sz="2000" b="1" dirty="0" smtClean="0">
                <a:cs typeface="B Mitra" panose="00000400000000000000" pitchFamily="2" charset="-78"/>
              </a:rPr>
              <a:t> </a:t>
            </a:r>
            <a:r>
              <a:rPr lang="fa-IR" sz="2000" b="1" dirty="0" smtClean="0">
                <a:cs typeface="B Mitra" panose="00000400000000000000" pitchFamily="2" charset="-78"/>
              </a:rPr>
              <a:t> </a:t>
            </a:r>
            <a:r>
              <a:rPr lang="ar-SA" sz="2000" b="1" dirty="0" smtClean="0">
                <a:cs typeface="B Mitra" panose="00000400000000000000" pitchFamily="2" charset="-78"/>
              </a:rPr>
              <a:t>لذا براي زنده ماندن نياز به دستمزد بيشتري دارند، متناسب با افزايش قيمت كالاهاي كشاورزي دستمزد حداقل معشيت افزايش مي يابد.</a:t>
            </a:r>
            <a:r>
              <a:rPr lang="en-US" sz="2000" dirty="0" smtClean="0">
                <a:cs typeface="B Mitra" panose="00000400000000000000" pitchFamily="2" charset="-78"/>
              </a:rPr>
              <a:t> </a:t>
            </a:r>
            <a:endParaRPr lang="en-US" sz="2000" dirty="0" smtClean="0">
              <a:cs typeface="B Mitra" panose="00000400000000000000" pitchFamily="2" charset="-78"/>
            </a:endParaRPr>
          </a:p>
          <a:p>
            <a:pPr algn="r" rtl="1" eaLnBrk="1" hangingPunct="1">
              <a:lnSpc>
                <a:spcPct val="150000"/>
              </a:lnSpc>
              <a:defRPr/>
            </a:pPr>
            <a:r>
              <a:rPr lang="fa-IR" sz="1800" b="1" dirty="0" smtClean="0">
                <a:cs typeface="B Mitra" panose="00000400000000000000" pitchFamily="2" charset="-78"/>
              </a:rPr>
              <a:t>جمعیت             تقاضا برای کالاهای کشاورزی            قیمت محصولات             عدم توانایی کارگران به خرید کالاهای مصرفی به اندازه حداقل معیشت            دستمزد برای زنده ماندن</a:t>
            </a:r>
            <a:endParaRPr lang="en-US" sz="18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305154" name="Rectangle 2"/>
          <p:cNvSpPr>
            <a:spLocks noGrp="1" noChangeArrowheads="1"/>
          </p:cNvSpPr>
          <p:nvPr>
            <p:ph type="title"/>
          </p:nvPr>
        </p:nvSpPr>
        <p:spPr>
          <a:xfrm>
            <a:off x="1835150" y="476251"/>
            <a:ext cx="7086600" cy="1447800"/>
          </a:xfrm>
        </p:spPr>
        <p:txBody>
          <a:bodyPr>
            <a:normAutofit/>
          </a:bodyPr>
          <a:lstStyle/>
          <a:p>
            <a:pPr algn="r" eaLnBrk="1" hangingPunct="1">
              <a:defRPr/>
            </a:pPr>
            <a:r>
              <a:rPr lang="ar-SA" sz="3600" b="1" dirty="0" smtClean="0">
                <a:cs typeface="B Mitra" panose="00000400000000000000" pitchFamily="2" charset="-78"/>
              </a:rPr>
              <a:t>افزايش دستمزدها</a:t>
            </a:r>
            <a:br>
              <a:rPr lang="ar-SA" sz="3600" b="1" dirty="0" smtClean="0">
                <a:cs typeface="B Mitra" panose="00000400000000000000" pitchFamily="2" charset="-78"/>
              </a:rPr>
            </a:br>
            <a:endParaRPr lang="en-US" sz="3600" b="1" dirty="0" smtClean="0">
              <a:cs typeface="B Mitra" panose="00000400000000000000" pitchFamily="2" charset="-78"/>
            </a:endParaRPr>
          </a:p>
        </p:txBody>
      </p:sp>
      <p:cxnSp>
        <p:nvCxnSpPr>
          <p:cNvPr id="3" name="Straight Arrow Connector 2"/>
          <p:cNvCxnSpPr/>
          <p:nvPr/>
        </p:nvCxnSpPr>
        <p:spPr>
          <a:xfrm flipH="1">
            <a:off x="7380312" y="4581128"/>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7956376" y="4149080"/>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4932040" y="422108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4427984" y="4581128"/>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3059832" y="422108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2483768" y="4581128"/>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4499992" y="4941168"/>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4427984" y="4653136"/>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9540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250829" y="764704"/>
            <a:ext cx="8518525" cy="5229225"/>
          </a:xfrm>
        </p:spPr>
        <p:txBody>
          <a:bodyPr>
            <a:normAutofit fontScale="85000" lnSpcReduction="10000"/>
          </a:bodyPr>
          <a:lstStyle/>
          <a:p>
            <a:pPr algn="r" rtl="1" eaLnBrk="1" hangingPunct="1">
              <a:lnSpc>
                <a:spcPct val="150000"/>
              </a:lnSpc>
              <a:buFont typeface="Wingdings" pitchFamily="2" charset="2"/>
              <a:buNone/>
              <a:defRPr/>
            </a:pPr>
            <a:endParaRPr lang="ar-SA"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ديويد ريكاردو (1772-1823 ) از جمله اقتصاد دانان مكتب كلاسيك و از پيشگامان  علم اقتصاد است. </a:t>
            </a:r>
            <a:endParaRPr lang="fa-IR" sz="2400" b="1" dirty="0" smtClean="0">
              <a:cs typeface="B Mitra" panose="00000400000000000000" pitchFamily="2" charset="-78"/>
            </a:endParaRPr>
          </a:p>
          <a:p>
            <a:pPr algn="r" rtl="1" eaLnBrk="1" hangingPunct="1">
              <a:lnSpc>
                <a:spcPct val="150000"/>
              </a:lnSpc>
              <a:defRPr/>
            </a:pPr>
            <a:r>
              <a:rPr lang="fa-IR" sz="2400" b="1" dirty="0" smtClean="0">
                <a:cs typeface="B Mitra" panose="00000400000000000000" pitchFamily="2" charset="-78"/>
              </a:rPr>
              <a:t>کتاب ریکاردو: اصول اقتصاد سیاسی و مالیات ستانی</a:t>
            </a:r>
          </a:p>
          <a:p>
            <a:pPr algn="r" rtl="1" eaLnBrk="1" hangingPunct="1">
              <a:lnSpc>
                <a:spcPct val="150000"/>
              </a:lnSpc>
              <a:defRPr/>
            </a:pPr>
            <a:r>
              <a:rPr lang="fa-IR" sz="2400" b="1" dirty="0" smtClean="0">
                <a:cs typeface="B Mitra" panose="00000400000000000000" pitchFamily="2" charset="-78"/>
              </a:rPr>
              <a:t>از او به عنوان یک اقتصاد دان بدبین یاد می کنند چون برای آینده نظام سرمایه داری موقعیت رکود را پیش بینی می کند.</a:t>
            </a:r>
            <a:endParaRPr lang="fa-IR" sz="2400" b="1" dirty="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ديدگاه </a:t>
            </a:r>
            <a:r>
              <a:rPr lang="fa-IR" sz="2400" b="1" dirty="0" smtClean="0">
                <a:cs typeface="B Mitra" panose="00000400000000000000" pitchFamily="2" charset="-78"/>
              </a:rPr>
              <a:t> </a:t>
            </a:r>
            <a:r>
              <a:rPr lang="ar-SA" sz="2400" b="1" dirty="0" smtClean="0">
                <a:cs typeface="B Mitra" panose="00000400000000000000" pitchFamily="2" charset="-78"/>
              </a:rPr>
              <a:t>ريكاردو در مورد توسعه شبيه ديدگاه آدام اسميت</a:t>
            </a:r>
            <a:r>
              <a:rPr lang="fa-IR" sz="2400" b="1" dirty="0" smtClean="0">
                <a:cs typeface="B Mitra" panose="00000400000000000000" pitchFamily="2" charset="-78"/>
              </a:rPr>
              <a:t> </a:t>
            </a:r>
            <a:r>
              <a:rPr lang="ar-SA" sz="2400" b="1" dirty="0" smtClean="0">
                <a:cs typeface="B Mitra" panose="00000400000000000000" pitchFamily="2" charset="-78"/>
              </a:rPr>
              <a:t> است </a:t>
            </a:r>
            <a:r>
              <a:rPr lang="fa-IR" sz="2400" b="1" dirty="0" smtClean="0">
                <a:cs typeface="B Mitra" panose="00000400000000000000" pitchFamily="2" charset="-78"/>
              </a:rPr>
              <a:t> </a:t>
            </a:r>
            <a:r>
              <a:rPr lang="ar-SA" sz="2400" b="1" dirty="0" smtClean="0">
                <a:cs typeface="B Mitra" panose="00000400000000000000" pitchFamily="2" charset="-78"/>
              </a:rPr>
              <a:t>ولي</a:t>
            </a:r>
            <a:r>
              <a:rPr lang="fa-IR" sz="2400" b="1" dirty="0" smtClean="0">
                <a:cs typeface="B Mitra" panose="00000400000000000000" pitchFamily="2" charset="-78"/>
              </a:rPr>
              <a:t> </a:t>
            </a:r>
            <a:r>
              <a:rPr lang="ar-SA" sz="2400" b="1" dirty="0" smtClean="0">
                <a:cs typeface="B Mitra" panose="00000400000000000000" pitchFamily="2" charset="-78"/>
              </a:rPr>
              <a:t>تفاوت هايي هم دارد. </a:t>
            </a: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عامل كمياب </a:t>
            </a:r>
            <a:r>
              <a:rPr lang="fa-IR" sz="2400" b="1" dirty="0" smtClean="0">
                <a:cs typeface="B Mitra" panose="00000400000000000000" pitchFamily="2" charset="-78"/>
              </a:rPr>
              <a:t> </a:t>
            </a:r>
            <a:r>
              <a:rPr lang="ar-SA" sz="2400" b="1" dirty="0" smtClean="0">
                <a:cs typeface="B Mitra" panose="00000400000000000000" pitchFamily="2" charset="-78"/>
              </a:rPr>
              <a:t>در</a:t>
            </a:r>
            <a:r>
              <a:rPr lang="fa-IR" sz="2400" b="1" dirty="0" smtClean="0">
                <a:cs typeface="B Mitra" panose="00000400000000000000" pitchFamily="2" charset="-78"/>
              </a:rPr>
              <a:t> </a:t>
            </a:r>
            <a:r>
              <a:rPr lang="ar-SA" sz="2400" b="1" dirty="0" smtClean="0">
                <a:cs typeface="B Mitra" panose="00000400000000000000" pitchFamily="2" charset="-78"/>
              </a:rPr>
              <a:t> نظريه</a:t>
            </a:r>
            <a:r>
              <a:rPr lang="fa-IR" sz="2400" b="1" dirty="0" smtClean="0">
                <a:cs typeface="B Mitra" panose="00000400000000000000" pitchFamily="2" charset="-78"/>
              </a:rPr>
              <a:t> </a:t>
            </a:r>
            <a:r>
              <a:rPr lang="ar-SA" sz="2400" b="1" dirty="0" smtClean="0">
                <a:cs typeface="B Mitra" panose="00000400000000000000" pitchFamily="2" charset="-78"/>
              </a:rPr>
              <a:t> اسميت </a:t>
            </a:r>
            <a:r>
              <a:rPr lang="fa-IR" sz="2400" b="1" dirty="0" smtClean="0">
                <a:cs typeface="B Mitra" panose="00000400000000000000" pitchFamily="2" charset="-78"/>
              </a:rPr>
              <a:t> </a:t>
            </a:r>
            <a:r>
              <a:rPr lang="ar-SA" sz="2400" b="1" dirty="0" smtClean="0">
                <a:cs typeface="B Mitra" panose="00000400000000000000" pitchFamily="2" charset="-78"/>
              </a:rPr>
              <a:t>نيروي</a:t>
            </a:r>
            <a:r>
              <a:rPr lang="fa-IR" sz="2400" b="1" dirty="0" smtClean="0">
                <a:cs typeface="B Mitra" panose="00000400000000000000" pitchFamily="2" charset="-78"/>
              </a:rPr>
              <a:t> </a:t>
            </a:r>
            <a:r>
              <a:rPr lang="ar-SA" sz="2400" b="1" dirty="0" smtClean="0">
                <a:cs typeface="B Mitra" panose="00000400000000000000" pitchFamily="2" charset="-78"/>
              </a:rPr>
              <a:t> كار ولي در نظر يه ريكاردو عامل كمياب زمين است. بنابراين در اين نظريه اجاره زمين نسبت به </a:t>
            </a:r>
            <a:r>
              <a:rPr lang="fa-IR" sz="2400" b="1" dirty="0" smtClean="0">
                <a:cs typeface="B Mitra" panose="00000400000000000000" pitchFamily="2" charset="-78"/>
              </a:rPr>
              <a:t> </a:t>
            </a:r>
            <a:r>
              <a:rPr lang="ar-SA" sz="2400" b="1" dirty="0" smtClean="0">
                <a:cs typeface="B Mitra" panose="00000400000000000000" pitchFamily="2" charset="-78"/>
              </a:rPr>
              <a:t>قيمت </a:t>
            </a:r>
            <a:r>
              <a:rPr lang="fa-IR" sz="2400" b="1" dirty="0" smtClean="0">
                <a:cs typeface="B Mitra" panose="00000400000000000000" pitchFamily="2" charset="-78"/>
              </a:rPr>
              <a:t> </a:t>
            </a:r>
            <a:r>
              <a:rPr lang="ar-SA" sz="2400" b="1" dirty="0" smtClean="0">
                <a:cs typeface="B Mitra" panose="00000400000000000000" pitchFamily="2" charset="-78"/>
              </a:rPr>
              <a:t>ساير </a:t>
            </a:r>
            <a:r>
              <a:rPr lang="fa-IR" sz="2400" b="1" dirty="0" smtClean="0">
                <a:cs typeface="B Mitra" panose="00000400000000000000" pitchFamily="2" charset="-78"/>
              </a:rPr>
              <a:t> </a:t>
            </a:r>
            <a:r>
              <a:rPr lang="ar-SA" sz="2400" b="1" dirty="0" smtClean="0">
                <a:cs typeface="B Mitra" panose="00000400000000000000" pitchFamily="2" charset="-78"/>
              </a:rPr>
              <a:t>عوامل </a:t>
            </a:r>
            <a:r>
              <a:rPr lang="fa-IR" sz="2400" b="1" dirty="0" smtClean="0">
                <a:cs typeface="B Mitra" panose="00000400000000000000" pitchFamily="2" charset="-78"/>
              </a:rPr>
              <a:t> </a:t>
            </a:r>
            <a:r>
              <a:rPr lang="ar-SA" sz="2400" b="1" dirty="0" smtClean="0">
                <a:cs typeface="B Mitra" panose="00000400000000000000" pitchFamily="2" charset="-78"/>
              </a:rPr>
              <a:t>توليد افزايش مي يابد.</a:t>
            </a:r>
            <a:endParaRPr lang="fa-IR" sz="2400" b="1" dirty="0" smtClean="0">
              <a:cs typeface="B Mitra" panose="00000400000000000000" pitchFamily="2" charset="-78"/>
            </a:endParaRPr>
          </a:p>
          <a:p>
            <a:pPr algn="r" rtl="1" eaLnBrk="1" hangingPunct="1">
              <a:lnSpc>
                <a:spcPct val="150000"/>
              </a:lnSpc>
              <a:defRPr/>
            </a:pPr>
            <a:r>
              <a:rPr lang="fa-IR" sz="2400" b="1" dirty="0" smtClean="0">
                <a:cs typeface="B Mitra" panose="00000400000000000000" pitchFamily="2" charset="-78"/>
              </a:rPr>
              <a:t>  </a:t>
            </a:r>
            <a:r>
              <a:rPr lang="ar-SA" sz="2400" b="1" dirty="0" smtClean="0">
                <a:cs typeface="B Mitra" panose="00000400000000000000" pitchFamily="2" charset="-78"/>
              </a:rPr>
              <a:t>تأكيد اسميت بر توليد بود ولي </a:t>
            </a:r>
            <a:r>
              <a:rPr lang="fa-IR" sz="2400" b="1" dirty="0" smtClean="0">
                <a:cs typeface="B Mitra" panose="00000400000000000000" pitchFamily="2" charset="-78"/>
              </a:rPr>
              <a:t> </a:t>
            </a:r>
            <a:r>
              <a:rPr lang="ar-SA" sz="2400" b="1" dirty="0" smtClean="0">
                <a:cs typeface="B Mitra" panose="00000400000000000000" pitchFamily="2" charset="-78"/>
              </a:rPr>
              <a:t>تأكيد</a:t>
            </a:r>
            <a:r>
              <a:rPr lang="fa-IR" sz="2400" b="1" dirty="0" smtClean="0">
                <a:cs typeface="B Mitra" panose="00000400000000000000" pitchFamily="2" charset="-78"/>
              </a:rPr>
              <a:t> </a:t>
            </a:r>
            <a:r>
              <a:rPr lang="ar-SA" sz="2400" b="1" dirty="0" smtClean="0">
                <a:cs typeface="B Mitra" panose="00000400000000000000" pitchFamily="2" charset="-78"/>
              </a:rPr>
              <a:t> ريكاردو</a:t>
            </a:r>
            <a:r>
              <a:rPr lang="fa-IR" sz="2400" b="1" dirty="0" smtClean="0">
                <a:cs typeface="B Mitra" panose="00000400000000000000" pitchFamily="2" charset="-78"/>
              </a:rPr>
              <a:t> </a:t>
            </a:r>
            <a:r>
              <a:rPr lang="ar-SA" sz="2400" b="1" dirty="0" smtClean="0">
                <a:cs typeface="B Mitra" panose="00000400000000000000" pitchFamily="2" charset="-78"/>
              </a:rPr>
              <a:t> بر</a:t>
            </a:r>
            <a:r>
              <a:rPr lang="fa-IR" sz="2400" b="1" dirty="0" smtClean="0">
                <a:cs typeface="B Mitra" panose="00000400000000000000" pitchFamily="2" charset="-78"/>
              </a:rPr>
              <a:t> </a:t>
            </a:r>
            <a:r>
              <a:rPr lang="ar-SA" sz="2400" b="1" dirty="0" smtClean="0">
                <a:cs typeface="B Mitra" panose="00000400000000000000" pitchFamily="2" charset="-78"/>
              </a:rPr>
              <a:t> توزيع است.</a:t>
            </a:r>
            <a:r>
              <a:rPr lang="fa-IR" sz="2400" b="1" dirty="0" smtClean="0">
                <a:cs typeface="B Mitra" panose="00000400000000000000" pitchFamily="2" charset="-78"/>
              </a:rPr>
              <a:t>  </a:t>
            </a:r>
            <a:r>
              <a:rPr lang="ar-SA" sz="2400" b="1" dirty="0" smtClean="0">
                <a:cs typeface="B Mitra" panose="00000400000000000000" pitchFamily="2" charset="-78"/>
              </a:rPr>
              <a:t>ريكاردو در نظريه خود به سه عامل توليد</a:t>
            </a:r>
            <a:r>
              <a:rPr lang="fa-IR" sz="2400" b="1" dirty="0" smtClean="0">
                <a:cs typeface="B Mitra" panose="00000400000000000000" pitchFamily="2" charset="-78"/>
              </a:rPr>
              <a:t>: </a:t>
            </a:r>
            <a:r>
              <a:rPr lang="ar-SA" sz="2400" b="1" dirty="0" smtClean="0">
                <a:cs typeface="B Mitra" panose="00000400000000000000" pitchFamily="2" charset="-78"/>
              </a:rPr>
              <a:t>1</a:t>
            </a:r>
            <a:r>
              <a:rPr lang="fa-IR" sz="2400" b="1" dirty="0" smtClean="0">
                <a:cs typeface="B Mitra" panose="00000400000000000000" pitchFamily="2" charset="-78"/>
              </a:rPr>
              <a:t>. </a:t>
            </a:r>
            <a:r>
              <a:rPr lang="ar-SA" sz="2400" b="1" dirty="0" smtClean="0">
                <a:cs typeface="B Mitra" panose="00000400000000000000" pitchFamily="2" charset="-78"/>
              </a:rPr>
              <a:t>زمين، 2</a:t>
            </a:r>
            <a:r>
              <a:rPr lang="fa-IR" sz="2400" b="1" dirty="0" smtClean="0">
                <a:cs typeface="B Mitra" panose="00000400000000000000" pitchFamily="2" charset="-78"/>
              </a:rPr>
              <a:t>. </a:t>
            </a:r>
            <a:r>
              <a:rPr lang="ar-SA" sz="2400" b="1" dirty="0" smtClean="0">
                <a:cs typeface="B Mitra" panose="00000400000000000000" pitchFamily="2" charset="-78"/>
              </a:rPr>
              <a:t>كار، 3</a:t>
            </a:r>
            <a:r>
              <a:rPr lang="fa-IR" sz="2400" b="1" dirty="0" smtClean="0">
                <a:cs typeface="B Mitra" panose="00000400000000000000" pitchFamily="2" charset="-78"/>
              </a:rPr>
              <a:t>. </a:t>
            </a:r>
            <a:r>
              <a:rPr lang="ar-SA" sz="2400" b="1" dirty="0" smtClean="0">
                <a:cs typeface="B Mitra" panose="00000400000000000000" pitchFamily="2" charset="-78"/>
              </a:rPr>
              <a:t>سرمايه  اشاره مي كند. </a:t>
            </a:r>
            <a:endParaRPr lang="en-US"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20482" name="Rectangle 2"/>
          <p:cNvSpPr>
            <a:spLocks noGrp="1" noChangeArrowheads="1"/>
          </p:cNvSpPr>
          <p:nvPr>
            <p:ph type="title"/>
          </p:nvPr>
        </p:nvSpPr>
        <p:spPr>
          <a:xfrm>
            <a:off x="827088" y="333377"/>
            <a:ext cx="7662862" cy="985839"/>
          </a:xfrm>
        </p:spPr>
        <p:txBody>
          <a:bodyPr>
            <a:normAutofit/>
          </a:bodyPr>
          <a:lstStyle/>
          <a:p>
            <a:pPr algn="r" rtl="1" eaLnBrk="1" hangingPunct="1">
              <a:defRPr/>
            </a:pPr>
            <a:r>
              <a:rPr lang="fa-IR" sz="3600" dirty="0" smtClean="0">
                <a:cs typeface="B Mitra" panose="00000400000000000000" pitchFamily="2" charset="-78"/>
              </a:rPr>
              <a:t>مقدمه</a:t>
            </a:r>
            <a:endParaRPr lang="en-US" sz="3600" dirty="0" smtClean="0">
              <a:cs typeface="B Mitra" panose="00000400000000000000" pitchFamily="2" charset="-78"/>
            </a:endParaRPr>
          </a:p>
        </p:txBody>
      </p:sp>
    </p:spTree>
    <p:extLst>
      <p:ext uri="{BB962C8B-B14F-4D97-AF65-F5344CB8AC3E}">
        <p14:creationId xmlns:p14="http://schemas.microsoft.com/office/powerpoint/2010/main" val="2757791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9" name="Rectangle 3"/>
          <p:cNvSpPr>
            <a:spLocks noGrp="1" noChangeArrowheads="1"/>
          </p:cNvSpPr>
          <p:nvPr>
            <p:ph idx="1"/>
          </p:nvPr>
        </p:nvSpPr>
        <p:spPr>
          <a:xfrm>
            <a:off x="250829" y="1268760"/>
            <a:ext cx="8893175" cy="4751040"/>
          </a:xfrm>
        </p:spPr>
        <p:txBody>
          <a:bodyPr>
            <a:normAutofit/>
          </a:bodyPr>
          <a:lstStyle/>
          <a:p>
            <a:pPr algn="r" rtl="1" eaLnBrk="1" hangingPunct="1">
              <a:lnSpc>
                <a:spcPct val="150000"/>
              </a:lnSpc>
              <a:defRPr/>
            </a:pPr>
            <a:r>
              <a:rPr lang="ar-SA" sz="2400" b="1" dirty="0" smtClean="0">
                <a:cs typeface="B Mitra" panose="00000400000000000000" pitchFamily="2" charset="-78"/>
              </a:rPr>
              <a:t>سود ساير بخش ها نيز تابعي</a:t>
            </a:r>
            <a:r>
              <a:rPr lang="fa-IR" sz="2400" b="1" dirty="0" smtClean="0">
                <a:cs typeface="B Mitra" panose="00000400000000000000" pitchFamily="2" charset="-78"/>
              </a:rPr>
              <a:t> </a:t>
            </a:r>
            <a:r>
              <a:rPr lang="ar-SA" sz="2400" b="1" dirty="0" smtClean="0">
                <a:cs typeface="B Mitra" panose="00000400000000000000" pitchFamily="2" charset="-78"/>
              </a:rPr>
              <a:t> از</a:t>
            </a:r>
            <a:r>
              <a:rPr lang="fa-IR" sz="2400" b="1" dirty="0" smtClean="0">
                <a:cs typeface="B Mitra" panose="00000400000000000000" pitchFamily="2" charset="-78"/>
              </a:rPr>
              <a:t> </a:t>
            </a:r>
            <a:r>
              <a:rPr lang="ar-SA" sz="2400" b="1" dirty="0" smtClean="0">
                <a:cs typeface="B Mitra" panose="00000400000000000000" pitchFamily="2" charset="-78"/>
              </a:rPr>
              <a:t> سود </a:t>
            </a:r>
            <a:r>
              <a:rPr lang="fa-IR" sz="2400" b="1" dirty="0" smtClean="0">
                <a:cs typeface="B Mitra" panose="00000400000000000000" pitchFamily="2" charset="-78"/>
              </a:rPr>
              <a:t> </a:t>
            </a:r>
            <a:r>
              <a:rPr lang="ar-SA" sz="2400" b="1" dirty="0" smtClean="0">
                <a:cs typeface="B Mitra" panose="00000400000000000000" pitchFamily="2" charset="-78"/>
              </a:rPr>
              <a:t>در </a:t>
            </a:r>
            <a:r>
              <a:rPr lang="fa-IR" sz="2400" b="1" dirty="0" smtClean="0">
                <a:cs typeface="B Mitra" panose="00000400000000000000" pitchFamily="2" charset="-78"/>
              </a:rPr>
              <a:t> </a:t>
            </a:r>
            <a:r>
              <a:rPr lang="ar-SA" sz="2400" b="1" dirty="0" smtClean="0">
                <a:cs typeface="B Mitra" panose="00000400000000000000" pitchFamily="2" charset="-78"/>
              </a:rPr>
              <a:t>بخش كشاورزي است. با افزايش </a:t>
            </a:r>
            <a:r>
              <a:rPr lang="fa-IR" sz="2400" b="1" dirty="0" smtClean="0">
                <a:cs typeface="B Mitra" panose="00000400000000000000" pitchFamily="2" charset="-78"/>
              </a:rPr>
              <a:t> </a:t>
            </a:r>
            <a:r>
              <a:rPr lang="ar-SA" sz="2400" b="1" dirty="0" smtClean="0">
                <a:cs typeface="B Mitra" panose="00000400000000000000" pitchFamily="2" charset="-78"/>
              </a:rPr>
              <a:t>دستمزد</a:t>
            </a:r>
            <a:r>
              <a:rPr lang="fa-IR" sz="2400" b="1" dirty="0" smtClean="0">
                <a:cs typeface="B Mitra" panose="00000400000000000000" pitchFamily="2" charset="-78"/>
              </a:rPr>
              <a:t> </a:t>
            </a:r>
            <a:r>
              <a:rPr lang="ar-SA" sz="2400" b="1" dirty="0" smtClean="0">
                <a:cs typeface="B Mitra" panose="00000400000000000000" pitchFamily="2" charset="-78"/>
              </a:rPr>
              <a:t> </a:t>
            </a:r>
            <a:r>
              <a:rPr lang="ar-SA" sz="2400" b="1" dirty="0" smtClean="0">
                <a:cs typeface="B Mitra" panose="00000400000000000000" pitchFamily="2" charset="-78"/>
              </a:rPr>
              <a:t>كارگ</a:t>
            </a:r>
            <a:r>
              <a:rPr lang="fa-IR" sz="2400" b="1" dirty="0" smtClean="0">
                <a:cs typeface="B Mitra" panose="00000400000000000000" pitchFamily="2" charset="-78"/>
              </a:rPr>
              <a:t>ر</a:t>
            </a:r>
            <a:r>
              <a:rPr lang="ar-SA" sz="2400" b="1" dirty="0" smtClean="0">
                <a:cs typeface="B Mitra" panose="00000400000000000000" pitchFamily="2" charset="-78"/>
              </a:rPr>
              <a:t>ان</a:t>
            </a:r>
            <a:r>
              <a:rPr lang="fa-IR" sz="2400" b="1" dirty="0" smtClean="0">
                <a:cs typeface="B Mitra" panose="00000400000000000000" pitchFamily="2" charset="-78"/>
              </a:rPr>
              <a:t> </a:t>
            </a:r>
            <a:r>
              <a:rPr lang="ar-SA" sz="2400" b="1" dirty="0" smtClean="0">
                <a:cs typeface="B Mitra" panose="00000400000000000000" pitchFamily="2" charset="-78"/>
              </a:rPr>
              <a:t> </a:t>
            </a:r>
            <a:r>
              <a:rPr lang="ar-SA" sz="2400" b="1" dirty="0" smtClean="0">
                <a:cs typeface="B Mitra" panose="00000400000000000000" pitchFamily="2" charset="-78"/>
              </a:rPr>
              <a:t>در بخش كشاورزي</a:t>
            </a:r>
            <a:r>
              <a:rPr lang="fa-IR" sz="2400" b="1" dirty="0" smtClean="0">
                <a:cs typeface="B Mitra" panose="00000400000000000000" pitchFamily="2" charset="-78"/>
              </a:rPr>
              <a:t>  </a:t>
            </a:r>
            <a:r>
              <a:rPr lang="ar-SA" sz="2400" b="1" dirty="0" smtClean="0">
                <a:cs typeface="B Mitra" panose="00000400000000000000" pitchFamily="2" charset="-78"/>
              </a:rPr>
              <a:t>دستمزد كارگران ساير بخش ها نيز افزايش مي يابد و با  ثابت بودن قيمت محصول ساير </a:t>
            </a:r>
            <a:r>
              <a:rPr lang="ar-SA" sz="2400" b="1" dirty="0" smtClean="0">
                <a:cs typeface="B Mitra" panose="00000400000000000000" pitchFamily="2" charset="-78"/>
              </a:rPr>
              <a:t>صنايع</a:t>
            </a:r>
            <a:r>
              <a:rPr lang="fa-IR" sz="2400" b="1" dirty="0" smtClean="0">
                <a:cs typeface="B Mitra" panose="00000400000000000000" pitchFamily="2" charset="-78"/>
              </a:rPr>
              <a:t>،</a:t>
            </a:r>
            <a:r>
              <a:rPr lang="ar-SA" sz="2400" b="1" dirty="0" smtClean="0">
                <a:cs typeface="B Mitra" panose="00000400000000000000" pitchFamily="2" charset="-78"/>
              </a:rPr>
              <a:t> </a:t>
            </a:r>
            <a:r>
              <a:rPr lang="ar-SA" sz="2400" b="1" dirty="0" smtClean="0">
                <a:cs typeface="B Mitra" panose="00000400000000000000" pitchFamily="2" charset="-78"/>
              </a:rPr>
              <a:t>سود اين صنايع نيز كاهش مي يابد با كاهش نرخ سود در صنايع </a:t>
            </a:r>
            <a:r>
              <a:rPr lang="fa-IR" sz="2400" b="1" dirty="0" smtClean="0">
                <a:cs typeface="B Mitra" panose="00000400000000000000" pitchFamily="2" charset="-78"/>
              </a:rPr>
              <a:t> </a:t>
            </a:r>
            <a:r>
              <a:rPr lang="ar-SA" sz="2400" b="1" dirty="0" smtClean="0">
                <a:cs typeface="B Mitra" panose="00000400000000000000" pitchFamily="2" charset="-78"/>
              </a:rPr>
              <a:t>غير كشاورزي</a:t>
            </a:r>
            <a:r>
              <a:rPr lang="fa-IR" sz="2400" b="1" dirty="0" smtClean="0">
                <a:cs typeface="B Mitra" panose="00000400000000000000" pitchFamily="2" charset="-78"/>
              </a:rPr>
              <a:t> </a:t>
            </a:r>
            <a:r>
              <a:rPr lang="ar-SA" sz="2400" b="1" dirty="0" smtClean="0">
                <a:cs typeface="B Mitra" panose="00000400000000000000" pitchFamily="2" charset="-78"/>
              </a:rPr>
              <a:t> انباشت سرمايه نيز كاهش مي يابد و اين بخش ها نيز وارد ركورد مي شوند.</a:t>
            </a:r>
            <a:endParaRPr lang="en-US"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306178" name="Rectangle 2"/>
          <p:cNvSpPr>
            <a:spLocks noGrp="1" noChangeArrowheads="1"/>
          </p:cNvSpPr>
          <p:nvPr>
            <p:ph type="title"/>
          </p:nvPr>
        </p:nvSpPr>
        <p:spPr>
          <a:xfrm>
            <a:off x="1908175" y="476251"/>
            <a:ext cx="7086600" cy="1008533"/>
          </a:xfrm>
        </p:spPr>
        <p:txBody>
          <a:bodyPr>
            <a:normAutofit fontScale="90000"/>
          </a:bodyPr>
          <a:lstStyle/>
          <a:p>
            <a:pPr algn="r" rtl="1" eaLnBrk="1" hangingPunct="1">
              <a:defRPr/>
            </a:pPr>
            <a:r>
              <a:rPr lang="fa-IR" sz="3600" b="1" dirty="0" smtClean="0">
                <a:cs typeface="B Mitra" panose="00000400000000000000" pitchFamily="2" charset="-78"/>
              </a:rPr>
              <a:t> </a:t>
            </a:r>
            <a:r>
              <a:rPr lang="ar-SA" sz="3600" b="1" dirty="0" smtClean="0">
                <a:cs typeface="B Mitra" panose="00000400000000000000" pitchFamily="2" charset="-78"/>
              </a:rPr>
              <a:t>سود در ساير صنايع</a:t>
            </a:r>
            <a:br>
              <a:rPr lang="ar-SA" sz="3600" b="1" dirty="0" smtClean="0">
                <a:cs typeface="B Mitra" panose="00000400000000000000" pitchFamily="2" charset="-78"/>
              </a:rPr>
            </a:br>
            <a:endParaRPr lang="en-US" sz="3600" b="1" dirty="0" smtClean="0">
              <a:cs typeface="B Mitra" panose="00000400000000000000" pitchFamily="2" charset="-78"/>
            </a:endParaRPr>
          </a:p>
        </p:txBody>
      </p:sp>
    </p:spTree>
    <p:extLst>
      <p:ext uri="{BB962C8B-B14F-4D97-AF65-F5344CB8AC3E}">
        <p14:creationId xmlns:p14="http://schemas.microsoft.com/office/powerpoint/2010/main" val="773527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nSpc>
                <a:spcPct val="150000"/>
              </a:lnSpc>
            </a:pPr>
            <a:r>
              <a:rPr lang="fa-IR" sz="2600" b="1" u="sng" dirty="0" smtClean="0">
                <a:cs typeface="B Mitra" panose="00000400000000000000" pitchFamily="2" charset="-78"/>
              </a:rPr>
              <a:t>افزایش تولید و کاهش مصرف غیر مولد</a:t>
            </a:r>
          </a:p>
          <a:p>
            <a:pPr>
              <a:lnSpc>
                <a:spcPct val="150000"/>
              </a:lnSpc>
            </a:pPr>
            <a:r>
              <a:rPr lang="fa-IR" sz="2600" b="1" u="sng" dirty="0" smtClean="0">
                <a:cs typeface="B Mitra" panose="00000400000000000000" pitchFamily="2" charset="-78"/>
              </a:rPr>
              <a:t>مالیات</a:t>
            </a:r>
            <a:r>
              <a:rPr lang="fa-IR" sz="2400" b="1" u="sng" dirty="0" smtClean="0">
                <a:cs typeface="B Mitra" panose="00000400000000000000" pitchFamily="2" charset="-78"/>
              </a:rPr>
              <a:t>: </a:t>
            </a:r>
            <a:r>
              <a:rPr lang="fa-IR" sz="2400" b="1" dirty="0" smtClean="0">
                <a:cs typeface="B Mitra" panose="00000400000000000000" pitchFamily="2" charset="-78"/>
              </a:rPr>
              <a:t>از نظر ریکاردو، مالیات ها وسیله ای برای انباشت سرمایه توسط دولت هستند.از نظر وی از کارگران نمی توان مالیات گرفت چون دستمزدی در سطح حداقل معیشت دارند .از سرمایه داران هم نباید مالیات گرفت چون سود آنها کاهش می یابد و باعث کاهش سرمایه گذاری و کندی روند رشد اقتصادی می شود.از زمین داران می توان مالیات گرفت چون جز طبقه مصرف کنندگان هستند.</a:t>
            </a:r>
          </a:p>
          <a:p>
            <a:pPr>
              <a:lnSpc>
                <a:spcPct val="150000"/>
              </a:lnSpc>
            </a:pPr>
            <a:r>
              <a:rPr lang="fa-IR" sz="2600" b="1" u="sng" dirty="0" smtClean="0">
                <a:cs typeface="B Mitra" panose="00000400000000000000" pitchFamily="2" charset="-78"/>
              </a:rPr>
              <a:t>تجارت آزاد: </a:t>
            </a:r>
            <a:r>
              <a:rPr lang="fa-IR" sz="2400" b="1" dirty="0" smtClean="0">
                <a:cs typeface="B Mitra" panose="00000400000000000000" pitchFamily="2" charset="-78"/>
              </a:rPr>
              <a:t>ریکاردو از طرفداران سرسخت تجارت آزاد است.</a:t>
            </a:r>
          </a:p>
          <a:p>
            <a:pPr>
              <a:lnSpc>
                <a:spcPct val="150000"/>
              </a:lnSpc>
            </a:pPr>
            <a:endParaRPr lang="fa-IR" sz="2400" b="1" dirty="0">
              <a:cs typeface="B Mitra" panose="00000400000000000000" pitchFamily="2" charset="-78"/>
            </a:endParaRPr>
          </a:p>
        </p:txBody>
      </p:sp>
      <p:sp>
        <p:nvSpPr>
          <p:cNvPr id="3" name="Title 2"/>
          <p:cNvSpPr>
            <a:spLocks noGrp="1"/>
          </p:cNvSpPr>
          <p:nvPr>
            <p:ph type="title"/>
          </p:nvPr>
        </p:nvSpPr>
        <p:spPr/>
        <p:txBody>
          <a:bodyPr>
            <a:normAutofit/>
          </a:bodyPr>
          <a:lstStyle/>
          <a:p>
            <a:pPr algn="r"/>
            <a:r>
              <a:rPr lang="fa-IR" sz="2800" dirty="0" smtClean="0">
                <a:cs typeface="B Mitra" panose="00000400000000000000" pitchFamily="2" charset="-78"/>
              </a:rPr>
              <a:t>عوامل موثر بر توسعه اقتصادی از نظر ریکاردو</a:t>
            </a:r>
            <a:endParaRPr lang="fa-IR" sz="2800" dirty="0">
              <a:cs typeface="B Mitra" panose="00000400000000000000" pitchFamily="2" charset="-78"/>
            </a:endParaRPr>
          </a:p>
        </p:txBody>
      </p:sp>
    </p:spTree>
    <p:extLst>
      <p:ext uri="{BB962C8B-B14F-4D97-AF65-F5344CB8AC3E}">
        <p14:creationId xmlns:p14="http://schemas.microsoft.com/office/powerpoint/2010/main" val="25098010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3" name="Rectangle 3"/>
          <p:cNvSpPr>
            <a:spLocks noGrp="1" noChangeArrowheads="1"/>
          </p:cNvSpPr>
          <p:nvPr>
            <p:ph idx="1"/>
          </p:nvPr>
        </p:nvSpPr>
        <p:spPr>
          <a:xfrm>
            <a:off x="0" y="1196752"/>
            <a:ext cx="9144000" cy="5124451"/>
          </a:xfrm>
        </p:spPr>
        <p:txBody>
          <a:bodyPr>
            <a:normAutofit/>
          </a:bodyPr>
          <a:lstStyle/>
          <a:p>
            <a:pPr algn="r" rtl="1" eaLnBrk="1" hangingPunct="1">
              <a:lnSpc>
                <a:spcPct val="150000"/>
              </a:lnSpc>
              <a:defRPr/>
            </a:pPr>
            <a:r>
              <a:rPr lang="ar-SA" sz="2400" b="1" dirty="0" smtClean="0">
                <a:cs typeface="B Mitra" panose="00000400000000000000" pitchFamily="2" charset="-78"/>
              </a:rPr>
              <a:t>نظريه ريكاردو يك بخشي و تك محصولي است </a:t>
            </a:r>
            <a:r>
              <a:rPr lang="fa-IR" sz="2400" b="1" dirty="0" smtClean="0">
                <a:cs typeface="B Mitra" panose="00000400000000000000" pitchFamily="2" charset="-78"/>
              </a:rPr>
              <a:t>.</a:t>
            </a:r>
            <a:r>
              <a:rPr lang="ar-SA" sz="2400" b="1" dirty="0" smtClean="0">
                <a:cs typeface="B Mitra" panose="00000400000000000000" pitchFamily="2" charset="-78"/>
              </a:rPr>
              <a:t> </a:t>
            </a: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ريكاردو تكنولوژي را ثابت فرض نموده  است. </a:t>
            </a: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نظر ريكاردو در مورد دستمزدها در سطح حداقل معيشت امروزه صحيح نيست</a:t>
            </a:r>
            <a:r>
              <a:rPr lang="fa-IR" sz="2400" b="1" dirty="0" smtClean="0">
                <a:cs typeface="B Mitra" panose="00000400000000000000" pitchFamily="2" charset="-78"/>
              </a:rPr>
              <a:t>.</a:t>
            </a:r>
            <a:r>
              <a:rPr lang="ar-SA" sz="2400" b="1" dirty="0" smtClean="0">
                <a:cs typeface="B Mitra" panose="00000400000000000000" pitchFamily="2" charset="-78"/>
              </a:rPr>
              <a:t> </a:t>
            </a: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فرض وجود بازار رقابت كامل غير واقعي است. </a:t>
            </a: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نظريه ريكاردو يك مدل توسعه اقتصادي نيست بلكه يك مدل توزيع درآمد است.</a:t>
            </a: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فرض عدم قابليت جانشيني عوامل توليد غير واقعي است. </a:t>
            </a: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در جوامع صنعتي مازاد توليد بيش از حداقل معيشت كارگران به سرمايه داراني تعلق مي گيرد كه ميل شديدي به پس انداز و سرمايه گذاري دارند.</a:t>
            </a:r>
            <a:r>
              <a:rPr lang="ar-SA" sz="2400" b="1" i="1" dirty="0" smtClean="0">
                <a:cs typeface="B Mitra" panose="00000400000000000000" pitchFamily="2" charset="-78"/>
              </a:rPr>
              <a:t> </a:t>
            </a:r>
            <a:endParaRPr lang="fa-IR" sz="2400" b="1" i="1" dirty="0" smtClean="0">
              <a:cs typeface="B Mitra" panose="00000400000000000000" pitchFamily="2" charset="-78"/>
            </a:endParaRPr>
          </a:p>
          <a:p>
            <a:pPr eaLnBrk="1" hangingPunct="1">
              <a:lnSpc>
                <a:spcPct val="150000"/>
              </a:lnSpc>
              <a:defRPr/>
            </a:pPr>
            <a:endParaRPr lang="en-US" sz="2400"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307202" name="Rectangle 2"/>
          <p:cNvSpPr>
            <a:spLocks noGrp="1" noChangeArrowheads="1"/>
          </p:cNvSpPr>
          <p:nvPr>
            <p:ph type="title"/>
          </p:nvPr>
        </p:nvSpPr>
        <p:spPr>
          <a:xfrm>
            <a:off x="539750" y="333375"/>
            <a:ext cx="8604250" cy="935385"/>
          </a:xfrm>
        </p:spPr>
        <p:txBody>
          <a:bodyPr>
            <a:normAutofit fontScale="90000"/>
          </a:bodyPr>
          <a:lstStyle/>
          <a:p>
            <a:pPr algn="r" rtl="1" eaLnBrk="1" hangingPunct="1">
              <a:defRPr/>
            </a:pPr>
            <a:r>
              <a:rPr lang="fa-IR" sz="3600" b="1" dirty="0" smtClean="0">
                <a:cs typeface="B Mitra" panose="00000400000000000000" pitchFamily="2" charset="-78"/>
              </a:rPr>
              <a:t> </a:t>
            </a:r>
            <a:r>
              <a:rPr lang="ar-SA" sz="3600" b="1" dirty="0" smtClean="0">
                <a:cs typeface="B Mitra" panose="00000400000000000000" pitchFamily="2" charset="-78"/>
              </a:rPr>
              <a:t>انتقادات وارد بر نظريه ريكاردو</a:t>
            </a:r>
            <a:r>
              <a:rPr lang="fa-IR" sz="3600" b="1" dirty="0" smtClean="0">
                <a:cs typeface="B Mitra" panose="00000400000000000000" pitchFamily="2" charset="-78"/>
              </a:rPr>
              <a:t/>
            </a:r>
            <a:br>
              <a:rPr lang="fa-IR" sz="3600" b="1" dirty="0" smtClean="0">
                <a:cs typeface="B Mitra" panose="00000400000000000000" pitchFamily="2" charset="-78"/>
              </a:rPr>
            </a:br>
            <a:endParaRPr lang="en-US" sz="3600" b="1" dirty="0" smtClean="0">
              <a:cs typeface="B Mitra" panose="00000400000000000000" pitchFamily="2" charset="-78"/>
            </a:endParaRPr>
          </a:p>
        </p:txBody>
      </p:sp>
    </p:spTree>
    <p:extLst>
      <p:ext uri="{BB962C8B-B14F-4D97-AF65-F5344CB8AC3E}">
        <p14:creationId xmlns:p14="http://schemas.microsoft.com/office/powerpoint/2010/main" val="2409788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2" name="Title 1"/>
          <p:cNvSpPr>
            <a:spLocks noGrp="1"/>
          </p:cNvSpPr>
          <p:nvPr>
            <p:ph type="title"/>
          </p:nvPr>
        </p:nvSpPr>
        <p:spPr>
          <a:xfrm>
            <a:off x="457200" y="274638"/>
            <a:ext cx="8229600" cy="5026570"/>
          </a:xfrm>
        </p:spPr>
        <p:txBody>
          <a:bodyPr>
            <a:normAutofit/>
          </a:bodyPr>
          <a:lstStyle/>
          <a:p>
            <a:pPr algn="ctr"/>
            <a:r>
              <a:rPr lang="fa-IR" dirty="0" smtClean="0">
                <a:solidFill>
                  <a:schemeClr val="accent4">
                    <a:lumMod val="50000"/>
                  </a:schemeClr>
                </a:solidFill>
              </a:rPr>
              <a:t>موفق باشید</a:t>
            </a:r>
            <a:br>
              <a:rPr lang="fa-IR" dirty="0" smtClean="0">
                <a:solidFill>
                  <a:schemeClr val="accent4">
                    <a:lumMod val="50000"/>
                  </a:schemeClr>
                </a:solidFill>
              </a:rPr>
            </a:br>
            <a:r>
              <a:rPr lang="fa-IR" dirty="0" smtClean="0">
                <a:solidFill>
                  <a:schemeClr val="accent4">
                    <a:lumMod val="50000"/>
                  </a:schemeClr>
                </a:solidFill>
              </a:rPr>
              <a:t>اسدبگی</a:t>
            </a:r>
            <a:endParaRPr lang="fa-IR" dirty="0">
              <a:solidFill>
                <a:schemeClr val="accent4">
                  <a:lumMod val="50000"/>
                </a:schemeClr>
              </a:solidFill>
            </a:endParaRPr>
          </a:p>
        </p:txBody>
      </p:sp>
    </p:spTree>
    <p:extLst>
      <p:ext uri="{BB962C8B-B14F-4D97-AF65-F5344CB8AC3E}">
        <p14:creationId xmlns:p14="http://schemas.microsoft.com/office/powerpoint/2010/main" val="515306953"/>
      </p:ext>
    </p:extLst>
  </p:cSld>
  <p:clrMapOvr>
    <a:masterClrMapping/>
  </p:clrMapOvr>
  <p:transition>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150000"/>
              </a:lnSpc>
            </a:pPr>
            <a:r>
              <a:rPr lang="fa-IR" sz="2400" b="1" dirty="0" smtClean="0">
                <a:cs typeface="B Mitra" panose="00000400000000000000" pitchFamily="2" charset="-78"/>
              </a:rPr>
              <a:t>نظریه ریکاردو بر اساس اصول نهایی و مازاد تولید ارائه شده به همین دلیل طرفداران ریکاردو را نهائیون یا مارژینالیست ها می گویند.</a:t>
            </a:r>
          </a:p>
          <a:p>
            <a:pPr>
              <a:lnSpc>
                <a:spcPct val="150000"/>
              </a:lnSpc>
            </a:pPr>
            <a:r>
              <a:rPr lang="fa-IR" sz="2400" b="1" dirty="0" smtClean="0">
                <a:cs typeface="B Mitra" panose="00000400000000000000" pitchFamily="2" charset="-78"/>
              </a:rPr>
              <a:t>در نظریه ریکاردو سرمایه دار نقش کلیدی ایفا می کند.زیرا زمین را اجاره می کند ،کارگر استخدام می کند و سایر عوامل تولید را خریداری یا اجاره می کند و تولید را سامان دهی می کند و همه اینها با انگیزه کسب سود انجام می گیرد.</a:t>
            </a:r>
          </a:p>
          <a:p>
            <a:pPr>
              <a:lnSpc>
                <a:spcPct val="150000"/>
              </a:lnSpc>
            </a:pPr>
            <a:endParaRPr lang="fa-IR" sz="2400" b="1" dirty="0">
              <a:cs typeface="B Mitra" panose="00000400000000000000" pitchFamily="2" charset="-78"/>
            </a:endParaRPr>
          </a:p>
        </p:txBody>
      </p:sp>
      <p:sp>
        <p:nvSpPr>
          <p:cNvPr id="3" name="Title 2"/>
          <p:cNvSpPr>
            <a:spLocks noGrp="1"/>
          </p:cNvSpPr>
          <p:nvPr>
            <p:ph type="title"/>
          </p:nvPr>
        </p:nvSpPr>
        <p:spPr/>
        <p:txBody>
          <a:bodyPr/>
          <a:lstStyle/>
          <a:p>
            <a:endParaRPr lang="fa-IR" dirty="0"/>
          </a:p>
        </p:txBody>
      </p:sp>
    </p:spTree>
    <p:extLst>
      <p:ext uri="{BB962C8B-B14F-4D97-AF65-F5344CB8AC3E}">
        <p14:creationId xmlns:p14="http://schemas.microsoft.com/office/powerpoint/2010/main" val="578467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71313" y="1268760"/>
            <a:ext cx="8893175" cy="5184775"/>
          </a:xfrm>
        </p:spPr>
        <p:txBody>
          <a:bodyPr>
            <a:normAutofit/>
          </a:bodyPr>
          <a:lstStyle/>
          <a:p>
            <a:pPr eaLnBrk="1" hangingPunct="1">
              <a:lnSpc>
                <a:spcPct val="150000"/>
              </a:lnSpc>
              <a:defRPr/>
            </a:pP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ديويد</a:t>
            </a:r>
            <a:r>
              <a:rPr lang="fa-IR" sz="2400" b="1" dirty="0" smtClean="0">
                <a:cs typeface="B Mitra" panose="00000400000000000000" pitchFamily="2" charset="-78"/>
              </a:rPr>
              <a:t> </a:t>
            </a:r>
            <a:r>
              <a:rPr lang="ar-SA" sz="2400" b="1" dirty="0" smtClean="0">
                <a:cs typeface="B Mitra" panose="00000400000000000000" pitchFamily="2" charset="-78"/>
              </a:rPr>
              <a:t> ريكاردو </a:t>
            </a:r>
            <a:r>
              <a:rPr lang="fa-IR" sz="2400" b="1" dirty="0" smtClean="0">
                <a:cs typeface="B Mitra" panose="00000400000000000000" pitchFamily="2" charset="-78"/>
              </a:rPr>
              <a:t> </a:t>
            </a:r>
            <a:r>
              <a:rPr lang="ar-SA" sz="2400" b="1" dirty="0" smtClean="0">
                <a:cs typeface="B Mitra" panose="00000400000000000000" pitchFamily="2" charset="-78"/>
              </a:rPr>
              <a:t>براي </a:t>
            </a:r>
            <a:r>
              <a:rPr lang="fa-IR" sz="2400" b="1" dirty="0" smtClean="0">
                <a:cs typeface="B Mitra" panose="00000400000000000000" pitchFamily="2" charset="-78"/>
              </a:rPr>
              <a:t> </a:t>
            </a:r>
            <a:r>
              <a:rPr lang="ar-SA" sz="2400" b="1" dirty="0" smtClean="0">
                <a:cs typeface="B Mitra" panose="00000400000000000000" pitchFamily="2" charset="-78"/>
              </a:rPr>
              <a:t>مدل </a:t>
            </a:r>
            <a:r>
              <a:rPr lang="fa-IR" sz="2400" b="1" dirty="0" smtClean="0">
                <a:cs typeface="B Mitra" panose="00000400000000000000" pitchFamily="2" charset="-78"/>
              </a:rPr>
              <a:t> </a:t>
            </a:r>
            <a:r>
              <a:rPr lang="ar-SA" sz="2400" b="1" dirty="0" smtClean="0">
                <a:cs typeface="B Mitra" panose="00000400000000000000" pitchFamily="2" charset="-78"/>
              </a:rPr>
              <a:t>رشد </a:t>
            </a:r>
            <a:r>
              <a:rPr lang="fa-IR" sz="2400" b="1" dirty="0" smtClean="0">
                <a:cs typeface="B Mitra" panose="00000400000000000000" pitchFamily="2" charset="-78"/>
              </a:rPr>
              <a:t> </a:t>
            </a:r>
            <a:r>
              <a:rPr lang="ar-SA" sz="2400" b="1" dirty="0" smtClean="0">
                <a:cs typeface="B Mitra" panose="00000400000000000000" pitchFamily="2" charset="-78"/>
              </a:rPr>
              <a:t>اقتصادي خود فرضياتي را در نظر گرفته </a:t>
            </a:r>
            <a:r>
              <a:rPr lang="fa-IR" sz="2400" b="1" dirty="0" smtClean="0">
                <a:cs typeface="B Mitra" panose="00000400000000000000" pitchFamily="2" charset="-78"/>
              </a:rPr>
              <a:t> </a:t>
            </a:r>
            <a:r>
              <a:rPr lang="ar-SA" sz="2400" b="1" dirty="0" smtClean="0">
                <a:cs typeface="B Mitra" panose="00000400000000000000" pitchFamily="2" charset="-78"/>
              </a:rPr>
              <a:t>است</a:t>
            </a:r>
            <a:r>
              <a:rPr lang="fa-IR" sz="2400" b="1" dirty="0" smtClean="0">
                <a:cs typeface="B Mitra" panose="00000400000000000000" pitchFamily="2" charset="-78"/>
              </a:rPr>
              <a:t> </a:t>
            </a:r>
            <a:r>
              <a:rPr lang="ar-SA" sz="2400" b="1" dirty="0" smtClean="0">
                <a:cs typeface="B Mitra" panose="00000400000000000000" pitchFamily="2" charset="-78"/>
              </a:rPr>
              <a:t>. </a:t>
            </a:r>
            <a:r>
              <a:rPr lang="fa-IR" sz="2400" b="1" dirty="0" smtClean="0">
                <a:cs typeface="B Mitra" panose="00000400000000000000" pitchFamily="2" charset="-78"/>
              </a:rPr>
              <a:t> </a:t>
            </a:r>
            <a:r>
              <a:rPr lang="ar-SA" sz="2400" b="1" dirty="0" smtClean="0">
                <a:cs typeface="B Mitra" panose="00000400000000000000" pitchFamily="2" charset="-78"/>
              </a:rPr>
              <a:t>مدل فقط در قالب اين فرضيات قابل تحليل است. ديويد</a:t>
            </a:r>
            <a:r>
              <a:rPr lang="fa-IR" sz="2400" b="1" dirty="0" smtClean="0">
                <a:cs typeface="B Mitra" panose="00000400000000000000" pitchFamily="2" charset="-78"/>
              </a:rPr>
              <a:t> </a:t>
            </a:r>
            <a:r>
              <a:rPr lang="ar-SA" sz="2400" b="1" dirty="0" smtClean="0">
                <a:cs typeface="B Mitra" panose="00000400000000000000" pitchFamily="2" charset="-78"/>
              </a:rPr>
              <a:t> ريكاردو</a:t>
            </a:r>
            <a:r>
              <a:rPr lang="fa-IR" sz="2400" b="1" dirty="0" smtClean="0">
                <a:cs typeface="B Mitra" panose="00000400000000000000" pitchFamily="2" charset="-78"/>
              </a:rPr>
              <a:t> </a:t>
            </a:r>
            <a:r>
              <a:rPr lang="ar-SA" sz="2400" b="1" dirty="0" smtClean="0">
                <a:cs typeface="B Mitra" panose="00000400000000000000" pitchFamily="2" charset="-78"/>
              </a:rPr>
              <a:t> </a:t>
            </a:r>
            <a:r>
              <a:rPr lang="fa-IR" sz="2400" b="1" dirty="0" smtClean="0">
                <a:cs typeface="B Mitra" panose="00000400000000000000" pitchFamily="2" charset="-78"/>
              </a:rPr>
              <a:t> </a:t>
            </a:r>
            <a:r>
              <a:rPr lang="ar-SA" sz="2400" b="1" dirty="0" smtClean="0">
                <a:cs typeface="B Mitra" panose="00000400000000000000" pitchFamily="2" charset="-78"/>
              </a:rPr>
              <a:t>دو </a:t>
            </a:r>
            <a:r>
              <a:rPr lang="fa-IR" sz="2400" b="1" dirty="0" smtClean="0">
                <a:cs typeface="B Mitra" panose="00000400000000000000" pitchFamily="2" charset="-78"/>
              </a:rPr>
              <a:t> </a:t>
            </a:r>
            <a:r>
              <a:rPr lang="ar-SA" sz="2400" b="1" dirty="0" smtClean="0">
                <a:cs typeface="B Mitra" panose="00000400000000000000" pitchFamily="2" charset="-78"/>
              </a:rPr>
              <a:t>مدل  </a:t>
            </a:r>
            <a:r>
              <a:rPr lang="fa-IR" sz="2400" b="1" dirty="0" smtClean="0">
                <a:cs typeface="B Mitra" panose="00000400000000000000" pitchFamily="2" charset="-78"/>
              </a:rPr>
              <a:t> </a:t>
            </a:r>
            <a:r>
              <a:rPr lang="ar-SA" sz="2400" b="1" dirty="0" smtClean="0">
                <a:cs typeface="B Mitra" panose="00000400000000000000" pitchFamily="2" charset="-78"/>
              </a:rPr>
              <a:t>يكي</a:t>
            </a:r>
            <a:r>
              <a:rPr lang="fa-IR" sz="2400" b="1" dirty="0" smtClean="0">
                <a:cs typeface="B Mitra" panose="00000400000000000000" pitchFamily="2" charset="-78"/>
              </a:rPr>
              <a:t> </a:t>
            </a:r>
            <a:r>
              <a:rPr lang="ar-SA" sz="2400" b="1" dirty="0" smtClean="0">
                <a:cs typeface="B Mitra" panose="00000400000000000000" pitchFamily="2" charset="-78"/>
              </a:rPr>
              <a:t> براي </a:t>
            </a:r>
            <a:r>
              <a:rPr lang="fa-IR" sz="2400" b="1" dirty="0" smtClean="0">
                <a:cs typeface="B Mitra" panose="00000400000000000000" pitchFamily="2" charset="-78"/>
              </a:rPr>
              <a:t> </a:t>
            </a:r>
            <a:r>
              <a:rPr lang="ar-SA" sz="2400" b="1" dirty="0" smtClean="0">
                <a:cs typeface="B Mitra" panose="00000400000000000000" pitchFamily="2" charset="-78"/>
              </a:rPr>
              <a:t>رشد اقتصادي و ديگري براي توزيع محصول بين عوامل توليد ارائه مي كند. </a:t>
            </a:r>
            <a:endParaRPr lang="en-US" sz="2400" b="1" dirty="0" smtClean="0">
              <a:cs typeface="B Mitra" panose="00000400000000000000" pitchFamily="2" charset="-78"/>
            </a:endParaRPr>
          </a:p>
        </p:txBody>
      </p:sp>
      <p:sp>
        <p:nvSpPr>
          <p:cNvPr id="5"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22530" name="Rectangle 2"/>
          <p:cNvSpPr>
            <a:spLocks noGrp="1" noChangeArrowheads="1"/>
          </p:cNvSpPr>
          <p:nvPr>
            <p:ph type="title"/>
          </p:nvPr>
        </p:nvSpPr>
        <p:spPr>
          <a:xfrm>
            <a:off x="755650" y="228600"/>
            <a:ext cx="8235950" cy="1447800"/>
          </a:xfrm>
        </p:spPr>
        <p:txBody>
          <a:bodyPr>
            <a:normAutofit/>
          </a:bodyPr>
          <a:lstStyle/>
          <a:p>
            <a:pPr algn="r" rtl="1" eaLnBrk="1" hangingPunct="1">
              <a:defRPr/>
            </a:pPr>
            <a:r>
              <a:rPr lang="ar-SA" sz="3600" b="1" dirty="0" smtClean="0">
                <a:effectLst/>
                <a:latin typeface="Microsoft JhengHei UI Light" panose="020B0304030504040204" pitchFamily="34" charset="-120"/>
                <a:ea typeface="Microsoft JhengHei UI Light" panose="020B0304030504040204" pitchFamily="34" charset="-120"/>
                <a:cs typeface="B Mitra" panose="00000400000000000000" pitchFamily="2" charset="-78"/>
              </a:rPr>
              <a:t> مدل رشد اقتصادي ديويد ريكاردو</a:t>
            </a:r>
            <a:endParaRPr lang="en-US" sz="3600" b="1" dirty="0" smtClean="0">
              <a:effectLst/>
              <a:latin typeface="Microsoft JhengHei UI Light" panose="020B0304030504040204" pitchFamily="34" charset="-120"/>
              <a:ea typeface="Microsoft JhengHei UI Light" panose="020B0304030504040204" pitchFamily="34" charset="-120"/>
              <a:cs typeface="B Mitra" panose="00000400000000000000" pitchFamily="2" charset="-78"/>
            </a:endParaRPr>
          </a:p>
        </p:txBody>
      </p:sp>
      <p:sp>
        <p:nvSpPr>
          <p:cNvPr id="146437" name="Rectangle 5"/>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733561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3" name="Rectangle 3"/>
          <p:cNvSpPr>
            <a:spLocks noGrp="1" noChangeArrowheads="1"/>
          </p:cNvSpPr>
          <p:nvPr>
            <p:ph idx="1"/>
          </p:nvPr>
        </p:nvSpPr>
        <p:spPr>
          <a:xfrm>
            <a:off x="323854" y="1125540"/>
            <a:ext cx="8569325" cy="4537075"/>
          </a:xfrm>
        </p:spPr>
        <p:txBody>
          <a:bodyPr>
            <a:normAutofit/>
          </a:bodyPr>
          <a:lstStyle/>
          <a:p>
            <a:pPr marL="609600" indent="-609600" algn="r" rtl="1" eaLnBrk="1" hangingPunct="1">
              <a:defRPr/>
            </a:pPr>
            <a:r>
              <a:rPr lang="ar-SA" sz="2400" b="1" dirty="0" smtClean="0">
                <a:cs typeface="B Mitra" panose="00000400000000000000" pitchFamily="2" charset="-78"/>
              </a:rPr>
              <a:t>تكنولوژي ثابت است.</a:t>
            </a:r>
            <a:endParaRPr lang="fa-IR" sz="2400" b="1" i="1" dirty="0" smtClean="0">
              <a:cs typeface="B Mitra" panose="00000400000000000000" pitchFamily="2" charset="-78"/>
            </a:endParaRPr>
          </a:p>
          <a:p>
            <a:pPr marL="609600" indent="-609600" algn="r" rtl="1" eaLnBrk="1" hangingPunct="1">
              <a:defRPr/>
            </a:pPr>
            <a:r>
              <a:rPr lang="ar-SA" sz="2400" b="1" dirty="0" smtClean="0">
                <a:cs typeface="B Mitra" panose="00000400000000000000" pitchFamily="2" charset="-78"/>
              </a:rPr>
              <a:t>عرضه زمين ثابت است.</a:t>
            </a:r>
            <a:endParaRPr lang="fa-IR" sz="2400" b="1" i="1" dirty="0" smtClean="0">
              <a:cs typeface="B Mitra" panose="00000400000000000000" pitchFamily="2" charset="-78"/>
            </a:endParaRPr>
          </a:p>
          <a:p>
            <a:pPr marL="609600" indent="-609600" algn="r" rtl="1" eaLnBrk="1" hangingPunct="1">
              <a:defRPr/>
            </a:pPr>
            <a:r>
              <a:rPr lang="ar-SA" sz="2400" b="1" dirty="0" smtClean="0">
                <a:cs typeface="B Mitra" panose="00000400000000000000" pitchFamily="2" charset="-78"/>
              </a:rPr>
              <a:t>عوامل توليد قابليت جانشيني ندارد.</a:t>
            </a:r>
            <a:endParaRPr lang="fa-IR" sz="2400" b="1" i="1" dirty="0" smtClean="0">
              <a:cs typeface="B Mitra" panose="00000400000000000000" pitchFamily="2" charset="-78"/>
            </a:endParaRPr>
          </a:p>
          <a:p>
            <a:pPr marL="609600" indent="-609600" algn="r" rtl="1" eaLnBrk="1" hangingPunct="1">
              <a:defRPr/>
            </a:pPr>
            <a:r>
              <a:rPr lang="ar-SA" sz="2400" b="1" dirty="0" smtClean="0">
                <a:cs typeface="B Mitra" panose="00000400000000000000" pitchFamily="2" charset="-78"/>
              </a:rPr>
              <a:t>دستمزدها در سطح حداقل معشيت است.</a:t>
            </a:r>
            <a:endParaRPr lang="fa-IR" sz="2400" b="1" i="1" dirty="0" smtClean="0">
              <a:cs typeface="B Mitra" panose="00000400000000000000" pitchFamily="2" charset="-78"/>
            </a:endParaRPr>
          </a:p>
          <a:p>
            <a:pPr marL="609600" indent="-609600" algn="r" rtl="1" eaLnBrk="1" hangingPunct="1">
              <a:defRPr/>
            </a:pPr>
            <a:r>
              <a:rPr lang="ar-SA" sz="2400" b="1" dirty="0" smtClean="0">
                <a:cs typeface="B Mitra" panose="00000400000000000000" pitchFamily="2" charset="-78"/>
              </a:rPr>
              <a:t>در اقتصاد كمبود تقاضاي مؤثر</a:t>
            </a:r>
            <a:r>
              <a:rPr lang="fa-IR" sz="2400" b="1" dirty="0" smtClean="0">
                <a:cs typeface="B Mitra" panose="00000400000000000000" pitchFamily="2" charset="-78"/>
              </a:rPr>
              <a:t>  </a:t>
            </a:r>
            <a:r>
              <a:rPr lang="ar-SA" sz="2400" b="1" dirty="0" smtClean="0">
                <a:cs typeface="B Mitra" panose="00000400000000000000" pitchFamily="2" charset="-78"/>
              </a:rPr>
              <a:t>وجود ندارد.</a:t>
            </a:r>
            <a:endParaRPr lang="fa-IR" sz="2400" b="1" i="1" dirty="0" smtClean="0">
              <a:cs typeface="B Mitra" panose="00000400000000000000" pitchFamily="2" charset="-78"/>
            </a:endParaRPr>
          </a:p>
          <a:p>
            <a:pPr marL="609600" indent="-609600" algn="r" rtl="1" eaLnBrk="1" hangingPunct="1">
              <a:defRPr/>
            </a:pPr>
            <a:r>
              <a:rPr lang="ar-SA" sz="2400" b="1" dirty="0" smtClean="0">
                <a:cs typeface="B Mitra" panose="00000400000000000000" pitchFamily="2" charset="-78"/>
              </a:rPr>
              <a:t>قانون بازدهي نزولي در مورد زمين صدق مي كند.</a:t>
            </a:r>
            <a:endParaRPr lang="fa-IR" sz="2400" b="1" i="1" dirty="0" smtClean="0">
              <a:cs typeface="B Mitra" panose="00000400000000000000" pitchFamily="2" charset="-78"/>
            </a:endParaRPr>
          </a:p>
          <a:p>
            <a:pPr marL="609600" indent="-609600" algn="r" rtl="1" eaLnBrk="1" hangingPunct="1">
              <a:defRPr/>
            </a:pPr>
            <a:r>
              <a:rPr lang="ar-SA" sz="2400" b="1" dirty="0" smtClean="0">
                <a:cs typeface="B Mitra" panose="00000400000000000000" pitchFamily="2" charset="-78"/>
              </a:rPr>
              <a:t>تقاضا براي نيروي كار به انباشت سرمايه بستگي دارد. </a:t>
            </a:r>
            <a:endParaRPr lang="fa-IR" sz="2400" b="1" i="1" dirty="0" smtClean="0">
              <a:cs typeface="B Mitra" panose="00000400000000000000" pitchFamily="2" charset="-78"/>
            </a:endParaRPr>
          </a:p>
          <a:p>
            <a:pPr marL="609600" indent="-609600" algn="r" rtl="1" eaLnBrk="1" hangingPunct="1">
              <a:defRPr/>
            </a:pPr>
            <a:r>
              <a:rPr lang="ar-SA" sz="2400" b="1" dirty="0" smtClean="0">
                <a:cs typeface="B Mitra" panose="00000400000000000000" pitchFamily="2" charset="-78"/>
              </a:rPr>
              <a:t>در تمامي بازارها شرايط بازار رقابت كامل حاكم است.</a:t>
            </a:r>
            <a:endParaRPr lang="fa-IR" sz="2400" b="1" i="1" dirty="0" smtClean="0">
              <a:cs typeface="B Mitra" panose="00000400000000000000" pitchFamily="2" charset="-78"/>
            </a:endParaRPr>
          </a:p>
          <a:p>
            <a:pPr marL="609600" indent="-609600" algn="r" rtl="1" eaLnBrk="1" hangingPunct="1">
              <a:defRPr/>
            </a:pPr>
            <a:r>
              <a:rPr lang="ar-SA" sz="2400" b="1" dirty="0" smtClean="0">
                <a:cs typeface="B Mitra" panose="00000400000000000000" pitchFamily="2" charset="-78"/>
              </a:rPr>
              <a:t>اقتصاد يك بخش و تك محصولي است</a:t>
            </a:r>
            <a:r>
              <a:rPr lang="fa-IR" sz="2400" b="1" dirty="0" smtClean="0">
                <a:cs typeface="B Mitra" panose="00000400000000000000" pitchFamily="2" charset="-78"/>
              </a:rPr>
              <a:t>.</a:t>
            </a:r>
            <a:endParaRPr lang="fa-IR" sz="2400" dirty="0" smtClean="0">
              <a:cs typeface="B Mitra" panose="00000400000000000000" pitchFamily="2" charset="-78"/>
            </a:endParaRPr>
          </a:p>
          <a:p>
            <a:pPr marL="609600" indent="-609600" algn="r" rtl="1" eaLnBrk="1" hangingPunct="1">
              <a:buFont typeface="Wingdings" pitchFamily="2" charset="2"/>
              <a:buNone/>
              <a:defRPr/>
            </a:pPr>
            <a:endParaRPr lang="fa-IR" sz="2400"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256002" name="Rectangle 2"/>
          <p:cNvSpPr>
            <a:spLocks noGrp="1" noChangeArrowheads="1"/>
          </p:cNvSpPr>
          <p:nvPr>
            <p:ph type="title"/>
          </p:nvPr>
        </p:nvSpPr>
        <p:spPr>
          <a:xfrm>
            <a:off x="827088" y="333375"/>
            <a:ext cx="7924800" cy="935385"/>
          </a:xfrm>
        </p:spPr>
        <p:txBody>
          <a:bodyPr>
            <a:noAutofit/>
          </a:bodyPr>
          <a:lstStyle/>
          <a:p>
            <a:pPr algn="r" rtl="1" eaLnBrk="1" hangingPunct="1">
              <a:defRPr/>
            </a:pPr>
            <a:r>
              <a:rPr lang="fa-IR" sz="3600" dirty="0" smtClean="0">
                <a:effectLst/>
                <a:cs typeface="B Mitra" panose="00000400000000000000" pitchFamily="2" charset="-78"/>
              </a:rPr>
              <a:t>  </a:t>
            </a:r>
            <a:r>
              <a:rPr lang="ar-SA" sz="3600" b="1" dirty="0" smtClean="0">
                <a:effectLst/>
                <a:cs typeface="B Mitra" panose="00000400000000000000" pitchFamily="2" charset="-78"/>
              </a:rPr>
              <a:t>فرضيات مدل</a:t>
            </a:r>
            <a:r>
              <a:rPr lang="fa-IR" sz="3600" b="1" dirty="0" smtClean="0">
                <a:effectLst/>
                <a:cs typeface="B Mitra" panose="00000400000000000000" pitchFamily="2" charset="-78"/>
              </a:rPr>
              <a:t/>
            </a:r>
            <a:br>
              <a:rPr lang="fa-IR" sz="3600" b="1" dirty="0" smtClean="0">
                <a:effectLst/>
                <a:cs typeface="B Mitra" panose="00000400000000000000" pitchFamily="2" charset="-78"/>
              </a:rPr>
            </a:br>
            <a:endParaRPr lang="en-US" sz="3600" b="1" dirty="0" smtClean="0">
              <a:effectLst/>
              <a:cs typeface="B Mitra" panose="00000400000000000000" pitchFamily="2" charset="-78"/>
            </a:endParaRPr>
          </a:p>
        </p:txBody>
      </p:sp>
    </p:spTree>
    <p:extLst>
      <p:ext uri="{BB962C8B-B14F-4D97-AF65-F5344CB8AC3E}">
        <p14:creationId xmlns:p14="http://schemas.microsoft.com/office/powerpoint/2010/main" val="881860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250825" y="1556792"/>
            <a:ext cx="8642350" cy="4895851"/>
          </a:xfrm>
        </p:spPr>
        <p:txBody>
          <a:bodyPr>
            <a:normAutofit/>
          </a:bodyPr>
          <a:lstStyle/>
          <a:p>
            <a:pPr algn="r" rtl="1" eaLnBrk="1" hangingPunct="1">
              <a:lnSpc>
                <a:spcPct val="150000"/>
              </a:lnSpc>
              <a:defRPr/>
            </a:pPr>
            <a:r>
              <a:rPr lang="ar-SA" sz="2400" b="1" dirty="0" smtClean="0">
                <a:cs typeface="B Mitra" panose="00000400000000000000" pitchFamily="2" charset="-78"/>
              </a:rPr>
              <a:t>فرض مي شود دو نوع زمين وجود </a:t>
            </a:r>
            <a:r>
              <a:rPr lang="fa-IR" sz="2400" b="1" dirty="0" smtClean="0">
                <a:cs typeface="B Mitra" panose="00000400000000000000" pitchFamily="2" charset="-78"/>
              </a:rPr>
              <a:t> </a:t>
            </a:r>
            <a:r>
              <a:rPr lang="ar-SA" sz="2400" b="1" dirty="0" smtClean="0">
                <a:cs typeface="B Mitra" panose="00000400000000000000" pitchFamily="2" charset="-78"/>
              </a:rPr>
              <a:t>دارد يكي مرغوب و ديگري نامرغوب، اجاره </a:t>
            </a:r>
            <a:r>
              <a:rPr lang="fa-IR" sz="2400" b="1" dirty="0" smtClean="0">
                <a:cs typeface="B Mitra" panose="00000400000000000000" pitchFamily="2" charset="-78"/>
              </a:rPr>
              <a:t> </a:t>
            </a:r>
            <a:r>
              <a:rPr lang="ar-SA" sz="2400" b="1" dirty="0" smtClean="0">
                <a:cs typeface="B Mitra" panose="00000400000000000000" pitchFamily="2" charset="-78"/>
              </a:rPr>
              <a:t>زمين هاي مرغوب از نامرغوب بيشتر است چون نياز</a:t>
            </a:r>
            <a:r>
              <a:rPr lang="fa-IR" sz="2400" b="1" dirty="0" smtClean="0">
                <a:cs typeface="B Mitra" panose="00000400000000000000" pitchFamily="2" charset="-78"/>
              </a:rPr>
              <a:t>  </a:t>
            </a:r>
            <a:r>
              <a:rPr lang="ar-SA" sz="2400" b="1" dirty="0" smtClean="0">
                <a:cs typeface="B Mitra" panose="00000400000000000000" pitchFamily="2" charset="-78"/>
              </a:rPr>
              <a:t>به هزينه آماده سازي ندارد و محصول بيشتري از آنها به</a:t>
            </a:r>
            <a:r>
              <a:rPr lang="fa-IR" sz="2400" b="1" dirty="0" smtClean="0">
                <a:cs typeface="B Mitra" panose="00000400000000000000" pitchFamily="2" charset="-78"/>
              </a:rPr>
              <a:t> </a:t>
            </a:r>
            <a:r>
              <a:rPr lang="ar-SA" sz="2400" b="1" dirty="0" smtClean="0">
                <a:cs typeface="B Mitra" panose="00000400000000000000" pitchFamily="2" charset="-78"/>
              </a:rPr>
              <a:t> دست </a:t>
            </a:r>
            <a:r>
              <a:rPr lang="fa-IR" sz="2400" b="1" dirty="0" smtClean="0">
                <a:cs typeface="B Mitra" panose="00000400000000000000" pitchFamily="2" charset="-78"/>
              </a:rPr>
              <a:t> </a:t>
            </a:r>
            <a:r>
              <a:rPr lang="ar-SA" sz="2400" b="1" dirty="0" smtClean="0">
                <a:cs typeface="B Mitra" panose="00000400000000000000" pitchFamily="2" charset="-78"/>
              </a:rPr>
              <a:t>مي آيد. </a:t>
            </a:r>
            <a:r>
              <a:rPr lang="fa-IR" sz="2400" b="1" dirty="0" smtClean="0">
                <a:cs typeface="B Mitra" panose="00000400000000000000" pitchFamily="2" charset="-78"/>
              </a:rPr>
              <a:t> </a:t>
            </a:r>
            <a:r>
              <a:rPr lang="ar-SA" sz="2400" b="1" dirty="0" smtClean="0">
                <a:cs typeface="B Mitra" panose="00000400000000000000" pitchFamily="2" charset="-78"/>
              </a:rPr>
              <a:t>ابتدا </a:t>
            </a:r>
            <a:r>
              <a:rPr lang="fa-IR" sz="2400" b="1" dirty="0" smtClean="0">
                <a:cs typeface="B Mitra" panose="00000400000000000000" pitchFamily="2" charset="-78"/>
              </a:rPr>
              <a:t> </a:t>
            </a:r>
            <a:r>
              <a:rPr lang="ar-SA" sz="2400" b="1" dirty="0" smtClean="0">
                <a:cs typeface="B Mitra" panose="00000400000000000000" pitchFamily="2" charset="-78"/>
              </a:rPr>
              <a:t>فرض</a:t>
            </a:r>
            <a:r>
              <a:rPr lang="fa-IR" sz="2400" b="1" dirty="0" smtClean="0">
                <a:cs typeface="B Mitra" panose="00000400000000000000" pitchFamily="2" charset="-78"/>
              </a:rPr>
              <a:t> </a:t>
            </a:r>
            <a:r>
              <a:rPr lang="ar-SA" sz="2400" b="1" dirty="0" smtClean="0">
                <a:cs typeface="B Mitra" panose="00000400000000000000" pitchFamily="2" charset="-78"/>
              </a:rPr>
              <a:t> مي شود جمعيت كم است و محصولي كه </a:t>
            </a:r>
            <a:r>
              <a:rPr lang="fa-IR" sz="2400" b="1" dirty="0" smtClean="0">
                <a:cs typeface="B Mitra" panose="00000400000000000000" pitchFamily="2" charset="-78"/>
              </a:rPr>
              <a:t> </a:t>
            </a:r>
            <a:r>
              <a:rPr lang="ar-SA" sz="2400" b="1" dirty="0" smtClean="0">
                <a:cs typeface="B Mitra" panose="00000400000000000000" pitchFamily="2" charset="-78"/>
              </a:rPr>
              <a:t>از</a:t>
            </a:r>
            <a:r>
              <a:rPr lang="fa-IR" sz="2400" b="1" dirty="0" smtClean="0">
                <a:cs typeface="B Mitra" panose="00000400000000000000" pitchFamily="2" charset="-78"/>
              </a:rPr>
              <a:t> </a:t>
            </a:r>
            <a:r>
              <a:rPr lang="ar-SA" sz="2400" b="1" dirty="0" smtClean="0">
                <a:cs typeface="B Mitra" panose="00000400000000000000" pitchFamily="2" charset="-78"/>
              </a:rPr>
              <a:t> زمين هاي مرغوب به دست مي آيد تكافوي جمعيت را مي دهد. </a:t>
            </a:r>
            <a:endParaRPr lang="fa-IR"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26626" name="Rectangle 2"/>
          <p:cNvSpPr>
            <a:spLocks noGrp="1" noChangeArrowheads="1"/>
          </p:cNvSpPr>
          <p:nvPr>
            <p:ph type="title"/>
          </p:nvPr>
        </p:nvSpPr>
        <p:spPr>
          <a:xfrm>
            <a:off x="827088" y="549275"/>
            <a:ext cx="7924800" cy="1143000"/>
          </a:xfrm>
        </p:spPr>
        <p:txBody>
          <a:bodyPr>
            <a:noAutofit/>
          </a:bodyPr>
          <a:lstStyle/>
          <a:p>
            <a:pPr algn="r" rtl="1" eaLnBrk="1" hangingPunct="1">
              <a:defRPr/>
            </a:pPr>
            <a:r>
              <a:rPr lang="ar-SA" sz="3600" b="1" dirty="0" smtClean="0">
                <a:effectLst/>
                <a:cs typeface="B Mitra" panose="00000400000000000000" pitchFamily="2" charset="-78"/>
              </a:rPr>
              <a:t> مدل  رشد اقتصادي ريكاردو</a:t>
            </a:r>
            <a:r>
              <a:rPr lang="fa-IR" sz="3600" b="1" dirty="0" smtClean="0">
                <a:effectLst/>
                <a:cs typeface="B Mitra" panose="00000400000000000000" pitchFamily="2" charset="-78"/>
              </a:rPr>
              <a:t/>
            </a:r>
            <a:br>
              <a:rPr lang="fa-IR" sz="3600" b="1" dirty="0" smtClean="0">
                <a:effectLst/>
                <a:cs typeface="B Mitra" panose="00000400000000000000" pitchFamily="2" charset="-78"/>
              </a:rPr>
            </a:br>
            <a:endParaRPr lang="en-US" sz="3600" b="1" dirty="0" smtClean="0">
              <a:effectLst/>
              <a:cs typeface="B Mitra" panose="00000400000000000000" pitchFamily="2" charset="-78"/>
            </a:endParaRPr>
          </a:p>
        </p:txBody>
      </p:sp>
    </p:spTree>
    <p:extLst>
      <p:ext uri="{BB962C8B-B14F-4D97-AF65-F5344CB8AC3E}">
        <p14:creationId xmlns:p14="http://schemas.microsoft.com/office/powerpoint/2010/main" val="291066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1" name="Rectangle 3"/>
          <p:cNvSpPr>
            <a:spLocks noGrp="1" noChangeArrowheads="1"/>
          </p:cNvSpPr>
          <p:nvPr>
            <p:ph idx="1"/>
          </p:nvPr>
        </p:nvSpPr>
        <p:spPr>
          <a:xfrm>
            <a:off x="4" y="1412876"/>
            <a:ext cx="8893175" cy="5256213"/>
          </a:xfrm>
        </p:spPr>
        <p:txBody>
          <a:bodyPr>
            <a:normAutofit/>
          </a:bodyPr>
          <a:lstStyle/>
          <a:p>
            <a:pPr algn="r" rtl="1" eaLnBrk="1" hangingPunct="1">
              <a:defRPr/>
            </a:pPr>
            <a:r>
              <a:rPr lang="en-US" sz="2400" b="1" dirty="0" smtClean="0">
                <a:cs typeface="B Mitra" panose="00000400000000000000" pitchFamily="2" charset="-78"/>
              </a:rPr>
              <a:t>Q </a:t>
            </a:r>
            <a:r>
              <a:rPr lang="fa-IR" sz="2400" b="1" dirty="0" smtClean="0">
                <a:cs typeface="B Mitra" panose="00000400000000000000" pitchFamily="2" charset="-78"/>
              </a:rPr>
              <a:t> </a:t>
            </a:r>
            <a:r>
              <a:rPr lang="ar-SA" sz="2400" b="1" dirty="0" smtClean="0">
                <a:cs typeface="B Mitra" panose="00000400000000000000" pitchFamily="2" charset="-78"/>
              </a:rPr>
              <a:t>مقدار توليد كل بازار </a:t>
            </a:r>
            <a:endParaRPr lang="en-US" sz="2400" b="1" dirty="0" smtClean="0">
              <a:cs typeface="B Mitra" panose="00000400000000000000" pitchFamily="2" charset="-78"/>
            </a:endParaRPr>
          </a:p>
          <a:p>
            <a:pPr algn="r" rtl="1" eaLnBrk="1" hangingPunct="1">
              <a:defRPr/>
            </a:pPr>
            <a:r>
              <a:rPr lang="en-US" sz="2400" b="1" dirty="0" smtClean="0">
                <a:cs typeface="B Mitra" panose="00000400000000000000" pitchFamily="2" charset="-78"/>
              </a:rPr>
              <a:t>q</a:t>
            </a:r>
            <a:r>
              <a:rPr lang="fa-IR" sz="2400" b="1" dirty="0" smtClean="0">
                <a:cs typeface="B Mitra" panose="00000400000000000000" pitchFamily="2" charset="-78"/>
              </a:rPr>
              <a:t> </a:t>
            </a:r>
            <a:r>
              <a:rPr lang="ar-SA" sz="2400" b="1" dirty="0" smtClean="0">
                <a:cs typeface="B Mitra" panose="00000400000000000000" pitchFamily="2" charset="-78"/>
              </a:rPr>
              <a:t>مقدار توليد هر توليد كننده </a:t>
            </a:r>
            <a:endParaRPr lang="en-US" sz="2400" b="1" dirty="0" smtClean="0">
              <a:cs typeface="B Mitra" panose="00000400000000000000" pitchFamily="2" charset="-78"/>
            </a:endParaRPr>
          </a:p>
          <a:p>
            <a:pPr algn="r" rtl="1" eaLnBrk="1" hangingPunct="1">
              <a:defRPr/>
            </a:pPr>
            <a:r>
              <a:rPr lang="en-US" sz="2400" b="1" dirty="0" smtClean="0">
                <a:cs typeface="B Mitra" panose="00000400000000000000" pitchFamily="2" charset="-78"/>
              </a:rPr>
              <a:t>D</a:t>
            </a:r>
            <a:r>
              <a:rPr lang="fa-IR" sz="2400" b="1" dirty="0" smtClean="0">
                <a:cs typeface="B Mitra" panose="00000400000000000000" pitchFamily="2" charset="-78"/>
              </a:rPr>
              <a:t> </a:t>
            </a:r>
            <a:r>
              <a:rPr lang="ar-SA" sz="2400" b="1" dirty="0" smtClean="0">
                <a:cs typeface="B Mitra" panose="00000400000000000000" pitchFamily="2" charset="-78"/>
              </a:rPr>
              <a:t>تقاضاي كل محصول</a:t>
            </a:r>
            <a:endParaRPr lang="en-US" sz="2400" b="1" dirty="0" smtClean="0">
              <a:cs typeface="B Mitra" panose="00000400000000000000" pitchFamily="2" charset="-78"/>
            </a:endParaRPr>
          </a:p>
          <a:p>
            <a:pPr algn="r" rtl="1" eaLnBrk="1" hangingPunct="1">
              <a:defRPr/>
            </a:pPr>
            <a:r>
              <a:rPr lang="en-US" sz="2400" b="1" dirty="0" smtClean="0">
                <a:cs typeface="B Mitra" panose="00000400000000000000" pitchFamily="2" charset="-78"/>
              </a:rPr>
              <a:t>S</a:t>
            </a:r>
            <a:r>
              <a:rPr lang="fa-IR" sz="2400" b="1" dirty="0" smtClean="0">
                <a:cs typeface="B Mitra" panose="00000400000000000000" pitchFamily="2" charset="-78"/>
              </a:rPr>
              <a:t> </a:t>
            </a:r>
            <a:r>
              <a:rPr lang="ar-SA" sz="2400" b="1" dirty="0" smtClean="0">
                <a:cs typeface="B Mitra" panose="00000400000000000000" pitchFamily="2" charset="-78"/>
              </a:rPr>
              <a:t>عرضه كل محصول</a:t>
            </a:r>
            <a:endParaRPr lang="fa-IR" sz="2400" b="1" dirty="0" smtClean="0">
              <a:cs typeface="B Mitra" panose="00000400000000000000" pitchFamily="2" charset="-78"/>
            </a:endParaRPr>
          </a:p>
          <a:p>
            <a:pPr algn="r" rtl="1" eaLnBrk="1" hangingPunct="1">
              <a:defRPr/>
            </a:pPr>
            <a:r>
              <a:rPr lang="fa-IR" sz="2400" b="1" dirty="0" smtClean="0">
                <a:cs typeface="B Mitra" panose="00000400000000000000" pitchFamily="2" charset="-78"/>
              </a:rPr>
              <a:t> </a:t>
            </a:r>
            <a:r>
              <a:rPr lang="en-US" sz="2400" b="1" dirty="0" smtClean="0">
                <a:cs typeface="B Mitra" panose="00000400000000000000" pitchFamily="2" charset="-78"/>
              </a:rPr>
              <a:t>P</a:t>
            </a:r>
            <a:r>
              <a:rPr lang="fa-IR" sz="2400" b="1" dirty="0" smtClean="0">
                <a:cs typeface="B Mitra" panose="00000400000000000000" pitchFamily="2" charset="-78"/>
              </a:rPr>
              <a:t>  </a:t>
            </a:r>
            <a:r>
              <a:rPr lang="ar-SA" sz="2400" b="1" dirty="0" smtClean="0">
                <a:cs typeface="B Mitra" panose="00000400000000000000" pitchFamily="2" charset="-78"/>
              </a:rPr>
              <a:t>قيمت محصول در بازار </a:t>
            </a:r>
            <a:endParaRPr lang="en-US" sz="2400" b="1" dirty="0" smtClean="0">
              <a:cs typeface="B Mitra" panose="00000400000000000000" pitchFamily="2" charset="-78"/>
            </a:endParaRPr>
          </a:p>
          <a:p>
            <a:pPr algn="r" rtl="1" eaLnBrk="1" hangingPunct="1">
              <a:defRPr/>
            </a:pPr>
            <a:r>
              <a:rPr lang="en-US" sz="2400" b="1" dirty="0" smtClean="0">
                <a:cs typeface="B Mitra" panose="00000400000000000000" pitchFamily="2" charset="-78"/>
              </a:rPr>
              <a:t>MC</a:t>
            </a:r>
            <a:r>
              <a:rPr lang="fa-IR" sz="2400" b="1" dirty="0" smtClean="0">
                <a:cs typeface="B Mitra" panose="00000400000000000000" pitchFamily="2" charset="-78"/>
              </a:rPr>
              <a:t> </a:t>
            </a:r>
            <a:r>
              <a:rPr lang="ar-SA" sz="2400" b="1" dirty="0" smtClean="0">
                <a:cs typeface="B Mitra" panose="00000400000000000000" pitchFamily="2" charset="-78"/>
              </a:rPr>
              <a:t>هزينه نهايي زمين هاي مرغوب</a:t>
            </a:r>
            <a:endParaRPr lang="en-US" sz="2400" b="1" dirty="0" smtClean="0">
              <a:cs typeface="B Mitra" panose="00000400000000000000" pitchFamily="2" charset="-78"/>
            </a:endParaRPr>
          </a:p>
          <a:p>
            <a:pPr algn="r" rtl="1" eaLnBrk="1" hangingPunct="1">
              <a:defRPr/>
            </a:pPr>
            <a:r>
              <a:rPr lang="fa-IR" sz="2400" b="1" dirty="0" smtClean="0">
                <a:cs typeface="B Mitra" panose="00000400000000000000" pitchFamily="2" charset="-78"/>
              </a:rPr>
              <a:t> </a:t>
            </a:r>
            <a:r>
              <a:rPr lang="en-US" sz="2400" b="1" dirty="0" smtClean="0">
                <a:cs typeface="B Mitra" panose="00000400000000000000" pitchFamily="2" charset="-78"/>
              </a:rPr>
              <a:t>AC</a:t>
            </a:r>
            <a:r>
              <a:rPr lang="fa-IR" sz="2400" b="1" dirty="0" smtClean="0">
                <a:cs typeface="B Mitra" panose="00000400000000000000" pitchFamily="2" charset="-78"/>
              </a:rPr>
              <a:t> </a:t>
            </a:r>
            <a:r>
              <a:rPr lang="ar-SA" sz="2400" b="1" dirty="0" smtClean="0">
                <a:cs typeface="B Mitra" panose="00000400000000000000" pitchFamily="2" charset="-78"/>
              </a:rPr>
              <a:t>هزينه متوسط زمين هاي مرغوب</a:t>
            </a:r>
            <a:endParaRPr lang="en-US" sz="2400" b="1" dirty="0" smtClean="0">
              <a:cs typeface="B Mitra" panose="00000400000000000000" pitchFamily="2" charset="-78"/>
            </a:endParaRPr>
          </a:p>
          <a:p>
            <a:pPr algn="r" rtl="1" eaLnBrk="1" hangingPunct="1">
              <a:defRPr/>
            </a:pPr>
            <a:r>
              <a:rPr lang="en-US" sz="2400" b="1" dirty="0" smtClean="0">
                <a:cs typeface="B Mitra" panose="00000400000000000000" pitchFamily="2" charset="-78"/>
              </a:rPr>
              <a:t>MC‘</a:t>
            </a:r>
            <a:r>
              <a:rPr lang="fa-IR" sz="2400" b="1" dirty="0" smtClean="0">
                <a:cs typeface="B Mitra" panose="00000400000000000000" pitchFamily="2" charset="-78"/>
              </a:rPr>
              <a:t> </a:t>
            </a:r>
            <a:r>
              <a:rPr lang="ar-SA" sz="2400" b="1" dirty="0" smtClean="0">
                <a:cs typeface="B Mitra" panose="00000400000000000000" pitchFamily="2" charset="-78"/>
              </a:rPr>
              <a:t>هزينه نهايي زمين هاي نامرغوب</a:t>
            </a:r>
            <a:endParaRPr lang="en-US" sz="2400" b="1" dirty="0" smtClean="0">
              <a:cs typeface="B Mitra" panose="00000400000000000000" pitchFamily="2" charset="-78"/>
            </a:endParaRPr>
          </a:p>
          <a:p>
            <a:pPr algn="r" rtl="1" eaLnBrk="1" hangingPunct="1">
              <a:defRPr/>
            </a:pPr>
            <a:r>
              <a:rPr lang="en-US" sz="2400" b="1" dirty="0" smtClean="0">
                <a:cs typeface="B Mitra" panose="00000400000000000000" pitchFamily="2" charset="-78"/>
              </a:rPr>
              <a:t>AC‘</a:t>
            </a:r>
            <a:r>
              <a:rPr lang="fa-IR" sz="2400" b="1" dirty="0" smtClean="0">
                <a:cs typeface="B Mitra" panose="00000400000000000000" pitchFamily="2" charset="-78"/>
              </a:rPr>
              <a:t> </a:t>
            </a:r>
            <a:r>
              <a:rPr lang="ar-SA" sz="2400" b="1" dirty="0" smtClean="0">
                <a:cs typeface="B Mitra" panose="00000400000000000000" pitchFamily="2" charset="-78"/>
              </a:rPr>
              <a:t>هزينه متوسط زمين هاي نامرغوب</a:t>
            </a:r>
            <a:endParaRPr lang="fa-IR"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258050" name="Rectangle 2"/>
          <p:cNvSpPr>
            <a:spLocks noGrp="1" noChangeArrowheads="1"/>
          </p:cNvSpPr>
          <p:nvPr>
            <p:ph type="title"/>
          </p:nvPr>
        </p:nvSpPr>
        <p:spPr>
          <a:xfrm>
            <a:off x="539754" y="404813"/>
            <a:ext cx="8424863" cy="935955"/>
          </a:xfrm>
        </p:spPr>
        <p:txBody>
          <a:bodyPr>
            <a:noAutofit/>
          </a:bodyPr>
          <a:lstStyle/>
          <a:p>
            <a:pPr algn="r" rtl="1" eaLnBrk="1" hangingPunct="1">
              <a:defRPr/>
            </a:pPr>
            <a:r>
              <a:rPr lang="fa-IR" sz="3600" dirty="0" smtClean="0">
                <a:cs typeface="B Mitra" panose="00000400000000000000" pitchFamily="2" charset="-78"/>
              </a:rPr>
              <a:t>  </a:t>
            </a:r>
            <a:r>
              <a:rPr lang="ar-SA" sz="3600" b="1" dirty="0" smtClean="0">
                <a:cs typeface="B Mitra" panose="00000400000000000000" pitchFamily="2" charset="-78"/>
              </a:rPr>
              <a:t>متغيرهاي مدل</a:t>
            </a:r>
            <a:r>
              <a:rPr lang="fa-IR" sz="3600" b="1" dirty="0" smtClean="0">
                <a:cs typeface="B Mitra" panose="00000400000000000000" pitchFamily="2" charset="-78"/>
              </a:rPr>
              <a:t> </a:t>
            </a:r>
            <a:r>
              <a:rPr lang="en-US" sz="3600" b="1" dirty="0" smtClean="0">
                <a:cs typeface="B Mitra" panose="00000400000000000000" pitchFamily="2" charset="-78"/>
              </a:rPr>
              <a:t/>
            </a:r>
            <a:br>
              <a:rPr lang="en-US" sz="3600" b="1" dirty="0" smtClean="0">
                <a:cs typeface="B Mitra" panose="00000400000000000000" pitchFamily="2" charset="-78"/>
              </a:rPr>
            </a:br>
            <a:endParaRPr lang="en-US" sz="3600" b="1" dirty="0" smtClean="0">
              <a:cs typeface="B Mitra" panose="00000400000000000000" pitchFamily="2" charset="-78"/>
            </a:endParaRPr>
          </a:p>
        </p:txBody>
      </p:sp>
    </p:spTree>
    <p:extLst>
      <p:ext uri="{BB962C8B-B14F-4D97-AF65-F5344CB8AC3E}">
        <p14:creationId xmlns:p14="http://schemas.microsoft.com/office/powerpoint/2010/main" val="31915796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0534" name="Picture 11"/>
          <p:cNvPicPr>
            <a:picLocks noGrp="1" noChangeAspect="1" noChangeArrowheads="1"/>
          </p:cNvPicPr>
          <p:nvPr>
            <p:ph idx="1"/>
          </p:nvPr>
        </p:nvPicPr>
        <p:blipFill>
          <a:blip r:embed="rId3" cstate="print"/>
          <a:stretch>
            <a:fillRect/>
          </a:stretch>
        </p:blipFill>
        <p:spPr>
          <a:xfrm>
            <a:off x="2555776" y="2564904"/>
            <a:ext cx="4176464" cy="3147147"/>
          </a:xfrm>
          <a:noFill/>
        </p:spPr>
      </p:pic>
      <p:sp>
        <p:nvSpPr>
          <p:cNvPr id="6"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mc:AlternateContent xmlns:mc="http://schemas.openxmlformats.org/markup-compatibility/2006" xmlns:a14="http://schemas.microsoft.com/office/drawing/2010/main">
        <mc:Choice Requires="a14">
          <p:sp>
            <p:nvSpPr>
              <p:cNvPr id="260098" name="Rectangle 2"/>
              <p:cNvSpPr>
                <a:spLocks noGrp="1" noChangeArrowheads="1"/>
              </p:cNvSpPr>
              <p:nvPr>
                <p:ph type="title"/>
              </p:nvPr>
            </p:nvSpPr>
            <p:spPr>
              <a:xfrm>
                <a:off x="250829" y="228602"/>
                <a:ext cx="8740775" cy="2120900"/>
              </a:xfrm>
            </p:spPr>
            <p:txBody>
              <a:bodyPr>
                <a:normAutofit/>
              </a:bodyPr>
              <a:lstStyle/>
              <a:p>
                <a:pPr algn="r">
                  <a:defRPr/>
                </a:pPr>
                <a:r>
                  <a:rPr lang="fa-IR" sz="2800" dirty="0" smtClean="0">
                    <a:effectLst/>
                    <a:cs typeface="B Mitra" panose="00000400000000000000" pitchFamily="2" charset="-78"/>
                  </a:rPr>
                  <a:t>  </a:t>
                </a:r>
                <a:r>
                  <a:rPr lang="ar-SA" sz="2800" b="1" dirty="0" smtClean="0">
                    <a:effectLst/>
                    <a:cs typeface="B Mitra" panose="00000400000000000000" pitchFamily="2" charset="-78"/>
                  </a:rPr>
                  <a:t>عرضه محصول</a:t>
                </a:r>
                <a:r>
                  <a:rPr lang="fa-IR" sz="2800" b="1" dirty="0" smtClean="0">
                    <a:effectLst/>
                    <a:cs typeface="B Mitra" panose="00000400000000000000" pitchFamily="2" charset="-78"/>
                  </a:rPr>
                  <a:t>(</a:t>
                </a:r>
                <a:r>
                  <a:rPr lang="en-US" sz="2800" dirty="0" smtClean="0">
                    <a:effectLst/>
                    <a:cs typeface="B Mitra" panose="00000400000000000000" pitchFamily="2" charset="-78"/>
                  </a:rPr>
                  <a:t>S</a:t>
                </a:r>
                <a:r>
                  <a:rPr lang="fa-IR" sz="2800" b="1" dirty="0" smtClean="0">
                    <a:effectLst/>
                    <a:cs typeface="B Mitra" panose="00000400000000000000" pitchFamily="2" charset="-78"/>
                  </a:rPr>
                  <a:t>)</a:t>
                </a:r>
                <a:r>
                  <a:rPr lang="ar-SA" sz="2800" b="1" dirty="0" smtClean="0">
                    <a:effectLst/>
                    <a:cs typeface="B Mitra" panose="00000400000000000000" pitchFamily="2" charset="-78"/>
                  </a:rPr>
                  <a:t> </a:t>
                </a:r>
                <a:r>
                  <a:rPr lang="fa-IR" sz="2800" b="1" dirty="0" smtClean="0">
                    <a:effectLst/>
                    <a:cs typeface="B Mitra" panose="00000400000000000000" pitchFamily="2" charset="-78"/>
                  </a:rPr>
                  <a:t> </a:t>
                </a:r>
                <a:r>
                  <a:rPr lang="ar-SA" sz="2800" b="1" dirty="0" smtClean="0">
                    <a:effectLst/>
                    <a:cs typeface="B Mitra" panose="00000400000000000000" pitchFamily="2" charset="-78"/>
                  </a:rPr>
                  <a:t>تقاضاي محصول (</a:t>
                </a:r>
                <a:r>
                  <a:rPr lang="en-US" sz="2800" dirty="0" smtClean="0">
                    <a:effectLst/>
                    <a:cs typeface="B Mitra" panose="00000400000000000000" pitchFamily="2" charset="-78"/>
                  </a:rPr>
                  <a:t>D</a:t>
                </a:r>
                <a:r>
                  <a:rPr lang="ar-SA" sz="2800" b="1" dirty="0" smtClean="0">
                    <a:effectLst/>
                    <a:cs typeface="B Mitra" panose="00000400000000000000" pitchFamily="2" charset="-78"/>
                  </a:rPr>
                  <a:t>) را در نقطه </a:t>
                </a:r>
                <a14:m>
                  <m:oMath xmlns:m="http://schemas.openxmlformats.org/officeDocument/2006/math">
                    <m:sSub>
                      <m:sSubPr>
                        <m:ctrlPr>
                          <a:rPr lang="en-US" sz="2800" i="1" dirty="0" smtClean="0">
                            <a:effectLst/>
                            <a:latin typeface="Cambria Math"/>
                            <a:cs typeface="B Mitra" panose="00000400000000000000" pitchFamily="2" charset="-78"/>
                          </a:rPr>
                        </m:ctrlPr>
                      </m:sSubPr>
                      <m:e>
                        <m:r>
                          <a:rPr lang="en-US" sz="2800" b="1" i="1" dirty="0" smtClean="0">
                            <a:effectLst/>
                            <a:latin typeface="Cambria Math"/>
                            <a:cs typeface="B Mitra" panose="00000400000000000000" pitchFamily="2" charset="-78"/>
                          </a:rPr>
                          <m:t>𝑬</m:t>
                        </m:r>
                      </m:e>
                      <m:sub>
                        <m:r>
                          <a:rPr lang="en-US" sz="2800" b="1" i="1" dirty="0" smtClean="0">
                            <a:effectLst/>
                            <a:latin typeface="Cambria Math"/>
                            <a:cs typeface="B Mitra" panose="00000400000000000000" pitchFamily="2" charset="-78"/>
                          </a:rPr>
                          <m:t>𝟏</m:t>
                        </m:r>
                      </m:sub>
                    </m:sSub>
                  </m:oMath>
                </a14:m>
                <a:r>
                  <a:rPr lang="ar-SA" sz="2800" b="1" dirty="0" smtClean="0">
                    <a:effectLst/>
                    <a:cs typeface="B Mitra" panose="00000400000000000000" pitchFamily="2" charset="-78"/>
                  </a:rPr>
                  <a:t> قطع مي كند</a:t>
                </a:r>
                <a:r>
                  <a:rPr lang="fa-IR" sz="2800" b="1" dirty="0" smtClean="0">
                    <a:effectLst/>
                    <a:cs typeface="B Mitra" panose="00000400000000000000" pitchFamily="2" charset="-78"/>
                  </a:rPr>
                  <a:t>.</a:t>
                </a:r>
                <a:r>
                  <a:rPr lang="ar-SA" sz="2800" b="1" dirty="0" smtClean="0">
                    <a:effectLst/>
                    <a:cs typeface="B Mitra" panose="00000400000000000000" pitchFamily="2" charset="-78"/>
                  </a:rPr>
                  <a:t> محصول تعادلي</a:t>
                </a:r>
                <a:r>
                  <a:rPr lang="en-US" sz="2800" dirty="0">
                    <a:solidFill>
                      <a:srgbClr val="464646"/>
                    </a:solidFill>
                    <a:effectLst/>
                    <a:cs typeface="B Mitra" panose="00000400000000000000" pitchFamily="2" charset="-78"/>
                  </a:rPr>
                  <a:t> Q</a:t>
                </a:r>
                <a:r>
                  <a:rPr lang="en-US" sz="2800" baseline="-25000" dirty="0">
                    <a:solidFill>
                      <a:srgbClr val="464646"/>
                    </a:solidFill>
                    <a:effectLst/>
                    <a:cs typeface="B Mitra" panose="00000400000000000000" pitchFamily="2" charset="-78"/>
                  </a:rPr>
                  <a:t>1</a:t>
                </a:r>
                <a:r>
                  <a:rPr lang="en-US" sz="2800" dirty="0">
                    <a:solidFill>
                      <a:srgbClr val="464646"/>
                    </a:solidFill>
                    <a:effectLst/>
                    <a:cs typeface="B Mitra" panose="00000400000000000000" pitchFamily="2" charset="-78"/>
                  </a:rPr>
                  <a:t>=</a:t>
                </a:r>
                <a:r>
                  <a:rPr lang="en-US" sz="2800" dirty="0" err="1">
                    <a:solidFill>
                      <a:srgbClr val="464646"/>
                    </a:solidFill>
                    <a:effectLst/>
                    <a:cs typeface="B Mitra" panose="00000400000000000000" pitchFamily="2" charset="-78"/>
                  </a:rPr>
                  <a:t>Q</a:t>
                </a:r>
                <a:r>
                  <a:rPr lang="en-US" sz="2800" baseline="-25000" dirty="0" err="1">
                    <a:solidFill>
                      <a:srgbClr val="464646"/>
                    </a:solidFill>
                    <a:effectLst/>
                    <a:cs typeface="B Mitra" panose="00000400000000000000" pitchFamily="2" charset="-78"/>
                  </a:rPr>
                  <a:t>e</a:t>
                </a:r>
                <a:r>
                  <a:rPr lang="fa-IR" sz="2800" baseline="-25000" dirty="0">
                    <a:solidFill>
                      <a:srgbClr val="464646"/>
                    </a:solidFill>
                    <a:effectLst/>
                    <a:cs typeface="B Mitra" panose="00000400000000000000" pitchFamily="2" charset="-78"/>
                  </a:rPr>
                  <a:t> </a:t>
                </a:r>
                <a:r>
                  <a:rPr lang="fa-IR" sz="2800" dirty="0">
                    <a:effectLst/>
                    <a:cs typeface="B Mitra" panose="00000400000000000000" pitchFamily="2" charset="-78"/>
                  </a:rPr>
                  <a:t> </a:t>
                </a:r>
                <a:r>
                  <a:rPr lang="ar-SA" sz="2800" b="1" dirty="0" smtClean="0">
                    <a:effectLst/>
                    <a:cs typeface="B Mitra" panose="00000400000000000000" pitchFamily="2" charset="-78"/>
                  </a:rPr>
                  <a:t>و </a:t>
                </a:r>
                <a:r>
                  <a:rPr lang="fa-IR" sz="2800" b="1" dirty="0" smtClean="0">
                    <a:effectLst/>
                    <a:cs typeface="B Mitra" panose="00000400000000000000" pitchFamily="2" charset="-78"/>
                  </a:rPr>
                  <a:t> </a:t>
                </a:r>
                <a:r>
                  <a:rPr lang="ar-SA" sz="2800" b="1" dirty="0" smtClean="0">
                    <a:effectLst/>
                    <a:cs typeface="B Mitra" panose="00000400000000000000" pitchFamily="2" charset="-78"/>
                  </a:rPr>
                  <a:t>قيمت تعادلي </a:t>
                </a:r>
                <a:r>
                  <a:rPr lang="en-US" sz="2800" dirty="0" smtClean="0">
                    <a:effectLst/>
                    <a:cs typeface="B Mitra" panose="00000400000000000000" pitchFamily="2" charset="-78"/>
                  </a:rPr>
                  <a:t>P</a:t>
                </a:r>
                <a:r>
                  <a:rPr lang="en-US" sz="2800" baseline="-25000" dirty="0" smtClean="0">
                    <a:effectLst/>
                    <a:cs typeface="B Mitra" panose="00000400000000000000" pitchFamily="2" charset="-78"/>
                  </a:rPr>
                  <a:t>1</a:t>
                </a:r>
                <a:r>
                  <a:rPr lang="en-US" sz="2800" dirty="0" smtClean="0">
                    <a:effectLst/>
                    <a:cs typeface="B Mitra" panose="00000400000000000000" pitchFamily="2" charset="-78"/>
                  </a:rPr>
                  <a:t>=</a:t>
                </a:r>
                <a:r>
                  <a:rPr lang="en-US" sz="2800" dirty="0" err="1" smtClean="0">
                    <a:effectLst/>
                    <a:cs typeface="B Mitra" panose="00000400000000000000" pitchFamily="2" charset="-78"/>
                  </a:rPr>
                  <a:t>P</a:t>
                </a:r>
                <a:r>
                  <a:rPr lang="en-US" sz="2800" baseline="-25000" dirty="0" err="1" smtClean="0">
                    <a:effectLst/>
                    <a:cs typeface="B Mitra" panose="00000400000000000000" pitchFamily="2" charset="-78"/>
                  </a:rPr>
                  <a:t>e</a:t>
                </a:r>
                <a:r>
                  <a:rPr lang="ar-SA" sz="2800" b="1" dirty="0" smtClean="0">
                    <a:effectLst/>
                    <a:cs typeface="B Mitra" panose="00000400000000000000" pitchFamily="2" charset="-78"/>
                  </a:rPr>
                  <a:t> خواهد بود.</a:t>
                </a:r>
                <a:r>
                  <a:rPr lang="ar-SA" sz="2800" dirty="0" smtClean="0">
                    <a:effectLst/>
                    <a:cs typeface="B Mitra" panose="00000400000000000000" pitchFamily="2" charset="-78"/>
                  </a:rPr>
                  <a:t> </a:t>
                </a:r>
                <a:endParaRPr lang="en-US" sz="2800" dirty="0" smtClean="0">
                  <a:effectLst/>
                  <a:cs typeface="B Mitra" panose="00000400000000000000" pitchFamily="2" charset="-78"/>
                </a:endParaRPr>
              </a:p>
            </p:txBody>
          </p:sp>
        </mc:Choice>
        <mc:Fallback xmlns="">
          <p:sp>
            <p:nvSpPr>
              <p:cNvPr id="260098" name="Rectangle 2"/>
              <p:cNvSpPr>
                <a:spLocks noGrp="1" noRot="1" noChangeAspect="1" noMove="1" noResize="1" noEditPoints="1" noAdjustHandles="1" noChangeArrowheads="1" noChangeShapeType="1" noTextEdit="1"/>
              </p:cNvSpPr>
              <p:nvPr>
                <p:ph type="title"/>
              </p:nvPr>
            </p:nvSpPr>
            <p:spPr>
              <a:xfrm>
                <a:off x="250829" y="228602"/>
                <a:ext cx="8740775" cy="2120900"/>
              </a:xfrm>
              <a:blipFill rotWithShape="1">
                <a:blip r:embed="rId4"/>
                <a:stretch>
                  <a:fillRect/>
                </a:stretch>
              </a:blipFill>
            </p:spPr>
            <p:txBody>
              <a:bodyPr/>
              <a:lstStyle/>
              <a:p>
                <a:r>
                  <a:rPr lang="fa-IR">
                    <a:noFill/>
                  </a:rPr>
                  <a:t> </a:t>
                </a:r>
              </a:p>
            </p:txBody>
          </p:sp>
        </mc:Fallback>
      </mc:AlternateContent>
      <p:sp>
        <p:nvSpPr>
          <p:cNvPr id="150532" name="Rectangle 8"/>
          <p:cNvSpPr>
            <a:spLocks noChangeArrowheads="1"/>
          </p:cNvSpPr>
          <p:nvPr/>
        </p:nvSpPr>
        <p:spPr bwMode="auto">
          <a:xfrm>
            <a:off x="3" y="-184667"/>
            <a:ext cx="184731" cy="369332"/>
          </a:xfrm>
          <a:prstGeom prst="rect">
            <a:avLst/>
          </a:prstGeom>
          <a:noFill/>
          <a:ln w="12700" cap="sq">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0533" name="Rectangle 9"/>
          <p:cNvSpPr>
            <a:spLocks noChangeArrowheads="1"/>
          </p:cNvSpPr>
          <p:nvPr/>
        </p:nvSpPr>
        <p:spPr bwMode="auto">
          <a:xfrm>
            <a:off x="3" y="-3692"/>
            <a:ext cx="184731" cy="369332"/>
          </a:xfrm>
          <a:prstGeom prst="rect">
            <a:avLst/>
          </a:prstGeom>
          <a:noFill/>
          <a:ln w="12700" cap="sq">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1760964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7" name="Rectangle 3"/>
          <p:cNvSpPr>
            <a:spLocks noGrp="1" noChangeArrowheads="1"/>
          </p:cNvSpPr>
          <p:nvPr>
            <p:ph idx="1"/>
          </p:nvPr>
        </p:nvSpPr>
        <p:spPr>
          <a:xfrm>
            <a:off x="179512" y="333377"/>
            <a:ext cx="8893175" cy="6264275"/>
          </a:xfrm>
        </p:spPr>
        <p:txBody>
          <a:bodyPr>
            <a:normAutofit/>
          </a:bodyPr>
          <a:lstStyle/>
          <a:p>
            <a:pPr algn="just" rtl="1" eaLnBrk="1" hangingPunct="1">
              <a:lnSpc>
                <a:spcPct val="150000"/>
              </a:lnSpc>
              <a:buFont typeface="Wingdings" pitchFamily="2" charset="2"/>
              <a:buNone/>
              <a:defRPr/>
            </a:pPr>
            <a:r>
              <a:rPr lang="fa-IR" sz="2400" b="1" dirty="0" smtClean="0">
                <a:cs typeface="B Mitra" panose="00000400000000000000" pitchFamily="2" charset="-78"/>
              </a:rPr>
              <a:t>    </a:t>
            </a:r>
            <a:r>
              <a:rPr lang="ar-SA" sz="2400" b="1" dirty="0" smtClean="0">
                <a:cs typeface="B Mitra" panose="00000400000000000000" pitchFamily="2" charset="-78"/>
              </a:rPr>
              <a:t>با افزايش جمعيت تقاضا براي محصول افزايش مي يابد و قيمت تعادلي به </a:t>
            </a:r>
            <a:r>
              <a:rPr lang="en-US" sz="2400" b="1" dirty="0" smtClean="0">
                <a:cs typeface="B Mitra" panose="00000400000000000000" pitchFamily="2" charset="-78"/>
              </a:rPr>
              <a:t>P</a:t>
            </a:r>
            <a:r>
              <a:rPr lang="en-US" sz="2400" b="1" baseline="-25000" dirty="0" smtClean="0">
                <a:cs typeface="B Mitra" panose="00000400000000000000" pitchFamily="2" charset="-78"/>
              </a:rPr>
              <a:t>2</a:t>
            </a:r>
            <a:r>
              <a:rPr lang="ar-SA" sz="2400" b="1" dirty="0" smtClean="0">
                <a:cs typeface="B Mitra" panose="00000400000000000000" pitchFamily="2" charset="-78"/>
              </a:rPr>
              <a:t> افزايش مي يابد چون قيمت افزايش يافته تقاضا براي زمين به منظور كشت ذرت افزايش مي يابد در نتيجه اجاره زمينهاي مرغوب هم بالا مي رود با افزايش قيمت به</a:t>
            </a:r>
            <a:r>
              <a:rPr lang="en-US" sz="2400" b="1" dirty="0" smtClean="0">
                <a:cs typeface="B Mitra" panose="00000400000000000000" pitchFamily="2" charset="-78"/>
              </a:rPr>
              <a:t>P</a:t>
            </a:r>
            <a:r>
              <a:rPr lang="en-US" sz="2400" b="1" baseline="-25000" dirty="0" smtClean="0">
                <a:cs typeface="B Mitra" panose="00000400000000000000" pitchFamily="2" charset="-78"/>
              </a:rPr>
              <a:t>2</a:t>
            </a:r>
            <a:r>
              <a:rPr lang="ar-SA" sz="2400" b="1" dirty="0" smtClean="0">
                <a:cs typeface="B Mitra" panose="00000400000000000000" pitchFamily="2" charset="-78"/>
              </a:rPr>
              <a:t> عرضه نيز افزايش مي يابد و زمين هايي كه حداقل هزينه متوسط آنها به اندازه </a:t>
            </a:r>
            <a:r>
              <a:rPr lang="en-US" sz="2400" b="1" dirty="0" smtClean="0">
                <a:cs typeface="B Mitra" panose="00000400000000000000" pitchFamily="2" charset="-78"/>
              </a:rPr>
              <a:t>P</a:t>
            </a:r>
            <a:r>
              <a:rPr lang="en-US" sz="2400" b="1" baseline="-25000" dirty="0" smtClean="0">
                <a:cs typeface="B Mitra" panose="00000400000000000000" pitchFamily="2" charset="-78"/>
              </a:rPr>
              <a:t>2</a:t>
            </a:r>
            <a:r>
              <a:rPr lang="ar-SA" sz="2400" b="1" dirty="0" smtClean="0">
                <a:cs typeface="B Mitra" panose="00000400000000000000" pitchFamily="2" charset="-78"/>
              </a:rPr>
              <a:t> باشد زير كشت مي روند. اين وضعيت در نمودار (4-3) نشان داده شده است.</a:t>
            </a:r>
            <a:endParaRPr lang="fa-IR" sz="2400" b="1" dirty="0" smtClean="0">
              <a:cs typeface="B Mitra" panose="00000400000000000000" pitchFamily="2" charset="-78"/>
            </a:endParaRPr>
          </a:p>
          <a:p>
            <a:pPr algn="just" rtl="1" eaLnBrk="1" hangingPunct="1">
              <a:lnSpc>
                <a:spcPct val="150000"/>
              </a:lnSpc>
              <a:buFont typeface="Wingdings" pitchFamily="2" charset="2"/>
              <a:buNone/>
              <a:defRPr/>
            </a:pPr>
            <a:r>
              <a:rPr lang="fa-IR" sz="2000" b="1" dirty="0" smtClean="0">
                <a:cs typeface="B Mitra" panose="00000400000000000000" pitchFamily="2" charset="-78"/>
              </a:rPr>
              <a:t>جمعیت           تقاضا برای محصول            قیمت           تقاضا برای زمین به منظور کشت         اجاره زمین های مرغوب </a:t>
            </a:r>
          </a:p>
          <a:p>
            <a:pPr algn="just" rtl="1" eaLnBrk="1" hangingPunct="1">
              <a:lnSpc>
                <a:spcPct val="150000"/>
              </a:lnSpc>
              <a:buFont typeface="Wingdings" pitchFamily="2" charset="2"/>
              <a:buNone/>
              <a:defRPr/>
            </a:pPr>
            <a:r>
              <a:rPr lang="fa-IR" sz="2000" b="1" dirty="0" smtClean="0">
                <a:cs typeface="B Mitra" panose="00000400000000000000" pitchFamily="2" charset="-78"/>
              </a:rPr>
              <a:t>ریکاردو معتقد است که معادن و زمین ، منبع رانت برای مالکان آنها هستند.</a:t>
            </a:r>
          </a:p>
          <a:p>
            <a:pPr algn="just" rtl="1" eaLnBrk="1" hangingPunct="1">
              <a:lnSpc>
                <a:spcPct val="150000"/>
              </a:lnSpc>
              <a:buFont typeface="Wingdings" pitchFamily="2" charset="2"/>
              <a:buNone/>
              <a:defRPr/>
            </a:pPr>
            <a:r>
              <a:rPr lang="fa-IR" sz="2000" b="1" dirty="0" smtClean="0">
                <a:cs typeface="B Mitra" panose="00000400000000000000" pitchFamily="2" charset="-78"/>
              </a:rPr>
              <a:t>رانت درآمدی است که از هدیه طبیعت استخراج می شود. به عبارت دیگر رانت درآمدی است که بدون تلاش به دست می آید</a:t>
            </a:r>
          </a:p>
          <a:p>
            <a:pPr algn="just" rtl="1" eaLnBrk="1" hangingPunct="1">
              <a:lnSpc>
                <a:spcPct val="150000"/>
              </a:lnSpc>
              <a:buFont typeface="Wingdings" pitchFamily="2" charset="2"/>
              <a:buNone/>
              <a:defRPr/>
            </a:pPr>
            <a:endParaRPr lang="fa-IR" sz="2400" b="1" dirty="0" smtClean="0">
              <a:cs typeface="B Mitra" panose="00000400000000000000" pitchFamily="2" charset="-78"/>
            </a:endParaRPr>
          </a:p>
        </p:txBody>
      </p:sp>
      <p:sp>
        <p:nvSpPr>
          <p:cNvPr id="3"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cxnSp>
        <p:nvCxnSpPr>
          <p:cNvPr id="4" name="Straight Arrow Connector 3"/>
          <p:cNvCxnSpPr/>
          <p:nvPr/>
        </p:nvCxnSpPr>
        <p:spPr>
          <a:xfrm flipH="1">
            <a:off x="7596336" y="4005064"/>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8172400" y="3573016"/>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5868144" y="3573016"/>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5220072" y="4005064"/>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644008" y="3573016"/>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4067944" y="4005064"/>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1187624" y="3573016"/>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827584" y="4005064"/>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7020272" y="4149080"/>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211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205</TotalTime>
  <Words>1484</Words>
  <Application>Microsoft Office PowerPoint</Application>
  <PresentationFormat>On-screen Show (4:3)</PresentationFormat>
  <Paragraphs>124</Paragraphs>
  <Slides>23</Slides>
  <Notes>13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PowerPoint Presentation</vt:lpstr>
      <vt:lpstr>مقدمه</vt:lpstr>
      <vt:lpstr>PowerPoint Presentation</vt:lpstr>
      <vt:lpstr> مدل رشد اقتصادي ديويد ريكاردو</vt:lpstr>
      <vt:lpstr>  فرضيات مدل </vt:lpstr>
      <vt:lpstr> مدل  رشد اقتصادي ريكاردو </vt:lpstr>
      <vt:lpstr>  متغيرهاي مدل  </vt:lpstr>
      <vt:lpstr>  عرضه محصول(S)  تقاضاي محصول (D) را در نقطه E_1 قطع مي كند. محصول تعادلي Q1=Qe  و  قيمت تعادلي P1=Pe خواهد بود. </vt:lpstr>
      <vt:lpstr>PowerPoint Presentation</vt:lpstr>
      <vt:lpstr>PowerPoint Presentation</vt:lpstr>
      <vt:lpstr>PowerPoint Presentation</vt:lpstr>
      <vt:lpstr> قانون مفرغ دستمزدها</vt:lpstr>
      <vt:lpstr> قانون رانت </vt:lpstr>
      <vt:lpstr> مدل توزيع درآمد </vt:lpstr>
      <vt:lpstr>PowerPoint Presentation</vt:lpstr>
      <vt:lpstr>روش تعیین سهم زمین دار و کارگر و سرمایه دار از روی نمودار4-4  </vt:lpstr>
      <vt:lpstr>PowerPoint Presentation</vt:lpstr>
      <vt:lpstr> انباشت سرمايه</vt:lpstr>
      <vt:lpstr>افزايش دستمزدها </vt:lpstr>
      <vt:lpstr> سود در ساير صنايع </vt:lpstr>
      <vt:lpstr>عوامل موثر بر توسعه اقتصادی از نظر ریکاردو</vt:lpstr>
      <vt:lpstr> انتقادات وارد بر نظريه ريكاردو </vt:lpstr>
      <vt:lpstr>موفق باشید اسدبگی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33</cp:revision>
  <dcterms:created xsi:type="dcterms:W3CDTF">2020-03-30T15:39:35Z</dcterms:created>
  <dcterms:modified xsi:type="dcterms:W3CDTF">2020-03-30T20:52:38Z</dcterms:modified>
</cp:coreProperties>
</file>