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7" r:id="rId1"/>
    <p:sldMasterId id="2147483709" r:id="rId2"/>
  </p:sldMasterIdLst>
  <p:notesMasterIdLst>
    <p:notesMasterId r:id="rId30"/>
  </p:notesMasterIdLst>
  <p:sldIdLst>
    <p:sldId id="256" r:id="rId3"/>
    <p:sldId id="258" r:id="rId4"/>
    <p:sldId id="284" r:id="rId5"/>
    <p:sldId id="259" r:id="rId6"/>
    <p:sldId id="262" r:id="rId7"/>
    <p:sldId id="263" r:id="rId8"/>
    <p:sldId id="265" r:id="rId9"/>
    <p:sldId id="266" r:id="rId10"/>
    <p:sldId id="267" r:id="rId11"/>
    <p:sldId id="285" r:id="rId12"/>
    <p:sldId id="268" r:id="rId13"/>
    <p:sldId id="286"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6F048C3-7C11-409B-B0A4-6AAE9FC93DB0}" type="datetimeFigureOut">
              <a:rPr lang="fa-IR" smtClean="0"/>
              <a:t>06/08/1441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874C2E2-754B-42AE-9700-12CFA1821889}" type="slidenum">
              <a:rPr lang="fa-IR" smtClean="0"/>
              <a:t>‹#›</a:t>
            </a:fld>
            <a:endParaRPr lang="fa-IR"/>
          </a:p>
        </p:txBody>
      </p:sp>
    </p:spTree>
    <p:extLst>
      <p:ext uri="{BB962C8B-B14F-4D97-AF65-F5344CB8AC3E}">
        <p14:creationId xmlns:p14="http://schemas.microsoft.com/office/powerpoint/2010/main" val="198205948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7"/>
          <p:cNvSpPr>
            <a:spLocks noGrp="1" noChangeArrowheads="1"/>
          </p:cNvSpPr>
          <p:nvPr>
            <p:ph type="sldNum" sz="quarter" idx="5"/>
          </p:nvPr>
        </p:nvSpPr>
        <p:spPr>
          <a:noFill/>
        </p:spPr>
        <p:txBody>
          <a:bodyPr/>
          <a:lstStyle/>
          <a:p>
            <a:fld id="{0AE09AE6-ACA7-436E-BE3D-862B9B6144BC}" type="slidenum">
              <a:rPr lang="fa-IR" smtClean="0">
                <a:solidFill>
                  <a:prstClr val="black"/>
                </a:solidFill>
              </a:rPr>
              <a:pPr/>
              <a:t>2</a:t>
            </a:fld>
            <a:endParaRPr lang="en-US" smtClean="0">
              <a:solidFill>
                <a:prstClr val="black"/>
              </a:solidFill>
            </a:endParaRPr>
          </a:p>
        </p:txBody>
      </p:sp>
      <p:sp>
        <p:nvSpPr>
          <p:cNvPr id="530435" name="Rectangle 2"/>
          <p:cNvSpPr>
            <a:spLocks noGrp="1" noRot="1" noChangeAspect="1" noChangeArrowheads="1" noTextEdit="1"/>
          </p:cNvSpPr>
          <p:nvPr>
            <p:ph type="sldImg"/>
          </p:nvPr>
        </p:nvSpPr>
        <p:spPr>
          <a:xfrm>
            <a:off x="1143000" y="685800"/>
            <a:ext cx="4572000" cy="3429000"/>
          </a:xfrm>
          <a:ln/>
        </p:spPr>
      </p:sp>
      <p:sp>
        <p:nvSpPr>
          <p:cNvPr id="53043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874431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7"/>
          <p:cNvSpPr>
            <a:spLocks noGrp="1" noChangeArrowheads="1"/>
          </p:cNvSpPr>
          <p:nvPr>
            <p:ph type="sldNum" sz="quarter" idx="5"/>
          </p:nvPr>
        </p:nvSpPr>
        <p:spPr>
          <a:noFill/>
        </p:spPr>
        <p:txBody>
          <a:bodyPr/>
          <a:lstStyle/>
          <a:p>
            <a:fld id="{33BB96A0-8099-482B-8C13-79D23CC290C1}" type="slidenum">
              <a:rPr lang="fa-IR" smtClean="0">
                <a:solidFill>
                  <a:prstClr val="black"/>
                </a:solidFill>
              </a:rPr>
              <a:pPr/>
              <a:t>15</a:t>
            </a:fld>
            <a:endParaRPr lang="en-US" smtClean="0">
              <a:solidFill>
                <a:prstClr val="black"/>
              </a:solidFill>
            </a:endParaRPr>
          </a:p>
        </p:txBody>
      </p:sp>
      <p:sp>
        <p:nvSpPr>
          <p:cNvPr id="540675" name="Rectangle 2"/>
          <p:cNvSpPr>
            <a:spLocks noGrp="1" noRot="1" noChangeAspect="1" noChangeArrowheads="1" noTextEdit="1"/>
          </p:cNvSpPr>
          <p:nvPr>
            <p:ph type="sldImg"/>
          </p:nvPr>
        </p:nvSpPr>
        <p:spPr>
          <a:xfrm>
            <a:off x="1143000" y="685800"/>
            <a:ext cx="4572000" cy="3429000"/>
          </a:xfrm>
          <a:ln/>
        </p:spPr>
      </p:sp>
      <p:sp>
        <p:nvSpPr>
          <p:cNvPr id="54067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837251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7"/>
          <p:cNvSpPr>
            <a:spLocks noGrp="1" noChangeArrowheads="1"/>
          </p:cNvSpPr>
          <p:nvPr>
            <p:ph type="sldNum" sz="quarter" idx="5"/>
          </p:nvPr>
        </p:nvSpPr>
        <p:spPr>
          <a:noFill/>
        </p:spPr>
        <p:txBody>
          <a:bodyPr/>
          <a:lstStyle/>
          <a:p>
            <a:fld id="{9EF79013-A45C-4B57-AABE-0EB016452FED}" type="slidenum">
              <a:rPr lang="fa-IR" smtClean="0">
                <a:solidFill>
                  <a:prstClr val="black"/>
                </a:solidFill>
              </a:rPr>
              <a:pPr/>
              <a:t>27</a:t>
            </a:fld>
            <a:endParaRPr lang="en-US" smtClean="0">
              <a:solidFill>
                <a:prstClr val="black"/>
              </a:solidFill>
            </a:endParaRPr>
          </a:p>
        </p:txBody>
      </p:sp>
      <p:sp>
        <p:nvSpPr>
          <p:cNvPr id="541699" name="Rectangle 2"/>
          <p:cNvSpPr>
            <a:spLocks noGrp="1" noRot="1" noChangeAspect="1" noChangeArrowheads="1" noTextEdit="1"/>
          </p:cNvSpPr>
          <p:nvPr>
            <p:ph type="sldImg"/>
          </p:nvPr>
        </p:nvSpPr>
        <p:spPr>
          <a:xfrm>
            <a:off x="1143000" y="685800"/>
            <a:ext cx="4572000" cy="3429000"/>
          </a:xfrm>
          <a:ln/>
        </p:spPr>
      </p:sp>
      <p:sp>
        <p:nvSpPr>
          <p:cNvPr id="54170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835337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7"/>
          <p:cNvSpPr>
            <a:spLocks noGrp="1" noChangeArrowheads="1"/>
          </p:cNvSpPr>
          <p:nvPr>
            <p:ph type="sldNum" sz="quarter" idx="5"/>
          </p:nvPr>
        </p:nvSpPr>
        <p:spPr>
          <a:noFill/>
        </p:spPr>
        <p:txBody>
          <a:bodyPr/>
          <a:lstStyle/>
          <a:p>
            <a:fld id="{8F2F1424-432E-4EF4-9113-B26C05FD2F57}" type="slidenum">
              <a:rPr lang="fa-IR">
                <a:solidFill>
                  <a:prstClr val="black"/>
                </a:solidFill>
              </a:rPr>
              <a:pPr/>
              <a:t>3</a:t>
            </a:fld>
            <a:endParaRPr lang="en-US">
              <a:solidFill>
                <a:prstClr val="black"/>
              </a:solidFill>
            </a:endParaRPr>
          </a:p>
        </p:txBody>
      </p:sp>
      <p:sp>
        <p:nvSpPr>
          <p:cNvPr id="531459" name="Rectangle 2"/>
          <p:cNvSpPr>
            <a:spLocks noGrp="1" noRot="1" noChangeAspect="1" noChangeArrowheads="1" noTextEdit="1"/>
          </p:cNvSpPr>
          <p:nvPr>
            <p:ph type="sldImg"/>
          </p:nvPr>
        </p:nvSpPr>
        <p:spPr>
          <a:xfrm>
            <a:off x="1143000" y="685800"/>
            <a:ext cx="4572000" cy="3429000"/>
          </a:xfrm>
          <a:ln/>
        </p:spPr>
      </p:sp>
      <p:sp>
        <p:nvSpPr>
          <p:cNvPr id="53146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186727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7"/>
          <p:cNvSpPr>
            <a:spLocks noGrp="1" noChangeArrowheads="1"/>
          </p:cNvSpPr>
          <p:nvPr>
            <p:ph type="sldNum" sz="quarter" idx="5"/>
          </p:nvPr>
        </p:nvSpPr>
        <p:spPr>
          <a:noFill/>
        </p:spPr>
        <p:txBody>
          <a:bodyPr/>
          <a:lstStyle/>
          <a:p>
            <a:fld id="{3CAE730D-6BA8-4A52-8EDB-A8248FCE1696}" type="slidenum">
              <a:rPr lang="fa-IR" smtClean="0">
                <a:solidFill>
                  <a:prstClr val="black"/>
                </a:solidFill>
              </a:rPr>
              <a:pPr/>
              <a:t>5</a:t>
            </a:fld>
            <a:endParaRPr lang="en-US" smtClean="0">
              <a:solidFill>
                <a:prstClr val="black"/>
              </a:solidFill>
            </a:endParaRPr>
          </a:p>
        </p:txBody>
      </p:sp>
      <p:sp>
        <p:nvSpPr>
          <p:cNvPr id="533507" name="Rectangle 2"/>
          <p:cNvSpPr>
            <a:spLocks noGrp="1" noRot="1" noChangeAspect="1" noChangeArrowheads="1" noTextEdit="1"/>
          </p:cNvSpPr>
          <p:nvPr>
            <p:ph type="sldImg"/>
          </p:nvPr>
        </p:nvSpPr>
        <p:spPr>
          <a:xfrm>
            <a:off x="1143000" y="685800"/>
            <a:ext cx="4572000" cy="3429000"/>
          </a:xfrm>
          <a:ln/>
        </p:spPr>
      </p:sp>
      <p:sp>
        <p:nvSpPr>
          <p:cNvPr id="53350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735341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7"/>
          <p:cNvSpPr>
            <a:spLocks noGrp="1" noChangeArrowheads="1"/>
          </p:cNvSpPr>
          <p:nvPr>
            <p:ph type="sldNum" sz="quarter" idx="5"/>
          </p:nvPr>
        </p:nvSpPr>
        <p:spPr>
          <a:noFill/>
        </p:spPr>
        <p:txBody>
          <a:bodyPr/>
          <a:lstStyle/>
          <a:p>
            <a:fld id="{F3762319-29CB-42B4-B48A-140EDA462012}" type="slidenum">
              <a:rPr lang="fa-IR" smtClean="0">
                <a:solidFill>
                  <a:prstClr val="black"/>
                </a:solidFill>
              </a:rPr>
              <a:pPr/>
              <a:t>6</a:t>
            </a:fld>
            <a:endParaRPr lang="en-US" smtClean="0">
              <a:solidFill>
                <a:prstClr val="black"/>
              </a:solidFill>
            </a:endParaRPr>
          </a:p>
        </p:txBody>
      </p:sp>
      <p:sp>
        <p:nvSpPr>
          <p:cNvPr id="534531" name="Rectangle 2"/>
          <p:cNvSpPr>
            <a:spLocks noGrp="1" noRot="1" noChangeAspect="1" noChangeArrowheads="1" noTextEdit="1"/>
          </p:cNvSpPr>
          <p:nvPr>
            <p:ph type="sldImg"/>
          </p:nvPr>
        </p:nvSpPr>
        <p:spPr>
          <a:xfrm>
            <a:off x="1143000" y="685800"/>
            <a:ext cx="4572000" cy="3429000"/>
          </a:xfrm>
          <a:ln/>
        </p:spPr>
      </p:sp>
      <p:sp>
        <p:nvSpPr>
          <p:cNvPr id="53453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1005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7"/>
          <p:cNvSpPr>
            <a:spLocks noGrp="1" noChangeArrowheads="1"/>
          </p:cNvSpPr>
          <p:nvPr>
            <p:ph type="sldNum" sz="quarter" idx="5"/>
          </p:nvPr>
        </p:nvSpPr>
        <p:spPr>
          <a:noFill/>
        </p:spPr>
        <p:txBody>
          <a:bodyPr/>
          <a:lstStyle/>
          <a:p>
            <a:fld id="{31F2A363-22CD-4436-AF85-9ABB4986BFC8}" type="slidenum">
              <a:rPr lang="fa-IR" smtClean="0">
                <a:solidFill>
                  <a:prstClr val="black"/>
                </a:solidFill>
              </a:rPr>
              <a:pPr/>
              <a:t>7</a:t>
            </a:fld>
            <a:endParaRPr lang="en-US" smtClean="0">
              <a:solidFill>
                <a:prstClr val="black"/>
              </a:solidFill>
            </a:endParaRPr>
          </a:p>
        </p:txBody>
      </p:sp>
      <p:sp>
        <p:nvSpPr>
          <p:cNvPr id="535555" name="Rectangle 2"/>
          <p:cNvSpPr>
            <a:spLocks noGrp="1" noRot="1" noChangeAspect="1" noChangeArrowheads="1" noTextEdit="1"/>
          </p:cNvSpPr>
          <p:nvPr>
            <p:ph type="sldImg"/>
          </p:nvPr>
        </p:nvSpPr>
        <p:spPr>
          <a:xfrm>
            <a:off x="1143000" y="685800"/>
            <a:ext cx="4572000" cy="3429000"/>
          </a:xfrm>
          <a:ln/>
        </p:spPr>
      </p:sp>
      <p:sp>
        <p:nvSpPr>
          <p:cNvPr id="53555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226585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7"/>
          <p:cNvSpPr>
            <a:spLocks noGrp="1" noChangeArrowheads="1"/>
          </p:cNvSpPr>
          <p:nvPr>
            <p:ph type="sldNum" sz="quarter" idx="5"/>
          </p:nvPr>
        </p:nvSpPr>
        <p:spPr>
          <a:noFill/>
        </p:spPr>
        <p:txBody>
          <a:bodyPr/>
          <a:lstStyle/>
          <a:p>
            <a:fld id="{15BAE52B-C53B-43FA-B7F9-93ACB5F76E89}" type="slidenum">
              <a:rPr lang="fa-IR" smtClean="0">
                <a:solidFill>
                  <a:prstClr val="black"/>
                </a:solidFill>
              </a:rPr>
              <a:pPr/>
              <a:t>9</a:t>
            </a:fld>
            <a:endParaRPr lang="en-US" smtClean="0">
              <a:solidFill>
                <a:prstClr val="black"/>
              </a:solidFill>
            </a:endParaRPr>
          </a:p>
        </p:txBody>
      </p:sp>
      <p:sp>
        <p:nvSpPr>
          <p:cNvPr id="536579" name="Rectangle 2"/>
          <p:cNvSpPr>
            <a:spLocks noGrp="1" noRot="1" noChangeAspect="1" noChangeArrowheads="1" noTextEdit="1"/>
          </p:cNvSpPr>
          <p:nvPr>
            <p:ph type="sldImg"/>
          </p:nvPr>
        </p:nvSpPr>
        <p:spPr>
          <a:xfrm>
            <a:off x="1143000" y="685800"/>
            <a:ext cx="4572000" cy="3429000"/>
          </a:xfrm>
          <a:ln/>
        </p:spPr>
      </p:sp>
      <p:sp>
        <p:nvSpPr>
          <p:cNvPr id="53658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4282438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7"/>
          <p:cNvSpPr>
            <a:spLocks noGrp="1" noChangeArrowheads="1"/>
          </p:cNvSpPr>
          <p:nvPr>
            <p:ph type="sldNum" sz="quarter" idx="5"/>
          </p:nvPr>
        </p:nvSpPr>
        <p:spPr>
          <a:noFill/>
        </p:spPr>
        <p:txBody>
          <a:bodyPr/>
          <a:lstStyle/>
          <a:p>
            <a:fld id="{587BB417-1355-4F44-A061-A94968A8D9DD}" type="slidenum">
              <a:rPr lang="fa-IR" smtClean="0">
                <a:solidFill>
                  <a:prstClr val="black"/>
                </a:solidFill>
              </a:rPr>
              <a:pPr/>
              <a:t>11</a:t>
            </a:fld>
            <a:endParaRPr lang="en-US" smtClean="0">
              <a:solidFill>
                <a:prstClr val="black"/>
              </a:solidFill>
            </a:endParaRPr>
          </a:p>
        </p:txBody>
      </p:sp>
      <p:sp>
        <p:nvSpPr>
          <p:cNvPr id="537603" name="Rectangle 2"/>
          <p:cNvSpPr>
            <a:spLocks noGrp="1" noRot="1" noChangeAspect="1" noChangeArrowheads="1" noTextEdit="1"/>
          </p:cNvSpPr>
          <p:nvPr>
            <p:ph type="sldImg"/>
          </p:nvPr>
        </p:nvSpPr>
        <p:spPr>
          <a:xfrm>
            <a:off x="1143000" y="685800"/>
            <a:ext cx="4572000" cy="3429000"/>
          </a:xfrm>
          <a:ln/>
        </p:spPr>
      </p:sp>
      <p:sp>
        <p:nvSpPr>
          <p:cNvPr id="53760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52934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7"/>
          <p:cNvSpPr>
            <a:spLocks noGrp="1" noChangeArrowheads="1"/>
          </p:cNvSpPr>
          <p:nvPr>
            <p:ph type="sldNum" sz="quarter" idx="5"/>
          </p:nvPr>
        </p:nvSpPr>
        <p:spPr>
          <a:noFill/>
        </p:spPr>
        <p:txBody>
          <a:bodyPr/>
          <a:lstStyle/>
          <a:p>
            <a:fld id="{23A4A9B6-9312-4698-A413-D28605E54B49}" type="slidenum">
              <a:rPr lang="fa-IR" smtClean="0">
                <a:solidFill>
                  <a:prstClr val="black"/>
                </a:solidFill>
              </a:rPr>
              <a:pPr/>
              <a:t>13</a:t>
            </a:fld>
            <a:endParaRPr lang="en-US" smtClean="0">
              <a:solidFill>
                <a:prstClr val="black"/>
              </a:solidFill>
            </a:endParaRPr>
          </a:p>
        </p:txBody>
      </p:sp>
      <p:sp>
        <p:nvSpPr>
          <p:cNvPr id="538627" name="Rectangle 2"/>
          <p:cNvSpPr>
            <a:spLocks noGrp="1" noRot="1" noChangeAspect="1" noChangeArrowheads="1" noTextEdit="1"/>
          </p:cNvSpPr>
          <p:nvPr>
            <p:ph type="sldImg"/>
          </p:nvPr>
        </p:nvSpPr>
        <p:spPr>
          <a:xfrm>
            <a:off x="1143000" y="685800"/>
            <a:ext cx="4572000" cy="3429000"/>
          </a:xfrm>
          <a:ln/>
        </p:spPr>
      </p:sp>
      <p:sp>
        <p:nvSpPr>
          <p:cNvPr id="53862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223385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7"/>
          <p:cNvSpPr>
            <a:spLocks noGrp="1" noChangeArrowheads="1"/>
          </p:cNvSpPr>
          <p:nvPr>
            <p:ph type="sldNum" sz="quarter" idx="5"/>
          </p:nvPr>
        </p:nvSpPr>
        <p:spPr>
          <a:noFill/>
        </p:spPr>
        <p:txBody>
          <a:bodyPr/>
          <a:lstStyle/>
          <a:p>
            <a:fld id="{66B6D0B7-BFEB-4BCB-B701-EF005DA10029}" type="slidenum">
              <a:rPr lang="fa-IR" smtClean="0">
                <a:solidFill>
                  <a:prstClr val="black"/>
                </a:solidFill>
              </a:rPr>
              <a:pPr/>
              <a:t>14</a:t>
            </a:fld>
            <a:endParaRPr lang="en-US" smtClean="0">
              <a:solidFill>
                <a:prstClr val="black"/>
              </a:solidFill>
            </a:endParaRPr>
          </a:p>
        </p:txBody>
      </p:sp>
      <p:sp>
        <p:nvSpPr>
          <p:cNvPr id="539651" name="Rectangle 2"/>
          <p:cNvSpPr>
            <a:spLocks noGrp="1" noRot="1" noChangeAspect="1" noChangeArrowheads="1" noTextEdit="1"/>
          </p:cNvSpPr>
          <p:nvPr>
            <p:ph type="sldImg"/>
          </p:nvPr>
        </p:nvSpPr>
        <p:spPr>
          <a:xfrm>
            <a:off x="1143000" y="685800"/>
            <a:ext cx="4572000" cy="3429000"/>
          </a:xfrm>
          <a:ln/>
        </p:spPr>
      </p:sp>
      <p:sp>
        <p:nvSpPr>
          <p:cNvPr id="53965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49048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19" name="Footer Placeholder 18"/>
          <p:cNvSpPr>
            <a:spLocks noGrp="1"/>
          </p:cNvSpPr>
          <p:nvPr>
            <p:ph type="ftr" sz="quarter" idx="11"/>
          </p:nvPr>
        </p:nvSpPr>
        <p:spPr/>
        <p:txBody>
          <a:bodyPr/>
          <a:lstStyle/>
          <a:p>
            <a:endParaRPr lang="en-US">
              <a:solidFill>
                <a:srgbClr val="F0A22E">
                  <a:shade val="75000"/>
                </a:srgbClr>
              </a:solidFill>
            </a:endParaRPr>
          </a:p>
        </p:txBody>
      </p:sp>
      <p:sp>
        <p:nvSpPr>
          <p:cNvPr id="27" name="Slide Number Placeholder 26"/>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dirty="0">
              <a:solidFill>
                <a:srgbClr val="F0A22E">
                  <a:shade val="75000"/>
                </a:srgbClr>
              </a:solidFill>
            </a:endParaRPr>
          </a:p>
        </p:txBody>
      </p:sp>
    </p:spTree>
  </p:cSld>
  <p:clrMapOvr>
    <a:overrideClrMapping bg1="dk1" tx1="lt1" bg2="dk2" tx2="lt2" accent1="accent1" accent2="accent2" accent3="accent3" accent4="accent4" accent5="accent5" accent6="accent6" hlink="hlink" folHlink="folHlink"/>
  </p:clrMapOvr>
  <p:transition>
    <p:split orient="vert" dir="in"/>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split orient="vert" dir="in"/>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split orient="vert" dir="in"/>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E82078-9131-4B12-A3C6-1158615DB394}" type="datetimeFigureOut">
              <a:rPr lang="fa-IR" smtClean="0"/>
              <a:t>06/08/1441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627EFD-3934-4C3E-BAF8-175C566D15BC}" type="slidenum">
              <a:rPr lang="fa-IR" smtClean="0"/>
              <a:t>‹#›</a:t>
            </a:fld>
            <a:endParaRPr lang="fa-I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82078-9131-4B12-A3C6-1158615DB394}" type="datetimeFigureOut">
              <a:rPr lang="fa-IR" smtClean="0"/>
              <a:t>06/08/1441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627EFD-3934-4C3E-BAF8-175C566D15BC}" type="slidenum">
              <a:rPr lang="fa-IR" smtClean="0"/>
              <a:t>‹#›</a:t>
            </a:fld>
            <a:endParaRPr lang="fa-I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82078-9131-4B12-A3C6-1158615DB394}" type="datetimeFigureOut">
              <a:rPr lang="fa-IR" smtClean="0"/>
              <a:t>06/08/1441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627EFD-3934-4C3E-BAF8-175C566D15BC}" type="slidenum">
              <a:rPr lang="fa-IR" smtClean="0"/>
              <a:t>‹#›</a:t>
            </a:fld>
            <a:endParaRPr lang="fa-I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AE82078-9131-4B12-A3C6-1158615DB394}" type="datetimeFigureOut">
              <a:rPr lang="fa-IR" smtClean="0"/>
              <a:t>06/08/1441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3627EFD-3934-4C3E-BAF8-175C566D15BC}" type="slidenum">
              <a:rPr lang="fa-IR" smtClean="0"/>
              <a:t>‹#›</a:t>
            </a:fld>
            <a:endParaRPr lang="fa-I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E82078-9131-4B12-A3C6-1158615DB394}" type="datetimeFigureOut">
              <a:rPr lang="fa-IR" smtClean="0"/>
              <a:t>06/08/1441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3627EFD-3934-4C3E-BAF8-175C566D15BC}" type="slidenum">
              <a:rPr lang="fa-IR" smtClean="0"/>
              <a:t>‹#›</a:t>
            </a:fld>
            <a:endParaRPr lang="fa-I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E82078-9131-4B12-A3C6-1158615DB394}" type="datetimeFigureOut">
              <a:rPr lang="fa-IR" smtClean="0"/>
              <a:t>06/08/1441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3627EFD-3934-4C3E-BAF8-175C566D15BC}" type="slidenum">
              <a:rPr lang="fa-IR" smtClean="0"/>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AE82078-9131-4B12-A3C6-1158615DB394}" type="datetimeFigureOut">
              <a:rPr lang="fa-IR" smtClean="0"/>
              <a:t>06/08/1441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3627EFD-3934-4C3E-BAF8-175C566D15BC}" type="slidenum">
              <a:rPr lang="fa-IR" smtClean="0"/>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AE82078-9131-4B12-A3C6-1158615DB394}" type="datetimeFigureOut">
              <a:rPr lang="fa-IR" smtClean="0"/>
              <a:t>06/08/1441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3627EFD-3934-4C3E-BAF8-175C566D15BC}" type="slidenum">
              <a:rPr lang="fa-IR" smtClean="0"/>
              <a:t>‹#›</a:t>
            </a:fld>
            <a:endParaRPr lang="fa-I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dirty="0">
              <a:solidFill>
                <a:srgbClr val="F0A22E">
                  <a:shade val="75000"/>
                </a:srgbClr>
              </a:solidFill>
            </a:endParaRPr>
          </a:p>
        </p:txBody>
      </p:sp>
    </p:spTree>
  </p:cSld>
  <p:clrMapOvr>
    <a:masterClrMapping/>
  </p:clrMapOvr>
  <p:transition>
    <p:split orient="vert" dir="in"/>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82078-9131-4B12-A3C6-1158615DB394}" type="datetimeFigureOut">
              <a:rPr lang="fa-IR" smtClean="0"/>
              <a:t>06/08/1441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3627EFD-3934-4C3E-BAF8-175C566D15BC}" type="slidenum">
              <a:rPr lang="fa-IR" smtClean="0"/>
              <a:t>‹#›</a:t>
            </a:fld>
            <a:endParaRPr lang="fa-I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82078-9131-4B12-A3C6-1158615DB394}" type="datetimeFigureOut">
              <a:rPr lang="fa-IR" smtClean="0"/>
              <a:t>06/08/1441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627EFD-3934-4C3E-BAF8-175C566D15BC}" type="slidenum">
              <a:rPr lang="fa-IR" smtClean="0"/>
              <a:t>‹#›</a:t>
            </a:fld>
            <a:endParaRPr lang="fa-I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E82078-9131-4B12-A3C6-1158615DB394}" type="datetimeFigureOut">
              <a:rPr lang="fa-IR" smtClean="0"/>
              <a:t>06/08/1441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627EFD-3934-4C3E-BAF8-175C566D15BC}" type="slidenum">
              <a:rPr lang="fa-IR" smtClean="0"/>
              <a:t>‹#›</a:t>
            </a:fld>
            <a:endParaRPr lang="fa-I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a:solidFill>
                <a:srgbClr val="F0A22E">
                  <a:shade val="75000"/>
                </a:srgbClr>
              </a:solidFill>
            </a:endParaRPr>
          </a:p>
        </p:txBody>
      </p:sp>
    </p:spTree>
  </p:cSld>
  <p:clrMapOvr>
    <a:overrideClrMapping bg1="dk1" tx1="lt1" bg2="dk2" tx2="lt2" accent1="accent1" accent2="accent2" accent3="accent3" accent4="accent4" accent5="accent5" accent6="accent6" hlink="hlink" folHlink="folHlink"/>
  </p:clrMapOvr>
  <p:transition>
    <p:split orient="vert" dir="in"/>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split orient="vert" dir="in"/>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8" name="Footer Placeholder 7"/>
          <p:cNvSpPr>
            <a:spLocks noGrp="1"/>
          </p:cNvSpPr>
          <p:nvPr>
            <p:ph type="ftr" sz="quarter" idx="11"/>
          </p:nvPr>
        </p:nvSpPr>
        <p:spPr/>
        <p:txBody>
          <a:bodyPr/>
          <a:lstStyle/>
          <a:p>
            <a:endParaRPr lang="en-US">
              <a:solidFill>
                <a:srgbClr val="F0A22E">
                  <a:shade val="75000"/>
                </a:srgbClr>
              </a:solidFill>
            </a:endParaRPr>
          </a:p>
        </p:txBody>
      </p:sp>
      <p:sp>
        <p:nvSpPr>
          <p:cNvPr id="9" name="Slide Number Placeholder 8"/>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dirty="0">
              <a:solidFill>
                <a:srgbClr val="F0A22E">
                  <a:shade val="75000"/>
                </a:srgbClr>
              </a:solidFill>
            </a:endParaRPr>
          </a:p>
        </p:txBody>
      </p:sp>
    </p:spTree>
  </p:cSld>
  <p:clrMapOvr>
    <a:masterClrMapping/>
  </p:clrMapOvr>
  <p:transition>
    <p:split orient="vert" dir="in"/>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4" name="Footer Placeholder 3"/>
          <p:cNvSpPr>
            <a:spLocks noGrp="1"/>
          </p:cNvSpPr>
          <p:nvPr>
            <p:ph type="ftr" sz="quarter" idx="11"/>
          </p:nvPr>
        </p:nvSpPr>
        <p:spPr/>
        <p:txBody>
          <a:bodyPr/>
          <a:lstStyle/>
          <a:p>
            <a:endParaRPr lang="en-US">
              <a:solidFill>
                <a:srgbClr val="F0A22E">
                  <a:shade val="75000"/>
                </a:srgbClr>
              </a:solidFill>
            </a:endParaRPr>
          </a:p>
        </p:txBody>
      </p:sp>
      <p:sp>
        <p:nvSpPr>
          <p:cNvPr id="5" name="Slide Number Placeholder 4"/>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split orient="vert" dir="in"/>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3" name="Footer Placeholder 2"/>
          <p:cNvSpPr>
            <a:spLocks noGrp="1"/>
          </p:cNvSpPr>
          <p:nvPr>
            <p:ph type="ftr" sz="quarter" idx="11"/>
          </p:nvPr>
        </p:nvSpPr>
        <p:spPr/>
        <p:txBody>
          <a:bodyPr/>
          <a:lstStyle/>
          <a:p>
            <a:endParaRPr lang="en-US">
              <a:solidFill>
                <a:srgbClr val="F0A22E">
                  <a:shade val="75000"/>
                </a:srgbClr>
              </a:solidFill>
            </a:endParaRPr>
          </a:p>
        </p:txBody>
      </p:sp>
      <p:sp>
        <p:nvSpPr>
          <p:cNvPr id="4" name="Slide Number Placeholder 3"/>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split orient="vert" dir="in"/>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dirty="0">
              <a:solidFill>
                <a:srgbClr val="F0A22E">
                  <a:shade val="75000"/>
                </a:srgbClr>
              </a:solidFill>
            </a:endParaRPr>
          </a:p>
        </p:txBody>
      </p:sp>
      <p:sp>
        <p:nvSpPr>
          <p:cNvPr id="7" name="Slide Number Placeholder 6"/>
          <p:cNvSpPr>
            <a:spLocks noGrp="1"/>
          </p:cNvSpPr>
          <p:nvPr>
            <p:ph type="sldNum" sz="quarter" idx="12"/>
          </p:nvPr>
        </p:nvSpPr>
        <p:spPr/>
        <p:txBody>
          <a:bodyPr/>
          <a:lstStyle/>
          <a:p>
            <a:fld id="{CA15C064-DD44-4CAC-873E-2D1F54821676}"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split orient="vert" dir="in"/>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CBEAF9-9E58-4CC8-A6FF-6DD8A58DEEA4}" type="datetimeFigureOut">
              <a:rPr lang="en-US" smtClean="0">
                <a:solidFill>
                  <a:srgbClr val="F0A22E">
                    <a:shade val="75000"/>
                  </a:srgbClr>
                </a:solidFill>
              </a:rPr>
              <a:pPr/>
              <a:t>3/30/2020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CA15C064-DD44-4CAC-873E-2D1F54821676}" type="slidenum">
              <a:rPr lang="en-US" smtClean="0">
                <a:solidFill>
                  <a:srgbClr val="F0A22E">
                    <a:shade val="75000"/>
                  </a:srgbClr>
                </a:solidFill>
              </a:rPr>
              <a:pPr/>
              <a:t>‹#›</a:t>
            </a:fld>
            <a:endParaRPr lang="en-US">
              <a:solidFill>
                <a:srgbClr val="F0A22E">
                  <a:shade val="75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plit orient="vert" dir="in"/>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E82078-9131-4B12-A3C6-1158615DB394}" type="datetimeFigureOut">
              <a:rPr lang="fa-IR" smtClean="0"/>
              <a:t>06/08/1441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627EFD-3934-4C3E-BAF8-175C566D15BC}" type="slidenum">
              <a:rPr lang="fa-IR" smtClean="0"/>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 calcmode="lin" valueType="num">
                                      <p:cBhvr>
                                        <p:cTn id="14" dur="1000" fill="hold"/>
                                        <p:tgtEl>
                                          <p:spTgt spid="30">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0">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0">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30">
                                            <p:txEl>
                                              <p:pRg st="1" end="1"/>
                                            </p:txEl>
                                          </p:spTgt>
                                        </p:tgtEl>
                                        <p:attrNameLst>
                                          <p:attrName>style.visibility</p:attrName>
                                        </p:attrNameLst>
                                      </p:cBhvr>
                                      <p:to>
                                        <p:strVal val="visible"/>
                                      </p:to>
                                    </p:set>
                                    <p:anim calcmode="lin" valueType="num">
                                      <p:cBhvr>
                                        <p:cTn id="19" dur="1000" fill="hold"/>
                                        <p:tgtEl>
                                          <p:spTgt spid="30">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0">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0">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30">
                                            <p:txEl>
                                              <p:pRg st="2" end="2"/>
                                            </p:txEl>
                                          </p:spTgt>
                                        </p:tgtEl>
                                        <p:attrNameLst>
                                          <p:attrName>style.visibility</p:attrName>
                                        </p:attrNameLst>
                                      </p:cBhvr>
                                      <p:to>
                                        <p:strVal val="visible"/>
                                      </p:to>
                                    </p:set>
                                    <p:anim calcmode="lin" valueType="num">
                                      <p:cBhvr>
                                        <p:cTn id="24" dur="1000" fill="hold"/>
                                        <p:tgtEl>
                                          <p:spTgt spid="30">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30">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0">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30">
                                            <p:txEl>
                                              <p:pRg st="3" end="3"/>
                                            </p:txEl>
                                          </p:spTgt>
                                        </p:tgtEl>
                                        <p:attrNameLst>
                                          <p:attrName>style.visibility</p:attrName>
                                        </p:attrNameLst>
                                      </p:cBhvr>
                                      <p:to>
                                        <p:strVal val="visible"/>
                                      </p:to>
                                    </p:set>
                                    <p:anim calcmode="lin" valueType="num">
                                      <p:cBhvr>
                                        <p:cTn id="29" dur="1000" fill="hold"/>
                                        <p:tgtEl>
                                          <p:spTgt spid="30">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30">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0">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30">
                                            <p:txEl>
                                              <p:pRg st="4" end="4"/>
                                            </p:txEl>
                                          </p:spTgt>
                                        </p:tgtEl>
                                        <p:attrNameLst>
                                          <p:attrName>style.visibility</p:attrName>
                                        </p:attrNameLst>
                                      </p:cBhvr>
                                      <p:to>
                                        <p:strVal val="visible"/>
                                      </p:to>
                                    </p:set>
                                    <p:anim calcmode="lin" valueType="num">
                                      <p:cBhvr>
                                        <p:cTn id="34" dur="1000" fill="hold"/>
                                        <p:tgtEl>
                                          <p:spTgt spid="30">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30">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AE82078-9131-4B12-A3C6-1158615DB394}" type="datetimeFigureOut">
              <a:rPr lang="fa-IR" smtClean="0"/>
              <a:t>06/08/1441</a:t>
            </a:fld>
            <a:endParaRPr lang="fa-I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a-I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3627EFD-3934-4C3E-BAF8-175C566D15BC}" type="slidenum">
              <a:rPr lang="fa-IR" smtClean="0"/>
              <a:t>‹#›</a:t>
            </a:fld>
            <a:endParaRPr lang="fa-I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 Id="rId14" Type="http://schemas.openxmlformats.org/officeDocument/2006/relationships/image" Target="../media/image8.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8.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10.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6.bin"/><Relationship Id="rId18" Type="http://schemas.openxmlformats.org/officeDocument/2006/relationships/image" Target="../media/image20.wmf"/><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7.wmf"/><Relationship Id="rId17" Type="http://schemas.openxmlformats.org/officeDocument/2006/relationships/oleObject" Target="../embeddings/oleObject18.bin"/><Relationship Id="rId2" Type="http://schemas.openxmlformats.org/officeDocument/2006/relationships/slideLayout" Target="../slideLayouts/slideLayout2.xml"/><Relationship Id="rId16" Type="http://schemas.openxmlformats.org/officeDocument/2006/relationships/image" Target="../media/image19.wmf"/><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4.bin"/><Relationship Id="rId14" Type="http://schemas.openxmlformats.org/officeDocument/2006/relationships/image" Target="../media/image18.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97401"/>
            <a:ext cx="4572000" cy="5940088"/>
          </a:xfrm>
          <a:prstGeom prst="rect">
            <a:avLst/>
          </a:prstGeom>
        </p:spPr>
        <p:txBody>
          <a:bodyPr>
            <a:spAutoFit/>
          </a:bodyPr>
          <a:lstStyle/>
          <a:p>
            <a:pPr algn="ctr"/>
            <a:r>
              <a:rPr lang="fa-IR" sz="2800" dirty="0">
                <a:solidFill>
                  <a:prstClr val="black"/>
                </a:solidFill>
                <a:cs typeface="B Farnaz" panose="00000400000000000000" pitchFamily="2" charset="-78"/>
              </a:rPr>
              <a:t>به نام خدا</a:t>
            </a:r>
            <a:br>
              <a:rPr lang="fa-IR" sz="2800" dirty="0">
                <a:solidFill>
                  <a:prstClr val="black"/>
                </a:solidFill>
                <a:cs typeface="B Farnaz" panose="00000400000000000000" pitchFamily="2" charset="-78"/>
              </a:rPr>
            </a:br>
            <a:r>
              <a:rPr lang="fa-IR" sz="3600" dirty="0">
                <a:solidFill>
                  <a:prstClr val="black"/>
                </a:solidFill>
                <a:cs typeface="B Farnaz" panose="00000400000000000000" pitchFamily="2" charset="-78"/>
              </a:rPr>
              <a:t/>
            </a:r>
            <a:br>
              <a:rPr lang="fa-IR" sz="3600" dirty="0">
                <a:solidFill>
                  <a:prstClr val="black"/>
                </a:solidFill>
                <a:cs typeface="B Farnaz" panose="00000400000000000000" pitchFamily="2" charset="-78"/>
              </a:rPr>
            </a:br>
            <a:r>
              <a:rPr lang="fa-IR" sz="3600" dirty="0">
                <a:solidFill>
                  <a:prstClr val="black"/>
                </a:solidFill>
                <a:cs typeface="B Farnaz" panose="00000400000000000000" pitchFamily="2" charset="-78"/>
              </a:rPr>
              <a:t>دانشکده فنی زینب کبری (س)</a:t>
            </a:r>
            <a:br>
              <a:rPr lang="fa-IR" sz="3600" dirty="0">
                <a:solidFill>
                  <a:prstClr val="black"/>
                </a:solidFill>
                <a:cs typeface="B Farnaz" panose="00000400000000000000" pitchFamily="2" charset="-78"/>
              </a:rPr>
            </a:br>
            <a:r>
              <a:rPr lang="fa-IR" sz="4400" dirty="0">
                <a:solidFill>
                  <a:prstClr val="black"/>
                </a:solidFill>
                <a:cs typeface="B Farnaz" panose="00000400000000000000" pitchFamily="2" charset="-78"/>
              </a:rPr>
              <a:t/>
            </a:r>
            <a:br>
              <a:rPr lang="fa-IR" sz="4400" dirty="0">
                <a:solidFill>
                  <a:prstClr val="black"/>
                </a:solidFill>
                <a:cs typeface="B Farnaz" panose="00000400000000000000" pitchFamily="2" charset="-78"/>
              </a:rPr>
            </a:br>
            <a:r>
              <a:rPr lang="fa-IR" sz="3200" dirty="0" smtClean="0">
                <a:solidFill>
                  <a:prstClr val="black"/>
                </a:solidFill>
                <a:cs typeface="B Zar" panose="00000400000000000000" pitchFamily="2" charset="-78"/>
              </a:rPr>
              <a:t>برنامه ریزی و توسعه اقتصادی</a:t>
            </a:r>
            <a:r>
              <a:rPr lang="fa-IR" sz="3200" dirty="0">
                <a:solidFill>
                  <a:prstClr val="black"/>
                </a:solidFill>
                <a:cs typeface="B Zar" panose="00000400000000000000" pitchFamily="2" charset="-78"/>
              </a:rPr>
              <a:t/>
            </a:r>
            <a:br>
              <a:rPr lang="fa-IR" sz="3200" dirty="0">
                <a:solidFill>
                  <a:prstClr val="black"/>
                </a:solidFill>
                <a:cs typeface="B Zar" panose="00000400000000000000" pitchFamily="2" charset="-78"/>
              </a:rPr>
            </a:br>
            <a:r>
              <a:rPr lang="fa-IR" sz="4000" dirty="0">
                <a:solidFill>
                  <a:prstClr val="black"/>
                </a:solidFill>
                <a:cs typeface="B Zar" panose="00000400000000000000" pitchFamily="2" charset="-78"/>
              </a:rPr>
              <a:t>جلسه </a:t>
            </a:r>
            <a:r>
              <a:rPr lang="fa-IR" sz="4000" dirty="0" smtClean="0">
                <a:solidFill>
                  <a:prstClr val="black"/>
                </a:solidFill>
                <a:cs typeface="B Zar" panose="00000400000000000000" pitchFamily="2" charset="-78"/>
              </a:rPr>
              <a:t>سوم</a:t>
            </a:r>
            <a:r>
              <a:rPr lang="fa-IR" sz="4400" dirty="0">
                <a:solidFill>
                  <a:prstClr val="black"/>
                </a:solidFill>
                <a:cs typeface="B Farnaz" panose="00000400000000000000" pitchFamily="2" charset="-78"/>
              </a:rPr>
              <a:t/>
            </a:r>
            <a:br>
              <a:rPr lang="fa-IR" sz="4400" dirty="0">
                <a:solidFill>
                  <a:prstClr val="black"/>
                </a:solidFill>
                <a:cs typeface="B Farnaz" panose="00000400000000000000" pitchFamily="2" charset="-78"/>
              </a:rPr>
            </a:br>
            <a:r>
              <a:rPr lang="fa-IR" sz="3200" dirty="0">
                <a:solidFill>
                  <a:prstClr val="black"/>
                </a:solidFill>
                <a:cs typeface="B Farnaz" panose="00000400000000000000" pitchFamily="2" charset="-78"/>
              </a:rPr>
              <a:t>رشته حسابداری</a:t>
            </a:r>
            <a:br>
              <a:rPr lang="fa-IR" sz="3200" dirty="0">
                <a:solidFill>
                  <a:prstClr val="black"/>
                </a:solidFill>
                <a:cs typeface="B Farnaz" panose="00000400000000000000" pitchFamily="2" charset="-78"/>
              </a:rPr>
            </a:br>
            <a:r>
              <a:rPr lang="fa-IR" sz="3200" dirty="0">
                <a:solidFill>
                  <a:prstClr val="black"/>
                </a:solidFill>
                <a:cs typeface="B Farnaz" panose="00000400000000000000" pitchFamily="2" charset="-78"/>
              </a:rPr>
              <a:t>مقطع کارشناسی</a:t>
            </a:r>
            <a:r>
              <a:rPr lang="fa-IR" sz="4400" dirty="0">
                <a:solidFill>
                  <a:prstClr val="black"/>
                </a:solidFill>
                <a:cs typeface="B Farnaz" panose="00000400000000000000" pitchFamily="2" charset="-78"/>
              </a:rPr>
              <a:t/>
            </a:r>
            <a:br>
              <a:rPr lang="fa-IR" sz="4400" dirty="0">
                <a:solidFill>
                  <a:prstClr val="black"/>
                </a:solidFill>
                <a:cs typeface="B Farnaz" panose="00000400000000000000" pitchFamily="2" charset="-78"/>
              </a:rPr>
            </a:br>
            <a:r>
              <a:rPr lang="fa-IR" sz="3600" dirty="0">
                <a:solidFill>
                  <a:prstClr val="black"/>
                </a:solidFill>
                <a:cs typeface="B Farnaz" panose="00000400000000000000" pitchFamily="2" charset="-78"/>
              </a:rPr>
              <a:t>مدرس: اسدبگی</a:t>
            </a:r>
            <a:r>
              <a:rPr lang="fa-IR" sz="4400" dirty="0">
                <a:solidFill>
                  <a:prstClr val="black"/>
                </a:solidFill>
                <a:cs typeface="B Farnaz" panose="00000400000000000000" pitchFamily="2" charset="-78"/>
              </a:rPr>
              <a:t/>
            </a:r>
            <a:br>
              <a:rPr lang="fa-IR" sz="4400" dirty="0">
                <a:solidFill>
                  <a:prstClr val="black"/>
                </a:solidFill>
                <a:cs typeface="B Farnaz" panose="00000400000000000000" pitchFamily="2" charset="-78"/>
              </a:rPr>
            </a:br>
            <a:r>
              <a:rPr lang="fa-IR" sz="2800" dirty="0">
                <a:solidFill>
                  <a:prstClr val="black"/>
                </a:solidFill>
                <a:cs typeface="B Farnaz" panose="00000400000000000000" pitchFamily="2" charset="-78"/>
              </a:rPr>
              <a:t>اسفندماه 98</a:t>
            </a:r>
            <a:endParaRPr lang="fa-IR" dirty="0"/>
          </a:p>
        </p:txBody>
      </p:sp>
    </p:spTree>
    <p:extLst>
      <p:ext uri="{BB962C8B-B14F-4D97-AF65-F5344CB8AC3E}">
        <p14:creationId xmlns:p14="http://schemas.microsoft.com/office/powerpoint/2010/main" val="1882804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864096"/>
          </a:xfrm>
        </p:spPr>
        <p:txBody>
          <a:bodyPr>
            <a:normAutofit/>
          </a:bodyPr>
          <a:lstStyle/>
          <a:p>
            <a:pPr algn="r"/>
            <a:r>
              <a:rPr lang="fa-IR" sz="3200" b="1" dirty="0" smtClean="0">
                <a:cs typeface="B Mitra" panose="00000400000000000000" pitchFamily="2" charset="-78"/>
              </a:rPr>
              <a:t>رابطه تقسیم کار و وسعت بازار </a:t>
            </a:r>
            <a:endParaRPr lang="fa-IR" sz="3200" b="1" dirty="0">
              <a:cs typeface="B Mitra" panose="00000400000000000000" pitchFamily="2" charset="-78"/>
            </a:endParaRPr>
          </a:p>
        </p:txBody>
      </p:sp>
      <p:sp>
        <p:nvSpPr>
          <p:cNvPr id="3" name="Content Placeholder 2"/>
          <p:cNvSpPr>
            <a:spLocks noGrp="1"/>
          </p:cNvSpPr>
          <p:nvPr>
            <p:ph idx="1"/>
          </p:nvPr>
        </p:nvSpPr>
        <p:spPr>
          <a:xfrm>
            <a:off x="457200" y="1484784"/>
            <a:ext cx="8229600" cy="4839816"/>
          </a:xfrm>
        </p:spPr>
        <p:txBody>
          <a:bodyPr>
            <a:normAutofit/>
          </a:bodyPr>
          <a:lstStyle/>
          <a:p>
            <a:r>
              <a:rPr lang="fa-IR" sz="2400" b="1" dirty="0" smtClean="0">
                <a:cs typeface="B Mitra" panose="00000400000000000000" pitchFamily="2" charset="-78"/>
              </a:rPr>
              <a:t>بین تقسیم کار و وسعت بازار یک رابطه مستقیم وجود دارد.</a:t>
            </a:r>
          </a:p>
          <a:p>
            <a:r>
              <a:rPr lang="fa-IR" sz="2400" dirty="0" smtClean="0">
                <a:cs typeface="B Mitra" panose="00000400000000000000" pitchFamily="2" charset="-78"/>
              </a:rPr>
              <a:t>اگر در جامعه ای بازار بسیار کوچک باشد          افراد انگیزه ای برای تخصصی عمل کردن پیدا نمی کنند           نیروی کار به اجبار بخشی از نیازهای متنوع خود را ،خود برطرف می کند           فرصت زیادی برای ایجاد مازاد تولید باقی نمی ماند         تقسیم کار محدود می شود.</a:t>
            </a:r>
          </a:p>
          <a:p>
            <a:r>
              <a:rPr lang="fa-IR" sz="2400" dirty="0" smtClean="0">
                <a:cs typeface="B Mitra" panose="00000400000000000000" pitchFamily="2" charset="-78"/>
              </a:rPr>
              <a:t>اگر در جامعه ای بازار وسیع باشد        تقاضا برای کار تخصصی            مازاد تولید      گسترش تقسیم کار</a:t>
            </a:r>
            <a:endParaRPr lang="fa-IR" sz="2400" dirty="0">
              <a:cs typeface="B Mitra" panose="00000400000000000000" pitchFamily="2" charset="-78"/>
            </a:endParaRPr>
          </a:p>
        </p:txBody>
      </p:sp>
      <p:cxnSp>
        <p:nvCxnSpPr>
          <p:cNvPr id="5" name="Straight Arrow Connector 4"/>
          <p:cNvCxnSpPr/>
          <p:nvPr/>
        </p:nvCxnSpPr>
        <p:spPr>
          <a:xfrm flipH="1">
            <a:off x="4355976" y="2132856"/>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6516216" y="2492896"/>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7308304" y="2924944"/>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483768" y="2924944"/>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076056" y="371703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2267744" y="371703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915816" y="335699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259632" y="3284984"/>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611560" y="371703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226444"/>
      </p:ext>
    </p:extLst>
  </p:cSld>
  <p:clrMapOvr>
    <a:masterClrMapping/>
  </p:clrMapOvr>
  <p:transition>
    <p:split orient="ver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a:xfrm>
            <a:off x="468313" y="836613"/>
            <a:ext cx="7924800" cy="936203"/>
          </a:xfrm>
        </p:spPr>
        <p:txBody>
          <a:bodyPr>
            <a:normAutofit fontScale="90000"/>
          </a:bodyPr>
          <a:lstStyle/>
          <a:p>
            <a:pPr algn="r" rtl="1" eaLnBrk="1" hangingPunct="1">
              <a:defRPr/>
            </a:pPr>
            <a:r>
              <a:rPr lang="ar-SA" sz="3200" b="1" dirty="0" smtClean="0">
                <a:cs typeface="B Mitra" panose="00000400000000000000" pitchFamily="2" charset="-78"/>
              </a:rPr>
              <a:t>3</a:t>
            </a:r>
            <a:r>
              <a:rPr lang="fa-IR" sz="3200" b="1" dirty="0" smtClean="0">
                <a:cs typeface="B Mitra" panose="00000400000000000000" pitchFamily="2" charset="-78"/>
              </a:rPr>
              <a:t>. 2 </a:t>
            </a:r>
            <a:r>
              <a:rPr lang="ar-SA" sz="3200" b="1" dirty="0" smtClean="0">
                <a:cs typeface="B Mitra" panose="00000400000000000000" pitchFamily="2" charset="-78"/>
              </a:rPr>
              <a:t>انباشت سرمايه</a:t>
            </a:r>
            <a:br>
              <a:rPr lang="ar-SA" sz="3200" b="1" dirty="0" smtClean="0">
                <a:cs typeface="B Mitra" panose="00000400000000000000" pitchFamily="2" charset="-78"/>
              </a:rPr>
            </a:br>
            <a:endParaRPr lang="en-US" sz="3200" b="1" dirty="0" smtClean="0">
              <a:cs typeface="B Mitra" panose="00000400000000000000" pitchFamily="2" charset="-78"/>
            </a:endParaRPr>
          </a:p>
        </p:txBody>
      </p:sp>
      <p:sp>
        <p:nvSpPr>
          <p:cNvPr id="38915" name="Rectangle 3"/>
          <p:cNvSpPr>
            <a:spLocks noGrp="1" noChangeArrowheads="1"/>
          </p:cNvSpPr>
          <p:nvPr>
            <p:ph idx="1"/>
          </p:nvPr>
        </p:nvSpPr>
        <p:spPr>
          <a:xfrm>
            <a:off x="323854" y="1412776"/>
            <a:ext cx="8424863" cy="4673701"/>
          </a:xfrm>
        </p:spPr>
        <p:txBody>
          <a:bodyPr>
            <a:normAutofit/>
          </a:bodyPr>
          <a:lstStyle/>
          <a:p>
            <a:pPr algn="just" rtl="1" eaLnBrk="1" hangingPunct="1">
              <a:buFont typeface="Arial" panose="020B0604020202020204" pitchFamily="34" charset="0"/>
              <a:buChar char="•"/>
              <a:defRPr/>
            </a:pPr>
            <a:r>
              <a:rPr lang="ar-SA" sz="2000" b="1" dirty="0" smtClean="0">
                <a:cs typeface="B Mitra" panose="00000400000000000000" pitchFamily="2" charset="-78"/>
              </a:rPr>
              <a:t>افزايش خالص </a:t>
            </a:r>
            <a:r>
              <a:rPr lang="fa-IR" sz="2000" b="1" dirty="0" smtClean="0">
                <a:cs typeface="B Mitra" panose="00000400000000000000" pitchFamily="2" charset="-78"/>
              </a:rPr>
              <a:t> </a:t>
            </a:r>
            <a:r>
              <a:rPr lang="ar-SA" sz="2000" b="1" dirty="0" smtClean="0">
                <a:cs typeface="B Mitra" panose="00000400000000000000" pitchFamily="2" charset="-78"/>
              </a:rPr>
              <a:t>در </a:t>
            </a:r>
            <a:r>
              <a:rPr lang="fa-IR" sz="2000" b="1" dirty="0" smtClean="0">
                <a:cs typeface="B Mitra" panose="00000400000000000000" pitchFamily="2" charset="-78"/>
              </a:rPr>
              <a:t> </a:t>
            </a:r>
            <a:r>
              <a:rPr lang="ar-SA" sz="2000" b="1" dirty="0" smtClean="0">
                <a:cs typeface="B Mitra" panose="00000400000000000000" pitchFamily="2" charset="-78"/>
              </a:rPr>
              <a:t>موجودي </a:t>
            </a:r>
            <a:r>
              <a:rPr lang="fa-IR" sz="2000" b="1" dirty="0" smtClean="0">
                <a:cs typeface="B Mitra" panose="00000400000000000000" pitchFamily="2" charset="-78"/>
              </a:rPr>
              <a:t> </a:t>
            </a:r>
            <a:r>
              <a:rPr lang="ar-SA" sz="2000" b="1" dirty="0" smtClean="0">
                <a:cs typeface="B Mitra" panose="00000400000000000000" pitchFamily="2" charset="-78"/>
              </a:rPr>
              <a:t>سرماي</a:t>
            </a:r>
            <a:r>
              <a:rPr lang="fa-IR" sz="2000" b="1" dirty="0" smtClean="0">
                <a:cs typeface="B Mitra" panose="00000400000000000000" pitchFamily="2" charset="-78"/>
              </a:rPr>
              <a:t>ه  </a:t>
            </a:r>
            <a:r>
              <a:rPr lang="ar-SA" sz="2000" b="1" dirty="0" smtClean="0">
                <a:cs typeface="B Mitra" panose="00000400000000000000" pitchFamily="2" charset="-78"/>
              </a:rPr>
              <a:t> كشور</a:t>
            </a:r>
            <a:r>
              <a:rPr lang="fa-IR" sz="2000" b="1" dirty="0" smtClean="0">
                <a:cs typeface="B Mitra" panose="00000400000000000000" pitchFamily="2" charset="-78"/>
              </a:rPr>
              <a:t> </a:t>
            </a:r>
            <a:r>
              <a:rPr lang="ar-SA" sz="2000" b="1" dirty="0" smtClean="0">
                <a:cs typeface="B Mitra" panose="00000400000000000000" pitchFamily="2" charset="-78"/>
              </a:rPr>
              <a:t> </a:t>
            </a:r>
            <a:r>
              <a:rPr lang="fa-IR" sz="2000" b="1" dirty="0" smtClean="0">
                <a:cs typeface="B Mitra" panose="00000400000000000000" pitchFamily="2" charset="-78"/>
              </a:rPr>
              <a:t> ”   </a:t>
            </a:r>
            <a:r>
              <a:rPr lang="ar-SA" sz="2000" b="1" dirty="0" smtClean="0">
                <a:cs typeface="B Mitra" panose="00000400000000000000" pitchFamily="2" charset="-78"/>
              </a:rPr>
              <a:t>انباشت</a:t>
            </a:r>
            <a:r>
              <a:rPr lang="fa-IR" sz="2000" b="1" dirty="0">
                <a:cs typeface="B Mitra" panose="00000400000000000000" pitchFamily="2" charset="-78"/>
              </a:rPr>
              <a:t> </a:t>
            </a:r>
            <a:r>
              <a:rPr lang="ar-SA" sz="2000" b="1" dirty="0" smtClean="0">
                <a:cs typeface="B Mitra" panose="00000400000000000000" pitchFamily="2" charset="-78"/>
              </a:rPr>
              <a:t>سرمايه</a:t>
            </a:r>
            <a:r>
              <a:rPr lang="fa-IR" sz="2000" b="1" dirty="0" smtClean="0">
                <a:cs typeface="B Mitra" panose="00000400000000000000" pitchFamily="2" charset="-78"/>
              </a:rPr>
              <a:t> </a:t>
            </a:r>
            <a:r>
              <a:rPr lang="ar-SA" sz="2000" b="1" dirty="0" smtClean="0">
                <a:cs typeface="B Mitra" panose="00000400000000000000" pitchFamily="2" charset="-78"/>
              </a:rPr>
              <a:t>“ </a:t>
            </a:r>
            <a:r>
              <a:rPr lang="fa-IR" sz="2000" b="1" dirty="0" smtClean="0">
                <a:cs typeface="B Mitra" panose="00000400000000000000" pitchFamily="2" charset="-78"/>
              </a:rPr>
              <a:t> </a:t>
            </a:r>
            <a:r>
              <a:rPr lang="ar-SA" sz="2000" b="1" dirty="0" smtClean="0">
                <a:cs typeface="B Mitra" panose="00000400000000000000" pitchFamily="2" charset="-78"/>
              </a:rPr>
              <a:t>ناميده </a:t>
            </a:r>
            <a:r>
              <a:rPr lang="fa-IR" sz="2000" b="1" dirty="0" smtClean="0">
                <a:cs typeface="B Mitra" panose="00000400000000000000" pitchFamily="2" charset="-78"/>
              </a:rPr>
              <a:t> </a:t>
            </a:r>
            <a:r>
              <a:rPr lang="ar-SA" sz="2000" b="1" dirty="0" smtClean="0">
                <a:cs typeface="B Mitra" panose="00000400000000000000" pitchFamily="2" charset="-78"/>
              </a:rPr>
              <a:t>مي شود</a:t>
            </a:r>
            <a:r>
              <a:rPr lang="fa-IR" sz="2000" b="1" dirty="0" smtClean="0">
                <a:cs typeface="B Mitra" panose="00000400000000000000" pitchFamily="2" charset="-78"/>
              </a:rPr>
              <a:t> </a:t>
            </a:r>
            <a:r>
              <a:rPr lang="ar-SA" sz="2000" b="1" dirty="0" smtClean="0">
                <a:cs typeface="B Mitra" panose="00000400000000000000" pitchFamily="2" charset="-78"/>
              </a:rPr>
              <a:t>.</a:t>
            </a:r>
            <a:r>
              <a:rPr lang="fa-IR" sz="2000" b="1" dirty="0" smtClean="0">
                <a:cs typeface="B Mitra" panose="00000400000000000000" pitchFamily="2" charset="-78"/>
              </a:rPr>
              <a:t> </a:t>
            </a:r>
            <a:r>
              <a:rPr lang="ar-SA" sz="2000" b="1" dirty="0" smtClean="0">
                <a:cs typeface="B Mitra" panose="00000400000000000000" pitchFamily="2" charset="-78"/>
              </a:rPr>
              <a:t> اسميت</a:t>
            </a:r>
            <a:r>
              <a:rPr lang="fa-IR" sz="2000" b="1" dirty="0" smtClean="0">
                <a:cs typeface="B Mitra" panose="00000400000000000000" pitchFamily="2" charset="-78"/>
              </a:rPr>
              <a:t> </a:t>
            </a:r>
            <a:r>
              <a:rPr lang="ar-SA" sz="2000" b="1" dirty="0" smtClean="0">
                <a:cs typeface="B Mitra" panose="00000400000000000000" pitchFamily="2" charset="-78"/>
              </a:rPr>
              <a:t> معتقد است به </a:t>
            </a:r>
            <a:r>
              <a:rPr lang="fa-IR" sz="2000" b="1" dirty="0" smtClean="0">
                <a:cs typeface="B Mitra" panose="00000400000000000000" pitchFamily="2" charset="-78"/>
              </a:rPr>
              <a:t>  </a:t>
            </a:r>
            <a:r>
              <a:rPr lang="ar-SA" sz="2000" b="1" dirty="0" smtClean="0">
                <a:cs typeface="B Mitra" panose="00000400000000000000" pitchFamily="2" charset="-78"/>
              </a:rPr>
              <a:t>علت</a:t>
            </a:r>
            <a:r>
              <a:rPr lang="fa-IR" sz="2000" b="1" dirty="0">
                <a:cs typeface="B Mitra" panose="00000400000000000000" pitchFamily="2" charset="-78"/>
              </a:rPr>
              <a:t> </a:t>
            </a:r>
            <a:r>
              <a:rPr lang="ar-SA" sz="2000" b="1" dirty="0" smtClean="0">
                <a:cs typeface="B Mitra" panose="00000400000000000000" pitchFamily="2" charset="-78"/>
              </a:rPr>
              <a:t>ويژگي نفع شخصي كه به طور طبيعي در انسانها وجود دارد</a:t>
            </a:r>
            <a:r>
              <a:rPr lang="fa-IR" sz="2000" b="1" dirty="0">
                <a:cs typeface="B Mitra" panose="00000400000000000000" pitchFamily="2" charset="-78"/>
              </a:rPr>
              <a:t> </a:t>
            </a:r>
            <a:r>
              <a:rPr lang="ar-SA" sz="2000" b="1" dirty="0" smtClean="0">
                <a:cs typeface="B Mitra" panose="00000400000000000000" pitchFamily="2" charset="-78"/>
              </a:rPr>
              <a:t>هر فردي به علت</a:t>
            </a:r>
            <a:r>
              <a:rPr lang="fa-IR" sz="2000" b="1" dirty="0" smtClean="0">
                <a:cs typeface="B Mitra" panose="00000400000000000000" pitchFamily="2" charset="-78"/>
              </a:rPr>
              <a:t> </a:t>
            </a:r>
            <a:r>
              <a:rPr lang="ar-SA" sz="2000" b="1" dirty="0" smtClean="0">
                <a:cs typeface="B Mitra" panose="00000400000000000000" pitchFamily="2" charset="-78"/>
              </a:rPr>
              <a:t> آينده نگري </a:t>
            </a:r>
            <a:r>
              <a:rPr lang="fa-IR" sz="2000" b="1" dirty="0" smtClean="0">
                <a:cs typeface="B Mitra" panose="00000400000000000000" pitchFamily="2" charset="-78"/>
              </a:rPr>
              <a:t> </a:t>
            </a:r>
            <a:r>
              <a:rPr lang="ar-SA" sz="2000" b="1" dirty="0" smtClean="0">
                <a:cs typeface="B Mitra" panose="00000400000000000000" pitchFamily="2" charset="-78"/>
              </a:rPr>
              <a:t>و </a:t>
            </a:r>
            <a:r>
              <a:rPr lang="fa-IR" sz="2000" b="1" dirty="0" smtClean="0">
                <a:cs typeface="B Mitra" panose="00000400000000000000" pitchFamily="2" charset="-78"/>
              </a:rPr>
              <a:t> </a:t>
            </a:r>
            <a:r>
              <a:rPr lang="ar-SA" sz="2000" b="1" dirty="0" smtClean="0">
                <a:cs typeface="B Mitra" panose="00000400000000000000" pitchFamily="2" charset="-78"/>
              </a:rPr>
              <a:t>محتاط</a:t>
            </a:r>
            <a:r>
              <a:rPr lang="fa-IR" sz="2000" b="1" dirty="0" smtClean="0">
                <a:cs typeface="B Mitra" panose="00000400000000000000" pitchFamily="2" charset="-78"/>
              </a:rPr>
              <a:t> </a:t>
            </a:r>
            <a:r>
              <a:rPr lang="ar-SA" sz="2000" b="1" dirty="0" smtClean="0">
                <a:cs typeface="B Mitra" panose="00000400000000000000" pitchFamily="2" charset="-78"/>
              </a:rPr>
              <a:t> بودن </a:t>
            </a:r>
            <a:r>
              <a:rPr lang="fa-IR" sz="2000" b="1" dirty="0" smtClean="0">
                <a:cs typeface="B Mitra" panose="00000400000000000000" pitchFamily="2" charset="-78"/>
              </a:rPr>
              <a:t> </a:t>
            </a:r>
            <a:r>
              <a:rPr lang="ar-SA" sz="2000" b="1" dirty="0" smtClean="0">
                <a:cs typeface="B Mitra" panose="00000400000000000000" pitchFamily="2" charset="-78"/>
              </a:rPr>
              <a:t>مقداري</a:t>
            </a:r>
            <a:r>
              <a:rPr lang="fa-IR" sz="2000" b="1" dirty="0" smtClean="0">
                <a:cs typeface="B Mitra" panose="00000400000000000000" pitchFamily="2" charset="-78"/>
              </a:rPr>
              <a:t> </a:t>
            </a:r>
            <a:r>
              <a:rPr lang="ar-SA" sz="2000" b="1" dirty="0" smtClean="0">
                <a:cs typeface="B Mitra" panose="00000400000000000000" pitchFamily="2" charset="-78"/>
              </a:rPr>
              <a:t> ازدرآمد خود را پس انداز </a:t>
            </a:r>
            <a:r>
              <a:rPr lang="fa-IR" sz="2000" b="1" dirty="0" smtClean="0">
                <a:cs typeface="B Mitra" panose="00000400000000000000" pitchFamily="2" charset="-78"/>
              </a:rPr>
              <a:t> </a:t>
            </a:r>
            <a:r>
              <a:rPr lang="ar-SA" sz="2000" b="1" dirty="0" smtClean="0">
                <a:cs typeface="B Mitra" panose="00000400000000000000" pitchFamily="2" charset="-78"/>
              </a:rPr>
              <a:t>مي كند</a:t>
            </a:r>
            <a:r>
              <a:rPr lang="fa-IR" sz="2000" b="1" dirty="0" smtClean="0">
                <a:cs typeface="B Mitra" panose="00000400000000000000" pitchFamily="2" charset="-78"/>
              </a:rPr>
              <a:t> </a:t>
            </a:r>
            <a:r>
              <a:rPr lang="ar-SA" sz="2000" b="1" dirty="0" smtClean="0">
                <a:cs typeface="B Mitra" panose="00000400000000000000" pitchFamily="2" charset="-78"/>
              </a:rPr>
              <a:t> اين</a:t>
            </a:r>
            <a:r>
              <a:rPr lang="fa-IR" sz="2000" b="1" dirty="0" smtClean="0">
                <a:cs typeface="B Mitra" panose="00000400000000000000" pitchFamily="2" charset="-78"/>
              </a:rPr>
              <a:t> </a:t>
            </a:r>
            <a:r>
              <a:rPr lang="ar-SA" sz="2000" b="1" dirty="0" smtClean="0">
                <a:cs typeface="B Mitra" panose="00000400000000000000" pitchFamily="2" charset="-78"/>
              </a:rPr>
              <a:t> پس</a:t>
            </a:r>
            <a:r>
              <a:rPr lang="fa-IR" sz="2000" b="1" dirty="0" smtClean="0">
                <a:cs typeface="B Mitra" panose="00000400000000000000" pitchFamily="2" charset="-78"/>
              </a:rPr>
              <a:t> </a:t>
            </a:r>
            <a:r>
              <a:rPr lang="ar-SA" sz="2000" b="1" dirty="0" smtClean="0">
                <a:cs typeface="B Mitra" panose="00000400000000000000" pitchFamily="2" charset="-78"/>
              </a:rPr>
              <a:t>اندازها</a:t>
            </a:r>
            <a:r>
              <a:rPr lang="fa-IR" sz="2000" b="1" dirty="0" smtClean="0">
                <a:cs typeface="B Mitra" panose="00000400000000000000" pitchFamily="2" charset="-78"/>
              </a:rPr>
              <a:t> </a:t>
            </a:r>
            <a:r>
              <a:rPr lang="ar-SA" sz="2000" b="1" dirty="0" smtClean="0">
                <a:cs typeface="B Mitra" panose="00000400000000000000" pitchFamily="2" charset="-78"/>
              </a:rPr>
              <a:t> در </a:t>
            </a:r>
            <a:r>
              <a:rPr lang="fa-IR" sz="2000" b="1" dirty="0" smtClean="0">
                <a:cs typeface="B Mitra" panose="00000400000000000000" pitchFamily="2" charset="-78"/>
              </a:rPr>
              <a:t> </a:t>
            </a:r>
            <a:r>
              <a:rPr lang="ar-SA" sz="2000" b="1" dirty="0" smtClean="0">
                <a:cs typeface="B Mitra" panose="00000400000000000000" pitchFamily="2" charset="-78"/>
              </a:rPr>
              <a:t>دوره</a:t>
            </a:r>
            <a:r>
              <a:rPr lang="fa-IR" sz="2000" b="1" dirty="0">
                <a:cs typeface="B Mitra" panose="00000400000000000000" pitchFamily="2" charset="-78"/>
              </a:rPr>
              <a:t> </a:t>
            </a:r>
            <a:r>
              <a:rPr lang="ar-SA" sz="2000" b="1" dirty="0" smtClean="0">
                <a:cs typeface="B Mitra" panose="00000400000000000000" pitchFamily="2" charset="-78"/>
              </a:rPr>
              <a:t>بعدي </a:t>
            </a:r>
            <a:r>
              <a:rPr lang="fa-IR" sz="2000" b="1" dirty="0" smtClean="0">
                <a:cs typeface="B Mitra" panose="00000400000000000000" pitchFamily="2" charset="-78"/>
              </a:rPr>
              <a:t> </a:t>
            </a:r>
            <a:r>
              <a:rPr lang="ar-SA" sz="2000" b="1" dirty="0" smtClean="0">
                <a:cs typeface="B Mitra" panose="00000400000000000000" pitchFamily="2" charset="-78"/>
              </a:rPr>
              <a:t>سرمايه گذاري</a:t>
            </a:r>
            <a:r>
              <a:rPr lang="fa-IR" sz="2000" b="1" dirty="0" smtClean="0">
                <a:cs typeface="B Mitra" panose="00000400000000000000" pitchFamily="2" charset="-78"/>
              </a:rPr>
              <a:t> </a:t>
            </a:r>
            <a:r>
              <a:rPr lang="ar-SA" sz="2000" b="1" dirty="0" smtClean="0">
                <a:cs typeface="B Mitra" panose="00000400000000000000" pitchFamily="2" charset="-78"/>
              </a:rPr>
              <a:t> مي شود</a:t>
            </a:r>
            <a:r>
              <a:rPr lang="fa-IR" sz="2000" b="1" dirty="0" smtClean="0">
                <a:cs typeface="B Mitra" panose="00000400000000000000" pitchFamily="2" charset="-78"/>
              </a:rPr>
              <a:t> </a:t>
            </a:r>
            <a:r>
              <a:rPr lang="ar-SA" sz="2000" b="1" dirty="0" smtClean="0">
                <a:cs typeface="B Mitra" panose="00000400000000000000" pitchFamily="2" charset="-78"/>
              </a:rPr>
              <a:t> </a:t>
            </a:r>
            <a:r>
              <a:rPr lang="fa-IR" sz="2000" b="1" dirty="0" smtClean="0">
                <a:cs typeface="B Mitra" panose="00000400000000000000" pitchFamily="2" charset="-78"/>
              </a:rPr>
              <a:t> </a:t>
            </a:r>
            <a:r>
              <a:rPr lang="ar-SA" sz="2000" b="1" dirty="0" smtClean="0">
                <a:cs typeface="B Mitra" panose="00000400000000000000" pitchFamily="2" charset="-78"/>
              </a:rPr>
              <a:t>افزايش</a:t>
            </a:r>
            <a:r>
              <a:rPr lang="fa-IR" sz="2000" b="1" dirty="0" smtClean="0">
                <a:cs typeface="B Mitra" panose="00000400000000000000" pitchFamily="2" charset="-78"/>
              </a:rPr>
              <a:t> </a:t>
            </a:r>
            <a:r>
              <a:rPr lang="ar-SA" sz="2000" b="1" dirty="0" smtClean="0">
                <a:cs typeface="B Mitra" panose="00000400000000000000" pitchFamily="2" charset="-78"/>
              </a:rPr>
              <a:t> </a:t>
            </a:r>
            <a:r>
              <a:rPr lang="fa-IR" sz="2000" b="1" dirty="0" smtClean="0">
                <a:cs typeface="B Mitra" panose="00000400000000000000" pitchFamily="2" charset="-78"/>
              </a:rPr>
              <a:t> </a:t>
            </a:r>
            <a:r>
              <a:rPr lang="ar-SA" sz="2000" b="1" dirty="0" smtClean="0">
                <a:cs typeface="B Mitra" panose="00000400000000000000" pitchFamily="2" charset="-78"/>
              </a:rPr>
              <a:t>سرمايه</a:t>
            </a:r>
            <a:r>
              <a:rPr lang="fa-IR" sz="2000" b="1" dirty="0" smtClean="0">
                <a:cs typeface="B Mitra" panose="00000400000000000000" pitchFamily="2" charset="-78"/>
              </a:rPr>
              <a:t> </a:t>
            </a:r>
            <a:r>
              <a:rPr lang="ar-SA" sz="2000" b="1" dirty="0" smtClean="0">
                <a:cs typeface="B Mitra" panose="00000400000000000000" pitchFamily="2" charset="-78"/>
              </a:rPr>
              <a:t> گذاري</a:t>
            </a:r>
            <a:r>
              <a:rPr lang="fa-IR" sz="2000" b="1" dirty="0">
                <a:cs typeface="B Mitra" panose="00000400000000000000" pitchFamily="2" charset="-78"/>
              </a:rPr>
              <a:t> </a:t>
            </a:r>
            <a:r>
              <a:rPr lang="ar-SA" sz="2000" b="1" dirty="0" smtClean="0">
                <a:cs typeface="B Mitra" panose="00000400000000000000" pitchFamily="2" charset="-78"/>
              </a:rPr>
              <a:t>موجب </a:t>
            </a:r>
            <a:r>
              <a:rPr lang="fa-IR" sz="2000" b="1" dirty="0" smtClean="0">
                <a:cs typeface="B Mitra" panose="00000400000000000000" pitchFamily="2" charset="-78"/>
              </a:rPr>
              <a:t> </a:t>
            </a:r>
            <a:r>
              <a:rPr lang="ar-SA" sz="2000" b="1" dirty="0" smtClean="0">
                <a:cs typeface="B Mitra" panose="00000400000000000000" pitchFamily="2" charset="-78"/>
              </a:rPr>
              <a:t>انباشت سرمايه و </a:t>
            </a:r>
            <a:r>
              <a:rPr lang="fa-IR" sz="2000" b="1" dirty="0" smtClean="0">
                <a:cs typeface="B Mitra" panose="00000400000000000000" pitchFamily="2" charset="-78"/>
              </a:rPr>
              <a:t> </a:t>
            </a:r>
            <a:r>
              <a:rPr lang="ar-SA" sz="2000" b="1" dirty="0" smtClean="0">
                <a:cs typeface="B Mitra" panose="00000400000000000000" pitchFamily="2" charset="-78"/>
              </a:rPr>
              <a:t>توليد بيشتري مي شود.</a:t>
            </a:r>
            <a:endParaRPr lang="fa-IR" sz="2000" b="1" dirty="0" smtClean="0">
              <a:cs typeface="B Mitra" panose="00000400000000000000" pitchFamily="2" charset="-78"/>
            </a:endParaRPr>
          </a:p>
          <a:p>
            <a:pPr rtl="1" eaLnBrk="1" hangingPunct="1">
              <a:buFont typeface="Arial" panose="020B0604020202020204" pitchFamily="34" charset="0"/>
              <a:buChar char="•"/>
              <a:defRPr/>
            </a:pPr>
            <a:r>
              <a:rPr lang="fa-IR" sz="2000" b="1" dirty="0" smtClean="0">
                <a:cs typeface="B Mitra" panose="00000400000000000000" pitchFamily="2" charset="-78"/>
              </a:rPr>
              <a:t>آینده نگری و نفع شخصی           انجام پس انداز              سرمایه گذاری          انباشت </a:t>
            </a:r>
          </a:p>
          <a:p>
            <a:pPr marL="0" indent="0" rtl="1" eaLnBrk="1" hangingPunct="1">
              <a:buNone/>
              <a:defRPr/>
            </a:pPr>
            <a:r>
              <a:rPr lang="fa-IR" sz="2000" b="1" dirty="0" smtClean="0">
                <a:cs typeface="B Mitra" panose="00000400000000000000" pitchFamily="2" charset="-78"/>
              </a:rPr>
              <a:t>سرمایه                 تولید           رشد و توسعه اقتصادی </a:t>
            </a:r>
          </a:p>
          <a:p>
            <a:pPr algn="just" rtl="1" eaLnBrk="1" hangingPunct="1">
              <a:buFont typeface="Arial" panose="020B0604020202020204" pitchFamily="34" charset="0"/>
              <a:buChar char="•"/>
              <a:defRPr/>
            </a:pPr>
            <a:r>
              <a:rPr lang="fa-IR" sz="2000" b="1" dirty="0" smtClean="0">
                <a:cs typeface="B Mitra" panose="00000400000000000000" pitchFamily="2" charset="-78"/>
              </a:rPr>
              <a:t>اسمیت انباشت سرمایه را شرط لازم توسعه اقتصادی می داند.</a:t>
            </a:r>
          </a:p>
          <a:p>
            <a:pPr algn="just" rtl="1" eaLnBrk="1" hangingPunct="1">
              <a:buFont typeface="Arial" panose="020B0604020202020204" pitchFamily="34" charset="0"/>
              <a:buChar char="•"/>
              <a:defRPr/>
            </a:pPr>
            <a:r>
              <a:rPr lang="fa-IR" sz="2000" b="1" dirty="0" smtClean="0">
                <a:cs typeface="B Mitra" panose="00000400000000000000" pitchFamily="2" charset="-78"/>
              </a:rPr>
              <a:t>از نظر اسمیت فقط سرمایه داران و زمین داران قادر به پس انداز و انباشت سرمایه هستند.پس از نظر وی دو طبقه سرمایه دار و کشاورز عامل موثری در رشد و توسعه هستند.</a:t>
            </a: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cxnSp>
        <p:nvCxnSpPr>
          <p:cNvPr id="3" name="Straight Arrow Connector 2"/>
          <p:cNvCxnSpPr/>
          <p:nvPr/>
        </p:nvCxnSpPr>
        <p:spPr>
          <a:xfrm flipH="1">
            <a:off x="5652120" y="3212976"/>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3635896" y="3212976"/>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491880" y="278092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691680" y="3212976"/>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7380312" y="3573016"/>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7164288" y="3316514"/>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084168" y="3532538"/>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0573177"/>
      </p:ext>
    </p:extLst>
  </p:cSld>
  <p:clrMapOvr>
    <a:masterClrMapping/>
  </p:clrMapOvr>
  <p:transition>
    <p:split orient="ver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80120"/>
          </a:xfrm>
        </p:spPr>
        <p:txBody>
          <a:bodyPr>
            <a:normAutofit/>
          </a:bodyPr>
          <a:lstStyle/>
          <a:p>
            <a:pPr algn="r"/>
            <a:r>
              <a:rPr lang="fa-IR" sz="3200" b="1" dirty="0" smtClean="0">
                <a:cs typeface="B Mitra" panose="00000400000000000000" pitchFamily="2" charset="-78"/>
              </a:rPr>
              <a:t>نکته: انباشت سرمایه پیش نیاز تقسیم کار است.</a:t>
            </a:r>
            <a:endParaRPr lang="fa-IR" sz="3200" b="1" dirty="0">
              <a:cs typeface="B Mitra" panose="000004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7544" y="1556792"/>
                <a:ext cx="8229600" cy="4389120"/>
              </a:xfrm>
            </p:spPr>
            <p:txBody>
              <a:bodyPr>
                <a:normAutofit/>
              </a:bodyPr>
              <a:lstStyle/>
              <a:p>
                <a:pPr>
                  <a:buFont typeface="Arial" panose="020B0604020202020204" pitchFamily="34" charset="0"/>
                  <a:buChar char="•"/>
                </a:pPr>
                <a:r>
                  <a:rPr lang="fa-IR" sz="2400" dirty="0" smtClean="0">
                    <a:cs typeface="B Mitra" panose="00000400000000000000" pitchFamily="2" charset="-78"/>
                  </a:rPr>
                  <a:t>انباشت سرمایه        ایجاد سرمایه لازم برای به وجود آمدن مشاغل و ماشین آلات جدید       </a:t>
                </a:r>
              </a:p>
              <a:p>
                <a:pPr marL="0" indent="0">
                  <a:buNone/>
                </a:pPr>
                <a:r>
                  <a:rPr lang="fa-IR" sz="2400" dirty="0" smtClean="0">
                    <a:cs typeface="B Mitra" panose="00000400000000000000" pitchFamily="2" charset="-78"/>
                  </a:rPr>
                  <a:t>پیشرفت علوم و فنون در تولید        ایجاد خط تولید        انجام کار به صورت تخصصی          تقسیم کار          مازاد تولید            درآمد        درآمد </a:t>
                </a:r>
                <a14:m>
                  <m:oMath xmlns:m="http://schemas.openxmlformats.org/officeDocument/2006/math">
                    <m:r>
                      <a:rPr lang="fa-IR" sz="2400" i="1" smtClean="0">
                        <a:latin typeface="Cambria Math"/>
                        <a:ea typeface="Cambria Math"/>
                        <a:cs typeface="B Mitra" panose="00000400000000000000" pitchFamily="2" charset="-78"/>
                      </a:rPr>
                      <m:t>&lt;</m:t>
                    </m:r>
                  </m:oMath>
                </a14:m>
                <a:r>
                  <a:rPr lang="fa-IR" sz="2400" dirty="0" smtClean="0">
                    <a:cs typeface="B Mitra" panose="00000400000000000000" pitchFamily="2" charset="-78"/>
                  </a:rPr>
                  <a:t> حداقل معیشت        انجام </a:t>
                </a:r>
              </a:p>
              <a:p>
                <a:pPr marL="0" indent="0">
                  <a:buNone/>
                </a:pPr>
                <a:r>
                  <a:rPr lang="fa-IR" sz="2400" dirty="0" smtClean="0">
                    <a:cs typeface="B Mitra" panose="00000400000000000000" pitchFamily="2" charset="-78"/>
                  </a:rPr>
                  <a:t>پس انداز              سرمایه گذاری        انباشت سرمایه</a:t>
                </a:r>
              </a:p>
              <a:p>
                <a:pPr>
                  <a:buFont typeface="Wingdings" panose="05000000000000000000" pitchFamily="2" charset="2"/>
                  <a:buChar char="v"/>
                </a:pPr>
                <a:r>
                  <a:rPr lang="fa-IR" sz="2400" dirty="0" smtClean="0">
                    <a:cs typeface="B Mitra" panose="00000400000000000000" pitchFamily="2" charset="-78"/>
                  </a:rPr>
                  <a:t>از نظر اسمیت انباشت سرمایه قبل از شروع روند تقسیم کار صورت می گیرد .</a:t>
                </a:r>
                <a:endParaRPr lang="fa-IR" sz="2400" dirty="0">
                  <a:cs typeface="B Mitra" panose="000004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7544" y="1556792"/>
                <a:ext cx="8229600" cy="4389120"/>
              </a:xfrm>
              <a:blipFill rotWithShape="1">
                <a:blip r:embed="rId2"/>
                <a:stretch>
                  <a:fillRect l="-2074" t="-1250" r="-1111"/>
                </a:stretch>
              </a:blipFill>
            </p:spPr>
            <p:txBody>
              <a:bodyPr/>
              <a:lstStyle/>
              <a:p>
                <a:r>
                  <a:rPr lang="fa-IR">
                    <a:noFill/>
                  </a:rPr>
                  <a:t> </a:t>
                </a:r>
              </a:p>
            </p:txBody>
          </p:sp>
        </mc:Fallback>
      </mc:AlternateContent>
      <p:cxnSp>
        <p:nvCxnSpPr>
          <p:cNvPr id="5" name="Straight Arrow Connector 4"/>
          <p:cNvCxnSpPr/>
          <p:nvPr/>
        </p:nvCxnSpPr>
        <p:spPr>
          <a:xfrm flipH="1">
            <a:off x="6660232" y="1772816"/>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539552" y="1772816"/>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5652120" y="2204864"/>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51920" y="2204864"/>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719572" y="2276872"/>
            <a:ext cx="4680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7164288" y="263691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652120" y="263691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508104" y="2420888"/>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4427984" y="263691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1835696" y="2636912"/>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7164288" y="3068960"/>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7020272" y="270892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5220072" y="306896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864830"/>
      </p:ext>
    </p:extLst>
  </p:cSld>
  <p:clrMapOvr>
    <a:masterClrMapping/>
  </p:clrMapOvr>
  <p:transition>
    <p:split orient="ver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AutoShape 2"/>
          <p:cNvSpPr>
            <a:spLocks noGrp="1" noChangeArrowheads="1"/>
          </p:cNvSpPr>
          <p:nvPr>
            <p:ph type="title"/>
          </p:nvPr>
        </p:nvSpPr>
        <p:spPr>
          <a:xfrm>
            <a:off x="827088" y="404813"/>
            <a:ext cx="7924800" cy="1143000"/>
          </a:xfrm>
        </p:spPr>
        <p:txBody>
          <a:bodyPr>
            <a:normAutofit/>
          </a:bodyPr>
          <a:lstStyle/>
          <a:p>
            <a:pPr algn="r" rtl="1" eaLnBrk="1" hangingPunct="1">
              <a:defRPr/>
            </a:pPr>
            <a:r>
              <a:rPr lang="ar-SA" sz="3200" b="1" dirty="0" smtClean="0">
                <a:cs typeface="B Mitra" panose="00000400000000000000" pitchFamily="2" charset="-78"/>
              </a:rPr>
              <a:t>3</a:t>
            </a:r>
            <a:r>
              <a:rPr lang="fa-IR" sz="3200" b="1" dirty="0" smtClean="0">
                <a:cs typeface="B Mitra" panose="00000400000000000000" pitchFamily="2" charset="-78"/>
              </a:rPr>
              <a:t>.3</a:t>
            </a:r>
            <a:r>
              <a:rPr lang="ar-SA" sz="3200" b="1" dirty="0" smtClean="0">
                <a:cs typeface="B Mitra" panose="00000400000000000000" pitchFamily="2" charset="-78"/>
              </a:rPr>
              <a:t> تجارت داخلي</a:t>
            </a:r>
            <a:endParaRPr lang="en-US" sz="3200" b="1" dirty="0" smtClean="0">
              <a:cs typeface="B Mitra" panose="00000400000000000000" pitchFamily="2" charset="-78"/>
            </a:endParaRPr>
          </a:p>
        </p:txBody>
      </p:sp>
      <p:sp>
        <p:nvSpPr>
          <p:cNvPr id="240643" name="Rectangle 3"/>
          <p:cNvSpPr>
            <a:spLocks noGrp="1" noChangeArrowheads="1"/>
          </p:cNvSpPr>
          <p:nvPr>
            <p:ph idx="1"/>
          </p:nvPr>
        </p:nvSpPr>
        <p:spPr>
          <a:xfrm>
            <a:off x="4" y="1772816"/>
            <a:ext cx="8964613" cy="4680374"/>
          </a:xfrm>
        </p:spPr>
        <p:txBody>
          <a:bodyPr>
            <a:normAutofit/>
          </a:bodyPr>
          <a:lstStyle/>
          <a:p>
            <a:pPr algn="r" rtl="1" eaLnBrk="1" hangingPunct="1">
              <a:buFont typeface="Wingdings" pitchFamily="2" charset="2"/>
              <a:buNone/>
              <a:defRPr/>
            </a:pPr>
            <a:endParaRPr lang="fa-IR" sz="2400" b="1" dirty="0" smtClean="0">
              <a:cs typeface="B Mitra" panose="00000400000000000000" pitchFamily="2" charset="-78"/>
            </a:endParaRPr>
          </a:p>
          <a:p>
            <a:pPr algn="r" rtl="1" eaLnBrk="1" hangingPunct="1">
              <a:buFont typeface="Wingdings" pitchFamily="2" charset="2"/>
              <a:buNone/>
              <a:defRPr/>
            </a:pPr>
            <a:r>
              <a:rPr lang="fa-IR" sz="2400" b="1" dirty="0" smtClean="0">
                <a:cs typeface="B Mitra" panose="00000400000000000000" pitchFamily="2" charset="-78"/>
              </a:rPr>
              <a:t>چند نوع تقسیم کار داریم :</a:t>
            </a:r>
          </a:p>
          <a:p>
            <a:pPr algn="r" rtl="1" eaLnBrk="1" hangingPunct="1">
              <a:buFont typeface="Wingdings" pitchFamily="2" charset="2"/>
              <a:buNone/>
              <a:defRPr/>
            </a:pPr>
            <a:r>
              <a:rPr lang="fa-IR" sz="2400" b="1" dirty="0" smtClean="0">
                <a:cs typeface="B Mitra" panose="00000400000000000000" pitchFamily="2" charset="-78"/>
              </a:rPr>
              <a:t>تقسیم کار بین افراد، تقسیم کار بین شهر و روستا ، تقسیم کار بین مناطق یک کشور ، تقسیم کار بین بخش های مختلف اقتصادی ، تقسیم کار بین کشور های مختلف</a:t>
            </a:r>
          </a:p>
          <a:p>
            <a:pPr algn="r" rtl="1" eaLnBrk="1" hangingPunct="1">
              <a:buFont typeface="Wingdings" pitchFamily="2" charset="2"/>
              <a:buNone/>
              <a:defRPr/>
            </a:pPr>
            <a:endParaRPr lang="fa-IR" sz="2400" b="1" dirty="0">
              <a:cs typeface="B Mitra" panose="00000400000000000000" pitchFamily="2" charset="-78"/>
            </a:endParaRPr>
          </a:p>
          <a:p>
            <a:pPr algn="r" rtl="1" eaLnBrk="1" hangingPunct="1">
              <a:buFont typeface="Wingdings" panose="05000000000000000000" pitchFamily="2" charset="2"/>
              <a:buChar char="v"/>
              <a:defRPr/>
            </a:pPr>
            <a:r>
              <a:rPr lang="ar-SA" sz="2400" b="1" dirty="0" smtClean="0">
                <a:cs typeface="B Mitra" panose="00000400000000000000" pitchFamily="2" charset="-78"/>
              </a:rPr>
              <a:t>بين شهر و روستا يك تقسيم كار صورت مي</a:t>
            </a:r>
            <a:r>
              <a:rPr lang="fa-IR" sz="2400" b="1" dirty="0" smtClean="0">
                <a:cs typeface="B Mitra" panose="00000400000000000000" pitchFamily="2" charset="-78"/>
              </a:rPr>
              <a:t> </a:t>
            </a:r>
            <a:r>
              <a:rPr lang="ar-SA" sz="2400" b="1" dirty="0" smtClean="0">
                <a:cs typeface="B Mitra" panose="00000400000000000000" pitchFamily="2" charset="-78"/>
              </a:rPr>
              <a:t>گيرد،</a:t>
            </a:r>
            <a:r>
              <a:rPr lang="fa-IR" sz="2400" b="1" dirty="0">
                <a:cs typeface="B Mitra" panose="00000400000000000000" pitchFamily="2" charset="-78"/>
              </a:rPr>
              <a:t> </a:t>
            </a:r>
            <a:r>
              <a:rPr lang="ar-SA" sz="2400" b="1" dirty="0" smtClean="0">
                <a:cs typeface="B Mitra" panose="00000400000000000000" pitchFamily="2" charset="-78"/>
              </a:rPr>
              <a:t>روستاها مزيت نسبي در توليدات</a:t>
            </a:r>
            <a:r>
              <a:rPr lang="fa-IR" sz="2400" b="1" dirty="0" smtClean="0">
                <a:cs typeface="B Mitra" panose="00000400000000000000" pitchFamily="2" charset="-78"/>
              </a:rPr>
              <a:t> </a:t>
            </a:r>
            <a:r>
              <a:rPr lang="ar-SA" sz="2400" b="1" dirty="0" smtClean="0">
                <a:cs typeface="B Mitra" panose="00000400000000000000" pitchFamily="2" charset="-78"/>
              </a:rPr>
              <a:t>كشاورزي دارند و</a:t>
            </a:r>
            <a:r>
              <a:rPr lang="fa-IR" sz="2400" b="1" dirty="0">
                <a:cs typeface="B Mitra" panose="00000400000000000000" pitchFamily="2" charset="-78"/>
              </a:rPr>
              <a:t> </a:t>
            </a:r>
            <a:r>
              <a:rPr lang="ar-SA" sz="2400" b="1" dirty="0" smtClean="0">
                <a:cs typeface="B Mitra" panose="00000400000000000000" pitchFamily="2" charset="-78"/>
              </a:rPr>
              <a:t>مواد غذايي شهرنشينان راتهيه مي كنند. شهرها در</a:t>
            </a:r>
            <a:r>
              <a:rPr lang="fa-IR" sz="2400" b="1" dirty="0">
                <a:cs typeface="B Mitra" panose="00000400000000000000" pitchFamily="2" charset="-78"/>
              </a:rPr>
              <a:t> </a:t>
            </a:r>
            <a:r>
              <a:rPr lang="ar-SA" sz="2400" b="1" dirty="0" smtClean="0">
                <a:cs typeface="B Mitra" panose="00000400000000000000" pitchFamily="2" charset="-78"/>
              </a:rPr>
              <a:t>توليد مواد ساخته</a:t>
            </a:r>
            <a:r>
              <a:rPr lang="fa-IR" sz="2400" b="1" dirty="0" smtClean="0">
                <a:cs typeface="B Mitra" panose="00000400000000000000" pitchFamily="2" charset="-78"/>
              </a:rPr>
              <a:t> </a:t>
            </a:r>
            <a:r>
              <a:rPr lang="ar-SA" sz="2400" b="1" dirty="0" smtClean="0">
                <a:cs typeface="B Mitra" panose="00000400000000000000" pitchFamily="2" charset="-78"/>
              </a:rPr>
              <a:t>شده </a:t>
            </a:r>
            <a:r>
              <a:rPr lang="fa-IR" sz="2400" b="1" dirty="0" smtClean="0">
                <a:cs typeface="B Mitra" panose="00000400000000000000" pitchFamily="2" charset="-78"/>
              </a:rPr>
              <a:t> </a:t>
            </a:r>
            <a:r>
              <a:rPr lang="ar-SA" sz="2400" b="1" dirty="0" smtClean="0">
                <a:cs typeface="B Mitra" panose="00000400000000000000" pitchFamily="2" charset="-78"/>
              </a:rPr>
              <a:t>و</a:t>
            </a:r>
            <a:r>
              <a:rPr lang="fa-IR" sz="2400" b="1" dirty="0" smtClean="0">
                <a:cs typeface="B Mitra" panose="00000400000000000000" pitchFamily="2" charset="-78"/>
              </a:rPr>
              <a:t> </a:t>
            </a:r>
            <a:r>
              <a:rPr lang="ar-SA" sz="2400" b="1" dirty="0" smtClean="0">
                <a:cs typeface="B Mitra" panose="00000400000000000000" pitchFamily="2" charset="-78"/>
              </a:rPr>
              <a:t> نيمه ساخته شده </a:t>
            </a:r>
            <a:r>
              <a:rPr lang="fa-IR" sz="2400" b="1" dirty="0" smtClean="0">
                <a:cs typeface="B Mitra" panose="00000400000000000000" pitchFamily="2" charset="-78"/>
              </a:rPr>
              <a:t> </a:t>
            </a:r>
            <a:r>
              <a:rPr lang="ar-SA" sz="2400" b="1" dirty="0" smtClean="0">
                <a:cs typeface="B Mitra" panose="00000400000000000000" pitchFamily="2" charset="-78"/>
              </a:rPr>
              <a:t>صنعتي</a:t>
            </a:r>
            <a:r>
              <a:rPr lang="fa-IR" sz="2400" b="1" dirty="0">
                <a:cs typeface="B Mitra" panose="00000400000000000000" pitchFamily="2" charset="-78"/>
              </a:rPr>
              <a:t> </a:t>
            </a:r>
            <a:r>
              <a:rPr lang="ar-SA" sz="2400" b="1" dirty="0" smtClean="0">
                <a:cs typeface="B Mitra" panose="00000400000000000000" pitchFamily="2" charset="-78"/>
              </a:rPr>
              <a:t>مزيت نسبي</a:t>
            </a:r>
            <a:r>
              <a:rPr lang="fa-IR" sz="2400" b="1" dirty="0" smtClean="0">
                <a:cs typeface="B Mitra" panose="00000400000000000000" pitchFamily="2" charset="-78"/>
              </a:rPr>
              <a:t> </a:t>
            </a:r>
            <a:r>
              <a:rPr lang="ar-SA" sz="2400" b="1" dirty="0" smtClean="0">
                <a:cs typeface="B Mitra" panose="00000400000000000000" pitchFamily="2" charset="-78"/>
              </a:rPr>
              <a:t>دارند و مايحتاج روستاييان را توليد مي كنند. </a:t>
            </a:r>
            <a:r>
              <a:rPr lang="fa-IR" sz="2400" b="1" dirty="0" smtClean="0">
                <a:cs typeface="B Mitra" panose="00000400000000000000" pitchFamily="2" charset="-78"/>
              </a:rPr>
              <a:t>پس این امر باعث افزایش حجم مبادله و گسترش بازار های داخلی می شود.</a:t>
            </a: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3825160205"/>
      </p:ext>
    </p:extLst>
  </p:cSld>
  <p:clrMapOvr>
    <a:masterClrMapping/>
  </p:clrMapOvr>
  <p:transition>
    <p:split orient="ver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AutoShape 2"/>
          <p:cNvSpPr>
            <a:spLocks noGrp="1" noChangeArrowheads="1"/>
          </p:cNvSpPr>
          <p:nvPr>
            <p:ph type="title"/>
          </p:nvPr>
        </p:nvSpPr>
        <p:spPr>
          <a:xfrm>
            <a:off x="683568" y="260648"/>
            <a:ext cx="7924800" cy="864096"/>
          </a:xfrm>
        </p:spPr>
        <p:txBody>
          <a:bodyPr>
            <a:normAutofit/>
          </a:bodyPr>
          <a:lstStyle/>
          <a:p>
            <a:pPr algn="r" rtl="1" eaLnBrk="1" hangingPunct="1">
              <a:defRPr/>
            </a:pPr>
            <a:r>
              <a:rPr lang="ar-SA" sz="3200" b="1" dirty="0" smtClean="0">
                <a:cs typeface="B Mitra" panose="00000400000000000000" pitchFamily="2" charset="-78"/>
              </a:rPr>
              <a:t>3</a:t>
            </a:r>
            <a:r>
              <a:rPr lang="fa-IR" sz="3200" b="1" dirty="0" smtClean="0">
                <a:cs typeface="B Mitra" panose="00000400000000000000" pitchFamily="2" charset="-78"/>
              </a:rPr>
              <a:t>. 4 </a:t>
            </a:r>
            <a:r>
              <a:rPr lang="ar-SA" sz="3200" b="1" dirty="0" smtClean="0">
                <a:cs typeface="B Mitra" panose="00000400000000000000" pitchFamily="2" charset="-78"/>
              </a:rPr>
              <a:t>تجارت بين المللي</a:t>
            </a:r>
            <a:endParaRPr lang="en-US" sz="3200" b="1" dirty="0" smtClean="0">
              <a:cs typeface="B Mitra" panose="00000400000000000000" pitchFamily="2" charset="-78"/>
            </a:endParaRPr>
          </a:p>
        </p:txBody>
      </p:sp>
      <p:sp>
        <p:nvSpPr>
          <p:cNvPr id="242691" name="Rectangle 3"/>
          <p:cNvSpPr>
            <a:spLocks noGrp="1" noChangeArrowheads="1"/>
          </p:cNvSpPr>
          <p:nvPr>
            <p:ph idx="1"/>
          </p:nvPr>
        </p:nvSpPr>
        <p:spPr>
          <a:xfrm>
            <a:off x="468313" y="1412777"/>
            <a:ext cx="8280151" cy="4673700"/>
          </a:xfrm>
        </p:spPr>
        <p:txBody>
          <a:bodyPr>
            <a:normAutofit/>
          </a:bodyPr>
          <a:lstStyle/>
          <a:p>
            <a:pPr algn="r" rtl="1" eaLnBrk="1" hangingPunct="1">
              <a:lnSpc>
                <a:spcPct val="150000"/>
              </a:lnSpc>
              <a:buFont typeface="Wingdings" pitchFamily="2" charset="2"/>
              <a:buNone/>
              <a:defRPr/>
            </a:pPr>
            <a:r>
              <a:rPr lang="ar-SA" sz="2400" b="1" dirty="0" smtClean="0">
                <a:cs typeface="B Mitra" panose="00000400000000000000" pitchFamily="2" charset="-78"/>
              </a:rPr>
              <a:t>اسميت معتقد است تجارت خارجي</a:t>
            </a:r>
            <a:r>
              <a:rPr lang="fa-IR" sz="2400" b="1" dirty="0" smtClean="0">
                <a:cs typeface="B Mitra" panose="00000400000000000000" pitchFamily="2" charset="-78"/>
              </a:rPr>
              <a:t>  </a:t>
            </a:r>
            <a:r>
              <a:rPr lang="ar-SA" sz="2400" b="1" dirty="0" smtClean="0">
                <a:cs typeface="B Mitra" panose="00000400000000000000" pitchFamily="2" charset="-78"/>
              </a:rPr>
              <a:t>به </a:t>
            </a:r>
            <a:r>
              <a:rPr lang="fa-IR" sz="2400" b="1" dirty="0" smtClean="0">
                <a:cs typeface="B Mitra" panose="00000400000000000000" pitchFamily="2" charset="-78"/>
              </a:rPr>
              <a:t> </a:t>
            </a:r>
            <a:r>
              <a:rPr lang="ar-SA" sz="2400" b="1" dirty="0" smtClean="0">
                <a:cs typeface="B Mitra" panose="00000400000000000000" pitchFamily="2" charset="-78"/>
              </a:rPr>
              <a:t>نفع </a:t>
            </a:r>
            <a:r>
              <a:rPr lang="fa-IR" sz="2400" b="1" dirty="0" smtClean="0">
                <a:cs typeface="B Mitra" panose="00000400000000000000" pitchFamily="2" charset="-78"/>
              </a:rPr>
              <a:t> </a:t>
            </a:r>
            <a:r>
              <a:rPr lang="ar-SA" sz="2400" b="1" dirty="0" smtClean="0">
                <a:cs typeface="B Mitra" panose="00000400000000000000" pitchFamily="2" charset="-78"/>
              </a:rPr>
              <a:t>تمام  كشورها</a:t>
            </a:r>
            <a:r>
              <a:rPr lang="fa-IR" sz="2400" b="1" dirty="0">
                <a:cs typeface="B Mitra" panose="00000400000000000000" pitchFamily="2" charset="-78"/>
              </a:rPr>
              <a:t> </a:t>
            </a:r>
            <a:r>
              <a:rPr lang="ar-SA" sz="2400" b="1" dirty="0" smtClean="0">
                <a:cs typeface="B Mitra" panose="00000400000000000000" pitchFamily="2" charset="-78"/>
              </a:rPr>
              <a:t>است</a:t>
            </a:r>
            <a:r>
              <a:rPr lang="fa-IR" sz="2400" b="1" dirty="0" smtClean="0">
                <a:cs typeface="B Mitra" panose="00000400000000000000" pitchFamily="2" charset="-78"/>
              </a:rPr>
              <a:t> </a:t>
            </a:r>
            <a:r>
              <a:rPr lang="ar-SA" sz="2400" b="1" dirty="0" smtClean="0">
                <a:cs typeface="B Mitra" panose="00000400000000000000" pitchFamily="2" charset="-78"/>
              </a:rPr>
              <a:t>. هر كشوري</a:t>
            </a:r>
            <a:r>
              <a:rPr lang="fa-IR" sz="2400" b="1" dirty="0" smtClean="0">
                <a:cs typeface="B Mitra" panose="00000400000000000000" pitchFamily="2" charset="-78"/>
              </a:rPr>
              <a:t> </a:t>
            </a:r>
            <a:r>
              <a:rPr lang="ar-SA" sz="2400" b="1" dirty="0" smtClean="0">
                <a:cs typeface="B Mitra" panose="00000400000000000000" pitchFamily="2" charset="-78"/>
              </a:rPr>
              <a:t>  با  </a:t>
            </a:r>
            <a:r>
              <a:rPr lang="fa-IR" sz="2400" b="1" dirty="0" smtClean="0">
                <a:cs typeface="B Mitra" panose="00000400000000000000" pitchFamily="2" charset="-78"/>
              </a:rPr>
              <a:t> </a:t>
            </a:r>
            <a:r>
              <a:rPr lang="ar-SA" sz="2400" b="1" dirty="0" smtClean="0">
                <a:cs typeface="B Mitra" panose="00000400000000000000" pitchFamily="2" charset="-78"/>
              </a:rPr>
              <a:t>توجه </a:t>
            </a:r>
            <a:r>
              <a:rPr lang="fa-IR" sz="2400" b="1" dirty="0" smtClean="0">
                <a:cs typeface="B Mitra" panose="00000400000000000000" pitchFamily="2" charset="-78"/>
              </a:rPr>
              <a:t> </a:t>
            </a:r>
            <a:r>
              <a:rPr lang="ar-SA" sz="2400" b="1" dirty="0" smtClean="0">
                <a:cs typeface="B Mitra" panose="00000400000000000000" pitchFamily="2" charset="-78"/>
              </a:rPr>
              <a:t> به</a:t>
            </a:r>
            <a:r>
              <a:rPr lang="fa-IR" sz="2400" b="1" dirty="0" smtClean="0">
                <a:cs typeface="B Mitra" panose="00000400000000000000" pitchFamily="2" charset="-78"/>
              </a:rPr>
              <a:t> </a:t>
            </a:r>
            <a:r>
              <a:rPr lang="ar-SA" sz="2400" b="1" dirty="0" smtClean="0">
                <a:cs typeface="B Mitra" panose="00000400000000000000" pitchFamily="2" charset="-78"/>
              </a:rPr>
              <a:t> شرايط </a:t>
            </a:r>
            <a:r>
              <a:rPr lang="fa-IR" sz="2400" b="1" dirty="0" smtClean="0">
                <a:cs typeface="B Mitra" panose="00000400000000000000" pitchFamily="2" charset="-78"/>
              </a:rPr>
              <a:t>  </a:t>
            </a:r>
            <a:r>
              <a:rPr lang="ar-SA" sz="2400" b="1" dirty="0" smtClean="0">
                <a:cs typeface="B Mitra" panose="00000400000000000000" pitchFamily="2" charset="-78"/>
              </a:rPr>
              <a:t>خاص</a:t>
            </a:r>
            <a:r>
              <a:rPr lang="fa-IR" sz="2400" b="1" dirty="0" smtClean="0">
                <a:cs typeface="B Mitra" panose="00000400000000000000" pitchFamily="2" charset="-78"/>
              </a:rPr>
              <a:t> </a:t>
            </a:r>
            <a:r>
              <a:rPr lang="ar-SA" sz="2400" b="1" dirty="0" smtClean="0">
                <a:cs typeface="B Mitra" panose="00000400000000000000" pitchFamily="2" charset="-78"/>
              </a:rPr>
              <a:t> طبيعي</a:t>
            </a:r>
            <a:r>
              <a:rPr lang="fa-IR" sz="2400" b="1" dirty="0">
                <a:cs typeface="B Mitra" panose="00000400000000000000" pitchFamily="2" charset="-78"/>
              </a:rPr>
              <a:t> </a:t>
            </a:r>
            <a:r>
              <a:rPr lang="ar-SA" sz="2400" b="1" dirty="0" smtClean="0">
                <a:cs typeface="B Mitra" panose="00000400000000000000" pitchFamily="2" charset="-78"/>
              </a:rPr>
              <a:t>جغرافيايي</a:t>
            </a:r>
            <a:r>
              <a:rPr lang="fa-IR" sz="2400" b="1" dirty="0" smtClean="0">
                <a:cs typeface="B Mitra" panose="00000400000000000000" pitchFamily="2" charset="-78"/>
              </a:rPr>
              <a:t> </a:t>
            </a:r>
            <a:r>
              <a:rPr lang="ar-SA" sz="2400" b="1" dirty="0" smtClean="0">
                <a:cs typeface="B Mitra" panose="00000400000000000000" pitchFamily="2" charset="-78"/>
              </a:rPr>
              <a:t>،</a:t>
            </a:r>
            <a:r>
              <a:rPr lang="fa-IR" sz="2400" b="1" dirty="0" smtClean="0">
                <a:cs typeface="B Mitra" panose="00000400000000000000" pitchFamily="2" charset="-78"/>
              </a:rPr>
              <a:t> </a:t>
            </a:r>
            <a:r>
              <a:rPr lang="ar-SA" sz="2400" b="1" dirty="0" smtClean="0">
                <a:cs typeface="B Mitra" panose="00000400000000000000" pitchFamily="2" charset="-78"/>
              </a:rPr>
              <a:t>جمعيتي</a:t>
            </a:r>
            <a:r>
              <a:rPr lang="fa-IR" sz="2400" b="1" dirty="0" smtClean="0">
                <a:cs typeface="B Mitra" panose="00000400000000000000" pitchFamily="2" charset="-78"/>
              </a:rPr>
              <a:t> </a:t>
            </a:r>
            <a:r>
              <a:rPr lang="ar-SA" sz="2400" b="1" dirty="0" smtClean="0">
                <a:cs typeface="B Mitra" panose="00000400000000000000" pitchFamily="2" charset="-78"/>
              </a:rPr>
              <a:t>، علمي</a:t>
            </a:r>
            <a:r>
              <a:rPr lang="fa-IR" sz="2400" b="1" dirty="0" smtClean="0">
                <a:cs typeface="B Mitra" panose="00000400000000000000" pitchFamily="2" charset="-78"/>
              </a:rPr>
              <a:t> </a:t>
            </a:r>
            <a:r>
              <a:rPr lang="ar-SA" sz="2400" b="1" dirty="0" smtClean="0">
                <a:cs typeface="B Mitra" panose="00000400000000000000" pitchFamily="2" charset="-78"/>
              </a:rPr>
              <a:t>، فرهنگي</a:t>
            </a:r>
            <a:r>
              <a:rPr lang="fa-IR" sz="2400" b="1" dirty="0" smtClean="0">
                <a:cs typeface="B Mitra" panose="00000400000000000000" pitchFamily="2" charset="-78"/>
              </a:rPr>
              <a:t> </a:t>
            </a:r>
            <a:r>
              <a:rPr lang="ar-SA" sz="2400" b="1" dirty="0" smtClean="0">
                <a:cs typeface="B Mitra" panose="00000400000000000000" pitchFamily="2" charset="-78"/>
              </a:rPr>
              <a:t>، سياسي و اقتصادي </a:t>
            </a:r>
            <a:r>
              <a:rPr lang="fa-IR" sz="2400" b="1" dirty="0" smtClean="0">
                <a:cs typeface="B Mitra" panose="00000400000000000000" pitchFamily="2" charset="-78"/>
              </a:rPr>
              <a:t> خ</a:t>
            </a:r>
            <a:r>
              <a:rPr lang="ar-SA" sz="2400" b="1" dirty="0" smtClean="0">
                <a:cs typeface="B Mitra" panose="00000400000000000000" pitchFamily="2" charset="-78"/>
              </a:rPr>
              <a:t>ود</a:t>
            </a:r>
            <a:r>
              <a:rPr lang="fa-IR" sz="2400" b="1" dirty="0" smtClean="0">
                <a:cs typeface="B Mitra" panose="00000400000000000000" pitchFamily="2" charset="-78"/>
              </a:rPr>
              <a:t> </a:t>
            </a:r>
            <a:r>
              <a:rPr lang="ar-SA" sz="2400" b="1" dirty="0" smtClean="0">
                <a:cs typeface="B Mitra" panose="00000400000000000000" pitchFamily="2" charset="-78"/>
              </a:rPr>
              <a:t>در توليد برخي از محصولات داراي مزيت نسبي است.</a:t>
            </a:r>
            <a:r>
              <a:rPr lang="fa-IR" sz="2400" b="1" dirty="0">
                <a:cs typeface="B Mitra" panose="00000400000000000000" pitchFamily="2" charset="-78"/>
              </a:rPr>
              <a:t> </a:t>
            </a:r>
            <a:r>
              <a:rPr lang="ar-SA" sz="2400" b="1" dirty="0" smtClean="0">
                <a:cs typeface="B Mitra" panose="00000400000000000000" pitchFamily="2" charset="-78"/>
              </a:rPr>
              <a:t>مزيت</a:t>
            </a:r>
            <a:r>
              <a:rPr lang="fa-IR" sz="2400" b="1" dirty="0" smtClean="0">
                <a:cs typeface="B Mitra" panose="00000400000000000000" pitchFamily="2" charset="-78"/>
              </a:rPr>
              <a:t> </a:t>
            </a:r>
            <a:r>
              <a:rPr lang="ar-SA" sz="2400" b="1" dirty="0" smtClean="0">
                <a:cs typeface="B Mitra" panose="00000400000000000000" pitchFamily="2" charset="-78"/>
              </a:rPr>
              <a:t>نسبي به اين</a:t>
            </a:r>
            <a:r>
              <a:rPr lang="fa-IR" sz="2400" b="1" dirty="0" smtClean="0">
                <a:cs typeface="B Mitra" panose="00000400000000000000" pitchFamily="2" charset="-78"/>
              </a:rPr>
              <a:t> </a:t>
            </a:r>
            <a:r>
              <a:rPr lang="ar-SA" sz="2400" b="1" dirty="0" smtClean="0">
                <a:cs typeface="B Mitra" panose="00000400000000000000" pitchFamily="2" charset="-78"/>
              </a:rPr>
              <a:t> معني است كه</a:t>
            </a:r>
            <a:r>
              <a:rPr lang="fa-IR" sz="2400" b="1" dirty="0" smtClean="0">
                <a:cs typeface="B Mitra" panose="00000400000000000000" pitchFamily="2" charset="-78"/>
              </a:rPr>
              <a:t> </a:t>
            </a:r>
            <a:r>
              <a:rPr lang="ar-SA" sz="2400" b="1" dirty="0" smtClean="0">
                <a:cs typeface="B Mitra" panose="00000400000000000000" pitchFamily="2" charset="-78"/>
              </a:rPr>
              <a:t> يك </a:t>
            </a:r>
            <a:r>
              <a:rPr lang="fa-IR" sz="2400" b="1" dirty="0" smtClean="0">
                <a:cs typeface="B Mitra" panose="00000400000000000000" pitchFamily="2" charset="-78"/>
              </a:rPr>
              <a:t> </a:t>
            </a:r>
            <a:r>
              <a:rPr lang="ar-SA" sz="2400" b="1" dirty="0" smtClean="0">
                <a:cs typeface="B Mitra" panose="00000400000000000000" pitchFamily="2" charset="-78"/>
              </a:rPr>
              <a:t>كشور </a:t>
            </a:r>
            <a:r>
              <a:rPr lang="fa-IR" sz="2400" b="1" dirty="0" smtClean="0">
                <a:cs typeface="B Mitra" panose="00000400000000000000" pitchFamily="2" charset="-78"/>
              </a:rPr>
              <a:t> </a:t>
            </a:r>
            <a:r>
              <a:rPr lang="ar-SA" sz="2400" b="1" dirty="0" smtClean="0">
                <a:cs typeface="B Mitra" panose="00000400000000000000" pitchFamily="2" charset="-78"/>
              </a:rPr>
              <a:t>كالايي</a:t>
            </a:r>
            <a:r>
              <a:rPr lang="fa-IR" sz="2400" b="1" dirty="0" smtClean="0">
                <a:cs typeface="B Mitra" panose="00000400000000000000" pitchFamily="2" charset="-78"/>
              </a:rPr>
              <a:t> </a:t>
            </a:r>
            <a:r>
              <a:rPr lang="ar-SA" sz="2400" b="1" dirty="0" smtClean="0">
                <a:cs typeface="B Mitra" panose="00000400000000000000" pitchFamily="2" charset="-78"/>
              </a:rPr>
              <a:t> را</a:t>
            </a:r>
            <a:r>
              <a:rPr lang="fa-IR" sz="2400" b="1" dirty="0">
                <a:cs typeface="B Mitra" panose="00000400000000000000" pitchFamily="2" charset="-78"/>
              </a:rPr>
              <a:t> </a:t>
            </a:r>
            <a:r>
              <a:rPr lang="ar-SA" sz="2400" b="1" dirty="0" smtClean="0">
                <a:cs typeface="B Mitra" panose="00000400000000000000" pitchFamily="2" charset="-78"/>
              </a:rPr>
              <a:t>نسبت به</a:t>
            </a:r>
            <a:r>
              <a:rPr lang="fa-IR" sz="2400" b="1" dirty="0" smtClean="0">
                <a:cs typeface="B Mitra" panose="00000400000000000000" pitchFamily="2" charset="-78"/>
              </a:rPr>
              <a:t> </a:t>
            </a:r>
            <a:r>
              <a:rPr lang="ar-SA" sz="2400" b="1" dirty="0" smtClean="0">
                <a:cs typeface="B Mitra" panose="00000400000000000000" pitchFamily="2" charset="-78"/>
              </a:rPr>
              <a:t>ساير كشورها ارزان تر توليد مي كند.</a:t>
            </a:r>
            <a:r>
              <a:rPr lang="fa-IR" sz="2400" dirty="0" smtClean="0">
                <a:cs typeface="B Mitra" panose="00000400000000000000" pitchFamily="2" charset="-78"/>
              </a:rPr>
              <a:t> </a:t>
            </a:r>
            <a:endParaRPr lang="en-US" sz="24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460817682"/>
      </p:ext>
    </p:extLst>
  </p:cSld>
  <p:clrMapOvr>
    <a:masterClrMapping/>
  </p:clrMapOvr>
  <p:transition>
    <p:split orient="ver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AutoShape 2"/>
          <p:cNvSpPr>
            <a:spLocks noGrp="1" noChangeArrowheads="1"/>
          </p:cNvSpPr>
          <p:nvPr>
            <p:ph type="title"/>
          </p:nvPr>
        </p:nvSpPr>
        <p:spPr>
          <a:xfrm>
            <a:off x="250829" y="548680"/>
            <a:ext cx="8435975" cy="792088"/>
          </a:xfrm>
        </p:spPr>
        <p:txBody>
          <a:bodyPr>
            <a:normAutofit/>
          </a:bodyPr>
          <a:lstStyle/>
          <a:p>
            <a:pPr algn="r" rtl="1" eaLnBrk="1" hangingPunct="1">
              <a:defRPr/>
            </a:pPr>
            <a:r>
              <a:rPr lang="ar-SA" sz="3200" b="1" dirty="0" smtClean="0">
                <a:cs typeface="B Mitra" panose="00000400000000000000" pitchFamily="2" charset="-78"/>
              </a:rPr>
              <a:t>تجارت خارجي دو مزيت دارد:</a:t>
            </a:r>
            <a:endParaRPr lang="en-US" sz="3200" b="1" dirty="0" smtClean="0">
              <a:cs typeface="B Mitra" panose="00000400000000000000" pitchFamily="2" charset="-78"/>
            </a:endParaRPr>
          </a:p>
        </p:txBody>
      </p:sp>
      <p:sp>
        <p:nvSpPr>
          <p:cNvPr id="246787" name="Rectangle 3"/>
          <p:cNvSpPr>
            <a:spLocks noGrp="1" noChangeArrowheads="1"/>
          </p:cNvSpPr>
          <p:nvPr>
            <p:ph idx="1"/>
          </p:nvPr>
        </p:nvSpPr>
        <p:spPr>
          <a:xfrm>
            <a:off x="395292" y="1700809"/>
            <a:ext cx="8497887" cy="4385668"/>
          </a:xfrm>
        </p:spPr>
        <p:txBody>
          <a:bodyPr>
            <a:normAutofit/>
          </a:bodyPr>
          <a:lstStyle/>
          <a:p>
            <a:pPr eaLnBrk="1" hangingPunct="1">
              <a:defRPr/>
            </a:pPr>
            <a:endParaRPr lang="fa-IR" sz="2400" b="1" dirty="0" smtClean="0">
              <a:cs typeface="B Mitra" panose="00000400000000000000" pitchFamily="2" charset="-78"/>
            </a:endParaRPr>
          </a:p>
          <a:p>
            <a:pPr algn="just" rtl="1" eaLnBrk="1" hangingPunct="1">
              <a:buFont typeface="Wingdings" pitchFamily="2" charset="2"/>
              <a:buNone/>
              <a:defRPr/>
            </a:pPr>
            <a:r>
              <a:rPr lang="fa-IR" sz="2400" b="1" dirty="0" smtClean="0">
                <a:cs typeface="B Mitra" panose="00000400000000000000" pitchFamily="2" charset="-78"/>
              </a:rPr>
              <a:t>1</a:t>
            </a:r>
            <a:r>
              <a:rPr lang="ar-SA" sz="2400" b="1" dirty="0" smtClean="0">
                <a:cs typeface="B Mitra" panose="00000400000000000000" pitchFamily="2" charset="-78"/>
              </a:rPr>
              <a:t>. كشوري كه مازاد توليد، مازاد نيروي كار و مازاد سرمايه دارد و</a:t>
            </a:r>
            <a:r>
              <a:rPr lang="fa-IR" sz="2400" b="1" dirty="0" smtClean="0">
                <a:cs typeface="B Mitra" panose="00000400000000000000" pitchFamily="2" charset="-78"/>
              </a:rPr>
              <a:t> </a:t>
            </a:r>
            <a:r>
              <a:rPr lang="ar-SA" sz="2400" b="1" dirty="0" smtClean="0">
                <a:cs typeface="B Mitra" panose="00000400000000000000" pitchFamily="2" charset="-78"/>
              </a:rPr>
              <a:t> براي آن تقاضايي وجود ندارد آنها را صادر نموده و كالاهاي مورد نيازش را وارد مي كند.</a:t>
            </a:r>
            <a:endParaRPr lang="fa-IR" sz="2400" b="1" i="1" dirty="0" smtClean="0">
              <a:cs typeface="B Mitra" panose="00000400000000000000" pitchFamily="2" charset="-78"/>
            </a:endParaRPr>
          </a:p>
          <a:p>
            <a:pPr algn="just" rtl="1" eaLnBrk="1" hangingPunct="1">
              <a:buFont typeface="Wingdings" pitchFamily="2" charset="2"/>
              <a:buNone/>
              <a:defRPr/>
            </a:pPr>
            <a:r>
              <a:rPr lang="fa-IR" sz="2400" b="1" dirty="0" smtClean="0">
                <a:cs typeface="B Mitra" panose="00000400000000000000" pitchFamily="2" charset="-78"/>
              </a:rPr>
              <a:t>2</a:t>
            </a:r>
            <a:r>
              <a:rPr lang="ar-SA" sz="2400" b="1" dirty="0" smtClean="0">
                <a:cs typeface="B Mitra" panose="00000400000000000000" pitchFamily="2" charset="-78"/>
              </a:rPr>
              <a:t>. ارزش توليد كالاهايي كه در داخل براي</a:t>
            </a:r>
            <a:r>
              <a:rPr lang="fa-IR" sz="2400" b="1" dirty="0" smtClean="0">
                <a:cs typeface="B Mitra" panose="00000400000000000000" pitchFamily="2" charset="-78"/>
              </a:rPr>
              <a:t> </a:t>
            </a:r>
            <a:r>
              <a:rPr lang="ar-SA" sz="2400" b="1" dirty="0" smtClean="0">
                <a:cs typeface="B Mitra" panose="00000400000000000000" pitchFamily="2" charset="-78"/>
              </a:rPr>
              <a:t> آنها</a:t>
            </a:r>
            <a:r>
              <a:rPr lang="fa-IR" sz="2400" b="1" dirty="0" smtClean="0">
                <a:cs typeface="B Mitra" panose="00000400000000000000" pitchFamily="2" charset="-78"/>
              </a:rPr>
              <a:t> </a:t>
            </a:r>
            <a:r>
              <a:rPr lang="ar-SA" sz="2400" b="1" dirty="0" smtClean="0">
                <a:cs typeface="B Mitra" panose="00000400000000000000" pitchFamily="2" charset="-78"/>
              </a:rPr>
              <a:t> تقاضا </a:t>
            </a:r>
            <a:r>
              <a:rPr lang="fa-IR" sz="2400" b="1" dirty="0" smtClean="0">
                <a:cs typeface="B Mitra" panose="00000400000000000000" pitchFamily="2" charset="-78"/>
              </a:rPr>
              <a:t> </a:t>
            </a:r>
            <a:r>
              <a:rPr lang="ar-SA" sz="2400" b="1" dirty="0" smtClean="0">
                <a:cs typeface="B Mitra" panose="00000400000000000000" pitchFamily="2" charset="-78"/>
              </a:rPr>
              <a:t>وجود </a:t>
            </a:r>
            <a:r>
              <a:rPr lang="fa-IR" sz="2400" b="1" dirty="0" smtClean="0">
                <a:cs typeface="B Mitra" panose="00000400000000000000" pitchFamily="2" charset="-78"/>
              </a:rPr>
              <a:t> </a:t>
            </a:r>
            <a:r>
              <a:rPr lang="ar-SA" sz="2400" b="1" dirty="0" smtClean="0">
                <a:cs typeface="B Mitra" panose="00000400000000000000" pitchFamily="2" charset="-78"/>
              </a:rPr>
              <a:t>ندارد افزايش مي يابد و ازرش توليد كالاهايي كه در داخل كمبود عرضه براي آنها وجود دارد كاهش مي </a:t>
            </a:r>
            <a:r>
              <a:rPr lang="fa-IR" sz="2400" b="1" dirty="0" smtClean="0">
                <a:cs typeface="B Mitra" panose="00000400000000000000" pitchFamily="2" charset="-78"/>
              </a:rPr>
              <a:t> </a:t>
            </a:r>
            <a:r>
              <a:rPr lang="ar-SA" sz="2400" b="1" dirty="0" smtClean="0">
                <a:cs typeface="B Mitra" panose="00000400000000000000" pitchFamily="2" charset="-78"/>
              </a:rPr>
              <a:t>يابد</a:t>
            </a:r>
            <a:r>
              <a:rPr lang="fa-IR" sz="2400" b="1" dirty="0" smtClean="0">
                <a:cs typeface="B Mitra" panose="00000400000000000000" pitchFamily="2" charset="-78"/>
              </a:rPr>
              <a:t> </a:t>
            </a:r>
            <a:r>
              <a:rPr lang="ar-SA" sz="2400" b="1" dirty="0" smtClean="0">
                <a:cs typeface="B Mitra" panose="00000400000000000000" pitchFamily="2" charset="-78"/>
              </a:rPr>
              <a:t> بدين</a:t>
            </a:r>
            <a:r>
              <a:rPr lang="fa-IR" sz="2400" b="1" dirty="0" smtClean="0">
                <a:cs typeface="B Mitra" panose="00000400000000000000" pitchFamily="2" charset="-78"/>
              </a:rPr>
              <a:t> </a:t>
            </a:r>
            <a:r>
              <a:rPr lang="ar-SA" sz="2400" b="1" dirty="0" smtClean="0">
                <a:cs typeface="B Mitra" panose="00000400000000000000" pitchFamily="2" charset="-78"/>
              </a:rPr>
              <a:t> ترتيب</a:t>
            </a:r>
            <a:r>
              <a:rPr lang="fa-IR" sz="2400" b="1" dirty="0" smtClean="0">
                <a:cs typeface="B Mitra" panose="00000400000000000000" pitchFamily="2" charset="-78"/>
              </a:rPr>
              <a:t> </a:t>
            </a:r>
            <a:r>
              <a:rPr lang="ar-SA" sz="2400" b="1" dirty="0" smtClean="0">
                <a:cs typeface="B Mitra" panose="00000400000000000000" pitchFamily="2" charset="-78"/>
              </a:rPr>
              <a:t> رفاه </a:t>
            </a:r>
            <a:r>
              <a:rPr lang="fa-IR" sz="2400" b="1" dirty="0" smtClean="0">
                <a:cs typeface="B Mitra" panose="00000400000000000000" pitchFamily="2" charset="-78"/>
              </a:rPr>
              <a:t> </a:t>
            </a:r>
            <a:r>
              <a:rPr lang="ar-SA" sz="2400" b="1" dirty="0" smtClean="0">
                <a:cs typeface="B Mitra" panose="00000400000000000000" pitchFamily="2" charset="-78"/>
              </a:rPr>
              <a:t>عمومي افزايش مي يابد.</a:t>
            </a:r>
            <a:endParaRPr lang="fa-IR" sz="2400" b="1" dirty="0" smtClean="0">
              <a:cs typeface="B Mitra" panose="00000400000000000000" pitchFamily="2" charset="-78"/>
            </a:endParaRPr>
          </a:p>
          <a:p>
            <a:pPr algn="just" rtl="1" eaLnBrk="1" hangingPunct="1">
              <a:buFont typeface="Wingdings" pitchFamily="2" charset="2"/>
              <a:buNone/>
              <a:defRPr/>
            </a:pPr>
            <a:r>
              <a:rPr lang="fa-IR" sz="2400" b="1" dirty="0" smtClean="0">
                <a:cs typeface="B Mitra" panose="00000400000000000000" pitchFamily="2" charset="-78"/>
              </a:rPr>
              <a:t>بنابراین از نظر اسمیت:</a:t>
            </a:r>
          </a:p>
          <a:p>
            <a:pPr rtl="1" eaLnBrk="1" hangingPunct="1">
              <a:buFont typeface="Wingdings" pitchFamily="2" charset="2"/>
              <a:buNone/>
              <a:defRPr/>
            </a:pPr>
            <a:r>
              <a:rPr lang="fa-IR" sz="2400" b="1" dirty="0" smtClean="0">
                <a:cs typeface="B Mitra" panose="00000400000000000000" pitchFamily="2" charset="-78"/>
              </a:rPr>
              <a:t>تجارت بین المللی          گسترش بازار             تقسیم کار          تولید در سطح جهان </a:t>
            </a: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cxnSp>
        <p:nvCxnSpPr>
          <p:cNvPr id="3" name="Straight Arrow Connector 2"/>
          <p:cNvCxnSpPr/>
          <p:nvPr/>
        </p:nvCxnSpPr>
        <p:spPr>
          <a:xfrm flipH="1">
            <a:off x="6372200" y="4869160"/>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4283968" y="4869160"/>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139952" y="4437112"/>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411760" y="486916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339752" y="443711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365544"/>
      </p:ext>
    </p:extLst>
  </p:cSld>
  <p:clrMapOvr>
    <a:masterClrMapping/>
  </p:clrMapOvr>
  <p:transition>
    <p:split orient="ver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AutoShape 2"/>
          <p:cNvSpPr>
            <a:spLocks noGrp="1" noChangeArrowheads="1"/>
          </p:cNvSpPr>
          <p:nvPr>
            <p:ph type="title"/>
          </p:nvPr>
        </p:nvSpPr>
        <p:spPr>
          <a:xfrm>
            <a:off x="1907704" y="692696"/>
            <a:ext cx="8758238" cy="935037"/>
          </a:xfrm>
        </p:spPr>
        <p:txBody>
          <a:bodyPr>
            <a:noAutofit/>
          </a:bodyPr>
          <a:lstStyle/>
          <a:p>
            <a:pPr rtl="1" eaLnBrk="1" hangingPunct="1">
              <a:defRPr/>
            </a:pPr>
            <a:r>
              <a:rPr lang="ar-SA" sz="3200" b="1" dirty="0" smtClean="0">
                <a:cs typeface="B Mitra" panose="00000400000000000000" pitchFamily="2" charset="-78"/>
              </a:rPr>
              <a:t>3</a:t>
            </a:r>
            <a:r>
              <a:rPr lang="fa-IR" sz="3200" b="1" dirty="0" smtClean="0">
                <a:cs typeface="B Mitra" panose="00000400000000000000" pitchFamily="2" charset="-78"/>
              </a:rPr>
              <a:t>. 5 </a:t>
            </a:r>
            <a:r>
              <a:rPr lang="ar-SA" sz="3200" b="1" dirty="0" smtClean="0">
                <a:cs typeface="B Mitra" panose="00000400000000000000" pitchFamily="2" charset="-78"/>
              </a:rPr>
              <a:t>افزايش جمعيت يا افزايش نيروي كار</a:t>
            </a:r>
            <a:br>
              <a:rPr lang="ar-SA" sz="3200" b="1" dirty="0" smtClean="0">
                <a:cs typeface="B Mitra" panose="00000400000000000000" pitchFamily="2" charset="-78"/>
              </a:rPr>
            </a:br>
            <a:endParaRPr lang="en-US" sz="3200" b="1" dirty="0" smtClean="0">
              <a:cs typeface="B Mitra" panose="00000400000000000000" pitchFamily="2" charset="-78"/>
            </a:endParaRPr>
          </a:p>
        </p:txBody>
      </p:sp>
      <p:sp>
        <p:nvSpPr>
          <p:cNvPr id="256003" name="Rectangle 3"/>
          <p:cNvSpPr>
            <a:spLocks noGrp="1" noChangeArrowheads="1"/>
          </p:cNvSpPr>
          <p:nvPr>
            <p:ph idx="1"/>
          </p:nvPr>
        </p:nvSpPr>
        <p:spPr>
          <a:xfrm>
            <a:off x="107504" y="1196752"/>
            <a:ext cx="8893175" cy="3724275"/>
          </a:xfrm>
        </p:spPr>
        <p:txBody>
          <a:bodyPr>
            <a:normAutofit/>
          </a:bodyPr>
          <a:lstStyle/>
          <a:p>
            <a:pPr algn="just">
              <a:lnSpc>
                <a:spcPct val="90000"/>
              </a:lnSpc>
              <a:defRPr/>
            </a:pPr>
            <a:r>
              <a:rPr lang="fa-IR" sz="2400" b="1" dirty="0" smtClean="0">
                <a:cs typeface="B Mitra" panose="00000400000000000000" pitchFamily="2" charset="-78"/>
              </a:rPr>
              <a:t>    </a:t>
            </a:r>
            <a:r>
              <a:rPr lang="ar-SA" sz="2400" b="1" dirty="0" smtClean="0">
                <a:cs typeface="B Mitra" panose="00000400000000000000" pitchFamily="2" charset="-78"/>
              </a:rPr>
              <a:t>اسميت جمعيت را نيروي كار تلقي مي كند بنابراين </a:t>
            </a:r>
            <a:r>
              <a:rPr lang="fa-IR" sz="2400" b="1" dirty="0" smtClean="0">
                <a:cs typeface="B Mitra" panose="00000400000000000000" pitchFamily="2" charset="-78"/>
              </a:rPr>
              <a:t> </a:t>
            </a:r>
            <a:r>
              <a:rPr lang="ar-SA" sz="2400" b="1" dirty="0" smtClean="0">
                <a:cs typeface="B Mitra" panose="00000400000000000000" pitchFamily="2" charset="-78"/>
              </a:rPr>
              <a:t>با افزايش جمعيت موافق است و آن را يكي از عوامل توسعه اقتصادي مي داند. او معتقد است كار فرمايان بايد دستمزدها</a:t>
            </a:r>
            <a:r>
              <a:rPr lang="fa-IR" sz="2400" b="1" dirty="0" smtClean="0">
                <a:cs typeface="B Mitra" panose="00000400000000000000" pitchFamily="2" charset="-78"/>
              </a:rPr>
              <a:t> </a:t>
            </a:r>
            <a:r>
              <a:rPr lang="ar-SA" sz="2400" b="1" dirty="0" smtClean="0">
                <a:cs typeface="B Mitra" panose="00000400000000000000" pitchFamily="2" charset="-78"/>
              </a:rPr>
              <a:t>را </a:t>
            </a:r>
            <a:r>
              <a:rPr lang="fa-IR" sz="2400" b="1" dirty="0" smtClean="0">
                <a:cs typeface="B Mitra" panose="00000400000000000000" pitchFamily="2" charset="-78"/>
              </a:rPr>
              <a:t> </a:t>
            </a:r>
            <a:r>
              <a:rPr lang="ar-SA" sz="2400" b="1" dirty="0" smtClean="0">
                <a:cs typeface="B Mitra" panose="00000400000000000000" pitchFamily="2" charset="-78"/>
              </a:rPr>
              <a:t>به </a:t>
            </a:r>
            <a:r>
              <a:rPr lang="fa-IR" sz="2400" b="1" dirty="0" smtClean="0">
                <a:cs typeface="B Mitra" panose="00000400000000000000" pitchFamily="2" charset="-78"/>
              </a:rPr>
              <a:t> </a:t>
            </a:r>
            <a:r>
              <a:rPr lang="ar-SA" sz="2400" b="1" dirty="0" smtClean="0">
                <a:cs typeface="B Mitra" panose="00000400000000000000" pitchFamily="2" charset="-78"/>
              </a:rPr>
              <a:t>بيش</a:t>
            </a:r>
            <a:r>
              <a:rPr lang="fa-IR" sz="2400" b="1" dirty="0" smtClean="0">
                <a:cs typeface="B Mitra" panose="00000400000000000000" pitchFamily="2" charset="-78"/>
              </a:rPr>
              <a:t> </a:t>
            </a:r>
            <a:r>
              <a:rPr lang="ar-SA" sz="2400" b="1" dirty="0" smtClean="0">
                <a:cs typeface="B Mitra" panose="00000400000000000000" pitchFamily="2" charset="-78"/>
              </a:rPr>
              <a:t> از سطح حداقل معشيت افزايش</a:t>
            </a:r>
            <a:r>
              <a:rPr lang="fa-IR" sz="2400" b="1" dirty="0" smtClean="0">
                <a:cs typeface="B Mitra" panose="00000400000000000000" pitchFamily="2" charset="-78"/>
              </a:rPr>
              <a:t> </a:t>
            </a:r>
            <a:r>
              <a:rPr lang="ar-SA" sz="2400" b="1" dirty="0" smtClean="0">
                <a:cs typeface="B Mitra" panose="00000400000000000000" pitchFamily="2" charset="-78"/>
              </a:rPr>
              <a:t> دهند تا </a:t>
            </a:r>
            <a:r>
              <a:rPr lang="fa-IR" sz="2400" b="1" dirty="0" smtClean="0">
                <a:cs typeface="B Mitra" panose="00000400000000000000" pitchFamily="2" charset="-78"/>
              </a:rPr>
              <a:t> </a:t>
            </a:r>
            <a:r>
              <a:rPr lang="ar-SA" sz="2400" b="1" dirty="0" smtClean="0">
                <a:cs typeface="B Mitra" panose="00000400000000000000" pitchFamily="2" charset="-78"/>
              </a:rPr>
              <a:t>كارگران</a:t>
            </a:r>
            <a:r>
              <a:rPr lang="fa-IR" sz="2400" b="1" dirty="0" smtClean="0">
                <a:cs typeface="B Mitra" panose="00000400000000000000" pitchFamily="2" charset="-78"/>
              </a:rPr>
              <a:t> </a:t>
            </a:r>
            <a:r>
              <a:rPr lang="ar-SA" sz="2400" b="1" dirty="0" smtClean="0">
                <a:cs typeface="B Mitra" panose="00000400000000000000" pitchFamily="2" charset="-78"/>
              </a:rPr>
              <a:t> تشويق </a:t>
            </a:r>
            <a:r>
              <a:rPr lang="fa-IR" sz="2400" b="1" dirty="0" smtClean="0">
                <a:cs typeface="B Mitra" panose="00000400000000000000" pitchFamily="2" charset="-78"/>
              </a:rPr>
              <a:t> </a:t>
            </a:r>
            <a:r>
              <a:rPr lang="ar-SA" sz="2400" b="1" dirty="0" smtClean="0">
                <a:cs typeface="B Mitra" panose="00000400000000000000" pitchFamily="2" charset="-78"/>
              </a:rPr>
              <a:t>به ازدواج و </a:t>
            </a:r>
            <a:r>
              <a:rPr lang="fa-IR" sz="2400" b="1" dirty="0" smtClean="0">
                <a:cs typeface="B Mitra" panose="00000400000000000000" pitchFamily="2" charset="-78"/>
              </a:rPr>
              <a:t> </a:t>
            </a:r>
            <a:r>
              <a:rPr lang="ar-SA" sz="2400" b="1" dirty="0" smtClean="0">
                <a:cs typeface="B Mitra" panose="00000400000000000000" pitchFamily="2" charset="-78"/>
              </a:rPr>
              <a:t>توليد مثل شوند و بدين ترتيب جمعيت افزايش </a:t>
            </a:r>
            <a:r>
              <a:rPr lang="fa-IR" sz="2400" b="1" dirty="0" smtClean="0">
                <a:cs typeface="B Mitra" panose="00000400000000000000" pitchFamily="2" charset="-78"/>
              </a:rPr>
              <a:t> </a:t>
            </a:r>
            <a:r>
              <a:rPr lang="ar-SA" sz="2400" b="1" dirty="0" smtClean="0">
                <a:cs typeface="B Mitra" panose="00000400000000000000" pitchFamily="2" charset="-78"/>
              </a:rPr>
              <a:t>يابد با افزايش جمعيت، عرضه نيروي كار افزايش مي يابد افزايش عرضه كار موجب افزايش مصرف و افزايش</a:t>
            </a:r>
            <a:r>
              <a:rPr lang="fa-IR" sz="2400" b="1" dirty="0" smtClean="0">
                <a:cs typeface="B Mitra" panose="00000400000000000000" pitchFamily="2" charset="-78"/>
              </a:rPr>
              <a:t> </a:t>
            </a:r>
            <a:r>
              <a:rPr lang="ar-SA" sz="2400" b="1" dirty="0" smtClean="0">
                <a:cs typeface="B Mitra" panose="00000400000000000000" pitchFamily="2" charset="-78"/>
              </a:rPr>
              <a:t> سود </a:t>
            </a:r>
            <a:r>
              <a:rPr lang="fa-IR" sz="2400" b="1" dirty="0" smtClean="0">
                <a:cs typeface="B Mitra" panose="00000400000000000000" pitchFamily="2" charset="-78"/>
              </a:rPr>
              <a:t> </a:t>
            </a:r>
            <a:r>
              <a:rPr lang="ar-SA" sz="2400" b="1" dirty="0" smtClean="0">
                <a:cs typeface="B Mitra" panose="00000400000000000000" pitchFamily="2" charset="-78"/>
              </a:rPr>
              <a:t>و</a:t>
            </a:r>
            <a:r>
              <a:rPr lang="fa-IR" sz="2400" b="1" dirty="0" smtClean="0">
                <a:cs typeface="B Mitra" panose="00000400000000000000" pitchFamily="2" charset="-78"/>
              </a:rPr>
              <a:t>  </a:t>
            </a:r>
            <a:r>
              <a:rPr lang="ar-SA" sz="2400" b="1" dirty="0" smtClean="0">
                <a:cs typeface="B Mitra" panose="00000400000000000000" pitchFamily="2" charset="-78"/>
              </a:rPr>
              <a:t>افزايش سرمايه گذاري و توليد بيشتر و نهايتاً رشد و توسعه اقتصادي مي شود.</a:t>
            </a:r>
            <a:endParaRPr lang="fa-IR" sz="2400" b="1" dirty="0" smtClean="0">
              <a:cs typeface="B Mitra" panose="00000400000000000000" pitchFamily="2" charset="-78"/>
            </a:endParaRPr>
          </a:p>
          <a:p>
            <a:pPr algn="just">
              <a:lnSpc>
                <a:spcPct val="90000"/>
              </a:lnSpc>
              <a:defRPr/>
            </a:pPr>
            <a:r>
              <a:rPr lang="fa-IR" sz="2400" b="1" dirty="0" smtClean="0">
                <a:cs typeface="B Mitra" panose="00000400000000000000" pitchFamily="2" charset="-78"/>
              </a:rPr>
              <a:t>  </a:t>
            </a:r>
            <a:r>
              <a:rPr lang="fa-IR" sz="2400" dirty="0" smtClean="0">
                <a:cs typeface="B Mitra" panose="00000400000000000000" pitchFamily="2" charset="-78"/>
              </a:rPr>
              <a:t>دستمزد کارگران بیش از حداقل معیشت       ازدواج و تولید مثل         جمعیت         عرضه کار</a:t>
            </a:r>
          </a:p>
          <a:p>
            <a:pPr marL="0" indent="0" algn="just">
              <a:lnSpc>
                <a:spcPct val="90000"/>
              </a:lnSpc>
              <a:buNone/>
              <a:defRPr/>
            </a:pPr>
            <a:r>
              <a:rPr lang="fa-IR" sz="2400" dirty="0" smtClean="0">
                <a:cs typeface="B Mitra" panose="00000400000000000000" pitchFamily="2" charset="-78"/>
              </a:rPr>
              <a:t>        مصرف         سود         سرمایه گذاری           تولید       رشد و توسعه</a:t>
            </a:r>
          </a:p>
          <a:p>
            <a:pPr marL="0" indent="0" algn="just">
              <a:lnSpc>
                <a:spcPct val="90000"/>
              </a:lnSpc>
              <a:buNone/>
              <a:defRPr/>
            </a:pPr>
            <a:r>
              <a:rPr lang="fa-IR" sz="2400" dirty="0" smtClean="0">
                <a:cs typeface="B Mitra" panose="00000400000000000000" pitchFamily="2" charset="-78"/>
              </a:rPr>
              <a:t>         </a:t>
            </a:r>
            <a:endParaRPr lang="en-US" sz="24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cxnSp>
        <p:nvCxnSpPr>
          <p:cNvPr id="3" name="Straight Arrow Connector 2"/>
          <p:cNvCxnSpPr/>
          <p:nvPr/>
        </p:nvCxnSpPr>
        <p:spPr>
          <a:xfrm flipV="1">
            <a:off x="8604448" y="3507668"/>
            <a:ext cx="0" cy="4973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4788024" y="3789040"/>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699792" y="378904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627784" y="3429000"/>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1475656" y="386104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1403648" y="3429000"/>
            <a:ext cx="0" cy="4973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8532440" y="422108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8460432" y="392639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7236296" y="422108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7164288" y="392639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6372200" y="422108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6300192" y="392639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4427984" y="4221088"/>
            <a:ext cx="5400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4355976" y="393305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3347864" y="422108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8190880"/>
      </p:ext>
    </p:extLst>
  </p:cSld>
  <p:clrMapOvr>
    <a:masterClrMapping/>
  </p:clrMapOvr>
  <p:transition>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AutoShape 2"/>
          <p:cNvSpPr>
            <a:spLocks noGrp="1" noChangeArrowheads="1"/>
          </p:cNvSpPr>
          <p:nvPr>
            <p:ph type="title"/>
          </p:nvPr>
        </p:nvSpPr>
        <p:spPr>
          <a:xfrm>
            <a:off x="755650" y="548681"/>
            <a:ext cx="7924800" cy="1224136"/>
          </a:xfrm>
        </p:spPr>
        <p:txBody>
          <a:bodyPr>
            <a:normAutofit/>
          </a:bodyPr>
          <a:lstStyle/>
          <a:p>
            <a:pPr algn="r" rtl="1" eaLnBrk="1" hangingPunct="1">
              <a:defRPr/>
            </a:pPr>
            <a:r>
              <a:rPr lang="ar-SA" sz="3200" b="1" dirty="0" smtClean="0">
                <a:cs typeface="B Mitra" panose="00000400000000000000" pitchFamily="2" charset="-78"/>
              </a:rPr>
              <a:t>3</a:t>
            </a:r>
            <a:r>
              <a:rPr lang="fa-IR" sz="3200" b="1" dirty="0" smtClean="0">
                <a:cs typeface="B Mitra" panose="00000400000000000000" pitchFamily="2" charset="-78"/>
              </a:rPr>
              <a:t>. 6</a:t>
            </a:r>
            <a:r>
              <a:rPr lang="ar-SA" sz="3200" b="1" dirty="0" smtClean="0">
                <a:cs typeface="B Mitra" panose="00000400000000000000" pitchFamily="2" charset="-78"/>
              </a:rPr>
              <a:t>مدل رشد اقتصادي آدام اسميت</a:t>
            </a:r>
            <a:br>
              <a:rPr lang="ar-SA" sz="3200" b="1" dirty="0" smtClean="0">
                <a:cs typeface="B Mitra" panose="00000400000000000000" pitchFamily="2" charset="-78"/>
              </a:rPr>
            </a:br>
            <a:endParaRPr lang="en-US" sz="3200" b="1" dirty="0" smtClean="0">
              <a:cs typeface="B Mitra" panose="00000400000000000000" pitchFamily="2" charset="-78"/>
            </a:endParaRPr>
          </a:p>
        </p:txBody>
      </p:sp>
      <p:sp>
        <p:nvSpPr>
          <p:cNvPr id="262147" name="Rectangle 3"/>
          <p:cNvSpPr>
            <a:spLocks noGrp="1" noChangeArrowheads="1"/>
          </p:cNvSpPr>
          <p:nvPr>
            <p:ph idx="1"/>
          </p:nvPr>
        </p:nvSpPr>
        <p:spPr>
          <a:xfrm>
            <a:off x="395292" y="1484785"/>
            <a:ext cx="8353425" cy="4601692"/>
          </a:xfrm>
        </p:spPr>
        <p:txBody>
          <a:bodyPr>
            <a:normAutofit/>
          </a:bodyPr>
          <a:lstStyle/>
          <a:p>
            <a:pPr algn="just" rtl="1" eaLnBrk="1" hangingPunct="1">
              <a:lnSpc>
                <a:spcPct val="150000"/>
              </a:lnSpc>
              <a:buFont typeface="Wingdings" pitchFamily="2" charset="2"/>
              <a:buNone/>
              <a:defRPr/>
            </a:pPr>
            <a:r>
              <a:rPr lang="ar-SA" sz="2400" b="1" dirty="0" smtClean="0">
                <a:cs typeface="B Mitra" panose="00000400000000000000" pitchFamily="2" charset="-78"/>
              </a:rPr>
              <a:t>آدام اسميت براي مدل رشد اقتصادي خود فرضياتي را</a:t>
            </a:r>
            <a:r>
              <a:rPr lang="fa-IR" sz="2400" b="1" dirty="0">
                <a:cs typeface="B Mitra" panose="00000400000000000000" pitchFamily="2" charset="-78"/>
              </a:rPr>
              <a:t> </a:t>
            </a:r>
            <a:r>
              <a:rPr lang="ar-SA" sz="2400" b="1" dirty="0" smtClean="0">
                <a:cs typeface="B Mitra" panose="00000400000000000000" pitchFamily="2" charset="-78"/>
              </a:rPr>
              <a:t>در نظر گرفته</a:t>
            </a:r>
            <a:r>
              <a:rPr lang="fa-IR" sz="2400" b="1" dirty="0" smtClean="0">
                <a:cs typeface="B Mitra" panose="00000400000000000000" pitchFamily="2" charset="-78"/>
              </a:rPr>
              <a:t>  </a:t>
            </a:r>
            <a:r>
              <a:rPr lang="ar-SA" sz="2400" b="1" dirty="0" smtClean="0">
                <a:cs typeface="B Mitra" panose="00000400000000000000" pitchFamily="2" charset="-78"/>
              </a:rPr>
              <a:t>است. مدل فقط در قالب</a:t>
            </a:r>
            <a:r>
              <a:rPr lang="fa-IR" sz="2400" b="1" dirty="0" smtClean="0">
                <a:cs typeface="B Mitra" panose="00000400000000000000" pitchFamily="2" charset="-78"/>
              </a:rPr>
              <a:t> </a:t>
            </a:r>
            <a:r>
              <a:rPr lang="ar-SA" sz="2400" b="1" dirty="0" smtClean="0">
                <a:cs typeface="B Mitra" panose="00000400000000000000" pitchFamily="2" charset="-78"/>
              </a:rPr>
              <a:t>اين </a:t>
            </a:r>
            <a:r>
              <a:rPr lang="fa-IR" sz="2400" b="1" dirty="0" smtClean="0">
                <a:cs typeface="B Mitra" panose="00000400000000000000" pitchFamily="2" charset="-78"/>
              </a:rPr>
              <a:t> </a:t>
            </a:r>
            <a:r>
              <a:rPr lang="ar-SA" sz="2400" b="1" dirty="0" smtClean="0">
                <a:cs typeface="B Mitra" panose="00000400000000000000" pitchFamily="2" charset="-78"/>
              </a:rPr>
              <a:t>فرضيات</a:t>
            </a:r>
            <a:r>
              <a:rPr lang="fa-IR" sz="2400" b="1" dirty="0">
                <a:cs typeface="B Mitra" panose="00000400000000000000" pitchFamily="2" charset="-78"/>
              </a:rPr>
              <a:t> </a:t>
            </a:r>
            <a:r>
              <a:rPr lang="ar-SA" sz="2400" b="1" dirty="0" smtClean="0">
                <a:cs typeface="B Mitra" panose="00000400000000000000" pitchFamily="2" charset="-78"/>
              </a:rPr>
              <a:t>قابل تحليل است. اسميت مدل خود را </a:t>
            </a:r>
            <a:r>
              <a:rPr lang="fa-IR" sz="2400" b="1" dirty="0" smtClean="0">
                <a:cs typeface="B Mitra" panose="00000400000000000000" pitchFamily="2" charset="-78"/>
              </a:rPr>
              <a:t> </a:t>
            </a:r>
            <a:r>
              <a:rPr lang="ar-SA" sz="2400" b="1" dirty="0" smtClean="0">
                <a:cs typeface="B Mitra" panose="00000400000000000000" pitchFamily="2" charset="-78"/>
              </a:rPr>
              <a:t>در</a:t>
            </a:r>
            <a:r>
              <a:rPr lang="fa-IR" sz="2400" b="1" dirty="0" smtClean="0">
                <a:cs typeface="B Mitra" panose="00000400000000000000" pitchFamily="2" charset="-78"/>
              </a:rPr>
              <a:t> </a:t>
            </a:r>
            <a:r>
              <a:rPr lang="ar-SA" sz="2400" b="1" dirty="0" smtClean="0">
                <a:cs typeface="B Mitra" panose="00000400000000000000" pitchFamily="2" charset="-78"/>
              </a:rPr>
              <a:t> دو</a:t>
            </a:r>
            <a:r>
              <a:rPr lang="fa-IR" sz="2400" b="1" dirty="0" smtClean="0">
                <a:cs typeface="B Mitra" panose="00000400000000000000" pitchFamily="2" charset="-78"/>
              </a:rPr>
              <a:t> </a:t>
            </a:r>
            <a:r>
              <a:rPr lang="ar-SA" sz="2400" b="1" dirty="0" smtClean="0">
                <a:cs typeface="B Mitra" panose="00000400000000000000" pitchFamily="2" charset="-78"/>
              </a:rPr>
              <a:t> وضعيت </a:t>
            </a:r>
            <a:r>
              <a:rPr lang="fa-IR" sz="2400" b="1" dirty="0">
                <a:cs typeface="B Mitra" panose="00000400000000000000" pitchFamily="2" charset="-78"/>
              </a:rPr>
              <a:t> </a:t>
            </a:r>
            <a:r>
              <a:rPr lang="ar-SA" sz="2400" b="1" dirty="0" smtClean="0">
                <a:cs typeface="B Mitra" panose="00000400000000000000" pitchFamily="2" charset="-78"/>
              </a:rPr>
              <a:t>يكي در حالتي كه محصول سال قبل صرف توليد دوره</a:t>
            </a:r>
            <a:r>
              <a:rPr lang="fa-IR" sz="2400" b="1" dirty="0">
                <a:cs typeface="B Mitra" panose="00000400000000000000" pitchFamily="2" charset="-78"/>
              </a:rPr>
              <a:t> </a:t>
            </a:r>
            <a:r>
              <a:rPr lang="ar-SA" sz="2400" b="1" dirty="0" smtClean="0">
                <a:cs typeface="B Mitra" panose="00000400000000000000" pitchFamily="2" charset="-78"/>
              </a:rPr>
              <a:t>جاري مي شود و ديگري در حالتي كه تمام </a:t>
            </a:r>
            <a:r>
              <a:rPr lang="fa-IR" sz="2400" b="1" dirty="0" smtClean="0">
                <a:cs typeface="B Mitra" panose="00000400000000000000" pitchFamily="2" charset="-78"/>
              </a:rPr>
              <a:t> </a:t>
            </a:r>
            <a:r>
              <a:rPr lang="ar-SA" sz="2400" b="1" dirty="0" smtClean="0">
                <a:cs typeface="B Mitra" panose="00000400000000000000" pitchFamily="2" charset="-78"/>
              </a:rPr>
              <a:t>محصول</a:t>
            </a:r>
            <a:r>
              <a:rPr lang="fa-IR" sz="2400" b="1" dirty="0" smtClean="0">
                <a:cs typeface="B Mitra" panose="00000400000000000000" pitchFamily="2" charset="-78"/>
              </a:rPr>
              <a:t> </a:t>
            </a:r>
            <a:r>
              <a:rPr lang="ar-SA" sz="2400" b="1" dirty="0" smtClean="0">
                <a:cs typeface="B Mitra" panose="00000400000000000000" pitchFamily="2" charset="-78"/>
              </a:rPr>
              <a:t>سال قبل صرف توليد نمي شود و  بخشي از آن صرف</a:t>
            </a:r>
            <a:r>
              <a:rPr lang="fa-IR" sz="2400" b="1" dirty="0">
                <a:cs typeface="B Mitra" panose="00000400000000000000" pitchFamily="2" charset="-78"/>
              </a:rPr>
              <a:t> </a:t>
            </a:r>
            <a:r>
              <a:rPr lang="ar-SA" sz="2400" b="1" dirty="0" smtClean="0">
                <a:cs typeface="B Mitra" panose="00000400000000000000" pitchFamily="2" charset="-78"/>
              </a:rPr>
              <a:t>كارگران غير توليدي مي شود ارائه مي كند.</a:t>
            </a:r>
            <a:r>
              <a:rPr lang="fa-IR" sz="2400" dirty="0" smtClean="0">
                <a:cs typeface="B Mitra" panose="00000400000000000000" pitchFamily="2" charset="-78"/>
              </a:rPr>
              <a:t> </a:t>
            </a:r>
            <a:endParaRPr lang="en-US" sz="24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4170889612"/>
      </p:ext>
    </p:extLst>
  </p:cSld>
  <p:clrMapOvr>
    <a:masterClrMapping/>
  </p:clrMapOvr>
  <p:transition>
    <p:split orient="ver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AutoShape 2"/>
          <p:cNvSpPr>
            <a:spLocks noGrp="1" noChangeArrowheads="1"/>
          </p:cNvSpPr>
          <p:nvPr>
            <p:ph type="title"/>
          </p:nvPr>
        </p:nvSpPr>
        <p:spPr>
          <a:xfrm>
            <a:off x="467544" y="332656"/>
            <a:ext cx="8229600" cy="1143000"/>
          </a:xfrm>
        </p:spPr>
        <p:txBody>
          <a:bodyPr>
            <a:normAutofit/>
          </a:bodyPr>
          <a:lstStyle/>
          <a:p>
            <a:pPr algn="r" rtl="1" eaLnBrk="1" hangingPunct="1">
              <a:defRPr/>
            </a:pPr>
            <a:r>
              <a:rPr lang="ar-SA" sz="3200" b="1" dirty="0" smtClean="0">
                <a:cs typeface="B Mitra" panose="00000400000000000000" pitchFamily="2" charset="-78"/>
              </a:rPr>
              <a:t>فرضيات مدل</a:t>
            </a:r>
            <a:endParaRPr lang="en-US" sz="3200" b="1" dirty="0" smtClean="0">
              <a:cs typeface="B Mitra" panose="00000400000000000000" pitchFamily="2" charset="-78"/>
            </a:endParaRPr>
          </a:p>
        </p:txBody>
      </p:sp>
      <p:sp>
        <p:nvSpPr>
          <p:cNvPr id="257027" name="Rectangle 3"/>
          <p:cNvSpPr>
            <a:spLocks noGrp="1" noChangeArrowheads="1"/>
          </p:cNvSpPr>
          <p:nvPr>
            <p:ph idx="1"/>
          </p:nvPr>
        </p:nvSpPr>
        <p:spPr>
          <a:xfrm>
            <a:off x="395292" y="1700809"/>
            <a:ext cx="8351837" cy="4588868"/>
          </a:xfrm>
        </p:spPr>
        <p:txBody>
          <a:bodyPr>
            <a:normAutofit/>
          </a:bodyPr>
          <a:lstStyle/>
          <a:p>
            <a:pPr marL="533400" indent="-533400" algn="r" rtl="1" eaLnBrk="1" hangingPunct="1">
              <a:lnSpc>
                <a:spcPct val="150000"/>
              </a:lnSpc>
              <a:buFont typeface="Wingdings" pitchFamily="2" charset="2"/>
              <a:buNone/>
              <a:defRPr/>
            </a:pPr>
            <a:r>
              <a:rPr lang="fa-IR" sz="2400" b="1" dirty="0" smtClean="0">
                <a:cs typeface="B Mitra" panose="00000400000000000000" pitchFamily="2" charset="-78"/>
              </a:rPr>
              <a:t>1.  </a:t>
            </a:r>
            <a:r>
              <a:rPr lang="ar-SA" sz="2400" b="1" dirty="0" smtClean="0">
                <a:cs typeface="B Mitra" panose="00000400000000000000" pitchFamily="2" charset="-78"/>
              </a:rPr>
              <a:t>اشتغال كامل وجود دارد.</a:t>
            </a:r>
            <a:r>
              <a:rPr lang="fa-IR" sz="2400" b="1" dirty="0" smtClean="0">
                <a:cs typeface="B Mitra" panose="00000400000000000000" pitchFamily="2" charset="-78"/>
              </a:rPr>
              <a:t>    </a:t>
            </a:r>
          </a:p>
          <a:p>
            <a:pPr marL="533400" indent="-533400" algn="r" rtl="1" eaLnBrk="1" hangingPunct="1">
              <a:lnSpc>
                <a:spcPct val="150000"/>
              </a:lnSpc>
              <a:buFont typeface="Wingdings" pitchFamily="2" charset="2"/>
              <a:buNone/>
              <a:defRPr/>
            </a:pPr>
            <a:r>
              <a:rPr lang="fa-IR" sz="2400" b="1" dirty="0" smtClean="0">
                <a:cs typeface="B Mitra" panose="00000400000000000000" pitchFamily="2" charset="-78"/>
              </a:rPr>
              <a:t>2. </a:t>
            </a:r>
            <a:r>
              <a:rPr lang="ar-SA" sz="2400" b="1" dirty="0" smtClean="0">
                <a:cs typeface="B Mitra" panose="00000400000000000000" pitchFamily="2" charset="-78"/>
              </a:rPr>
              <a:t>شرايط رقابت كامل وجود دارد.</a:t>
            </a:r>
            <a:endParaRPr lang="fa-IR" sz="2400" b="1" dirty="0" smtClean="0">
              <a:cs typeface="B Mitra" panose="00000400000000000000" pitchFamily="2" charset="-78"/>
            </a:endParaRPr>
          </a:p>
          <a:p>
            <a:pPr marL="533400" indent="-533400" algn="r" rtl="1" eaLnBrk="1" hangingPunct="1">
              <a:lnSpc>
                <a:spcPct val="150000"/>
              </a:lnSpc>
              <a:buFont typeface="Wingdings" pitchFamily="2" charset="2"/>
              <a:buNone/>
              <a:defRPr/>
            </a:pPr>
            <a:r>
              <a:rPr lang="fa-IR" sz="2400" b="1" dirty="0" smtClean="0">
                <a:cs typeface="B Mitra" panose="00000400000000000000" pitchFamily="2" charset="-78"/>
              </a:rPr>
              <a:t>3. </a:t>
            </a:r>
            <a:r>
              <a:rPr lang="ar-SA" sz="2400" b="1" dirty="0" smtClean="0">
                <a:cs typeface="B Mitra" panose="00000400000000000000" pitchFamily="2" charset="-78"/>
              </a:rPr>
              <a:t>دولت در اقتصاد دخالت ندارد.</a:t>
            </a:r>
            <a:endParaRPr lang="fa-IR" sz="2400" b="1" dirty="0" smtClean="0">
              <a:cs typeface="B Mitra" panose="00000400000000000000" pitchFamily="2" charset="-78"/>
            </a:endParaRPr>
          </a:p>
          <a:p>
            <a:pPr marL="533400" indent="-533400" algn="r" rtl="1" eaLnBrk="1" hangingPunct="1">
              <a:lnSpc>
                <a:spcPct val="150000"/>
              </a:lnSpc>
              <a:buFont typeface="Wingdings" pitchFamily="2" charset="2"/>
              <a:buNone/>
              <a:defRPr/>
            </a:pPr>
            <a:r>
              <a:rPr lang="fa-IR" sz="2400" b="1" dirty="0" smtClean="0">
                <a:cs typeface="B Mitra" panose="00000400000000000000" pitchFamily="2" charset="-78"/>
              </a:rPr>
              <a:t>4. </a:t>
            </a:r>
            <a:r>
              <a:rPr lang="ar-SA" sz="2400" b="1" dirty="0" smtClean="0">
                <a:cs typeface="B Mitra" panose="00000400000000000000" pitchFamily="2" charset="-78"/>
              </a:rPr>
              <a:t>تجارت در داخل و خارج كشور آزاد است.</a:t>
            </a:r>
            <a:endParaRPr lang="fa-IR" sz="2400" b="1" dirty="0" smtClean="0">
              <a:cs typeface="B Mitra" panose="00000400000000000000" pitchFamily="2" charset="-78"/>
            </a:endParaRPr>
          </a:p>
          <a:p>
            <a:pPr marL="533400" indent="-533400" algn="r" rtl="1" eaLnBrk="1" hangingPunct="1">
              <a:lnSpc>
                <a:spcPct val="150000"/>
              </a:lnSpc>
              <a:buFont typeface="Wingdings" pitchFamily="2" charset="2"/>
              <a:buNone/>
              <a:defRPr/>
            </a:pPr>
            <a:r>
              <a:rPr lang="fa-IR" sz="2400" b="1" dirty="0" smtClean="0">
                <a:cs typeface="B Mitra" panose="00000400000000000000" pitchFamily="2" charset="-78"/>
              </a:rPr>
              <a:t> 5. </a:t>
            </a:r>
            <a:r>
              <a:rPr lang="ar-SA" sz="2400" b="1" dirty="0" smtClean="0">
                <a:cs typeface="B Mitra" panose="00000400000000000000" pitchFamily="2" charset="-78"/>
              </a:rPr>
              <a:t>اقتصاد يك بخشي و تك محصولي است</a:t>
            </a:r>
            <a:r>
              <a:rPr lang="fa-IR" sz="2400" b="1" dirty="0" smtClean="0">
                <a:cs typeface="B Mitra" panose="00000400000000000000" pitchFamily="2" charset="-78"/>
              </a:rPr>
              <a:t>.</a:t>
            </a:r>
            <a:endParaRPr lang="fa-IR" sz="2400" b="1" i="1" dirty="0" smtClean="0">
              <a:cs typeface="B Mitra" panose="00000400000000000000" pitchFamily="2" charset="-78"/>
            </a:endParaRPr>
          </a:p>
          <a:p>
            <a:pPr marL="533400" indent="-533400" algn="r" rtl="1" eaLnBrk="1" hangingPunct="1">
              <a:lnSpc>
                <a:spcPct val="150000"/>
              </a:lnSpc>
              <a:buFont typeface="Wingdings" pitchFamily="2" charset="2"/>
              <a:buNone/>
              <a:defRPr/>
            </a:pPr>
            <a:r>
              <a:rPr lang="fa-IR" sz="2400" b="1" dirty="0" smtClean="0">
                <a:cs typeface="B Mitra" panose="00000400000000000000" pitchFamily="2" charset="-78"/>
              </a:rPr>
              <a:t>6. </a:t>
            </a:r>
            <a:r>
              <a:rPr lang="ar-SA" sz="2400" b="1" dirty="0" smtClean="0">
                <a:cs typeface="B Mitra" panose="00000400000000000000" pitchFamily="2" charset="-78"/>
              </a:rPr>
              <a:t>محصول سال قبل انباشت اوليه سرمايه سال جاري را تشكيل مي دهد.</a:t>
            </a:r>
            <a:endParaRPr lang="fa-IR" sz="2400" b="1" i="1" dirty="0" smtClean="0">
              <a:cs typeface="B Mitra" panose="00000400000000000000" pitchFamily="2" charset="-78"/>
            </a:endParaRPr>
          </a:p>
          <a:p>
            <a:pPr marL="533400" indent="-533400" eaLnBrk="1" hangingPunct="1">
              <a:lnSpc>
                <a:spcPct val="150000"/>
              </a:lnSpc>
              <a:defRPr/>
            </a:pPr>
            <a:endParaRPr lang="en-US" sz="24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3113837597"/>
      </p:ext>
    </p:extLst>
  </p:cSld>
  <p:clrMapOvr>
    <a:masterClrMapping/>
  </p:clrMapOvr>
  <p:transition>
    <p:split orient="ver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AutoShape 2"/>
          <p:cNvSpPr>
            <a:spLocks noGrp="1" noChangeArrowheads="1"/>
          </p:cNvSpPr>
          <p:nvPr>
            <p:ph type="title"/>
          </p:nvPr>
        </p:nvSpPr>
        <p:spPr>
          <a:xfrm>
            <a:off x="457200" y="704088"/>
            <a:ext cx="8229600" cy="780696"/>
          </a:xfrm>
        </p:spPr>
        <p:txBody>
          <a:bodyPr>
            <a:normAutofit/>
          </a:bodyPr>
          <a:lstStyle/>
          <a:p>
            <a:pPr algn="r" rtl="1" eaLnBrk="1" hangingPunct="1">
              <a:defRPr/>
            </a:pPr>
            <a:r>
              <a:rPr lang="ar-SA" sz="3200" b="1" dirty="0" smtClean="0">
                <a:cs typeface="B Mitra" panose="00000400000000000000" pitchFamily="2" charset="-78"/>
              </a:rPr>
              <a:t>متغيرهاي مدل</a:t>
            </a:r>
            <a:endParaRPr lang="en-US" sz="3200" b="1" dirty="0" smtClean="0">
              <a:cs typeface="B Mitra" panose="00000400000000000000" pitchFamily="2" charset="-78"/>
            </a:endParaRPr>
          </a:p>
        </p:txBody>
      </p:sp>
      <p:sp>
        <p:nvSpPr>
          <p:cNvPr id="258051" name="Rectangle 3"/>
          <p:cNvSpPr>
            <a:spLocks noGrp="1" noChangeArrowheads="1"/>
          </p:cNvSpPr>
          <p:nvPr>
            <p:ph idx="1"/>
          </p:nvPr>
        </p:nvSpPr>
        <p:spPr/>
        <p:txBody>
          <a:bodyPr>
            <a:normAutofit/>
          </a:bodyPr>
          <a:lstStyle/>
          <a:p>
            <a:pPr algn="r" rtl="1" eaLnBrk="1" hangingPunct="1">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مقدار محصول در دوره جاري</a:t>
            </a:r>
          </a:p>
          <a:p>
            <a:pPr algn="r" rtl="1" eaLnBrk="1" hangingPunct="1">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مقدار محصول در دوره قبل</a:t>
            </a:r>
          </a:p>
          <a:p>
            <a:pPr algn="r" rtl="1" eaLnBrk="1" hangingPunct="1">
              <a:buFont typeface="Wingdings" pitchFamily="2" charset="2"/>
              <a:buNone/>
              <a:defRPr/>
            </a:pPr>
            <a:r>
              <a:rPr lang="ar-SA" sz="2400" b="1" dirty="0" smtClean="0">
                <a:cs typeface="B Mitra" panose="00000400000000000000" pitchFamily="2" charset="-78"/>
              </a:rPr>
              <a:t> </a:t>
            </a:r>
            <a:r>
              <a:rPr lang="fa-IR" sz="2400" b="1" dirty="0" smtClean="0">
                <a:cs typeface="B Mitra" panose="00000400000000000000" pitchFamily="2" charset="-78"/>
              </a:rPr>
              <a:t>  </a:t>
            </a:r>
            <a:r>
              <a:rPr lang="ar-SA" sz="2400" b="1" dirty="0" smtClean="0">
                <a:cs typeface="B Mitra" panose="00000400000000000000" pitchFamily="2" charset="-78"/>
              </a:rPr>
              <a:t>دستمزد كارگر بر حسب محصول ذرت در دوره جاري</a:t>
            </a:r>
          </a:p>
          <a:p>
            <a:pPr algn="r" rtl="1" eaLnBrk="1" hangingPunct="1">
              <a:buFont typeface="Wingdings" pitchFamily="2" charset="2"/>
              <a:buNone/>
              <a:defRPr/>
            </a:pPr>
            <a:r>
              <a:rPr lang="ar-SA" sz="2400" b="1" dirty="0" smtClean="0">
                <a:cs typeface="B Mitra" panose="00000400000000000000" pitchFamily="2" charset="-78"/>
              </a:rPr>
              <a:t> </a:t>
            </a:r>
            <a:r>
              <a:rPr lang="fa-IR" sz="2400" b="1" dirty="0" smtClean="0">
                <a:cs typeface="B Mitra" panose="00000400000000000000" pitchFamily="2" charset="-78"/>
              </a:rPr>
              <a:t>  </a:t>
            </a:r>
            <a:r>
              <a:rPr lang="ar-SA" sz="2400" b="1" dirty="0" smtClean="0">
                <a:cs typeface="B Mitra" panose="00000400000000000000" pitchFamily="2" charset="-78"/>
              </a:rPr>
              <a:t>بازده يا توليد متوسط كارگر كه ثابت فرض مي شود.</a:t>
            </a:r>
            <a:endParaRPr lang="fa-IR" sz="2400" b="1" dirty="0" smtClean="0">
              <a:cs typeface="B Mitra" panose="00000400000000000000" pitchFamily="2" charset="-78"/>
            </a:endParaRPr>
          </a:p>
          <a:p>
            <a:pPr algn="r" rtl="1" eaLnBrk="1" hangingPunct="1">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تعداد كارگري كه با محصول سال قبل مي توان استخدام كرد</a:t>
            </a:r>
            <a:endParaRPr lang="fa-IR" sz="2400" b="1" dirty="0" smtClean="0">
              <a:cs typeface="B Mitra" panose="00000400000000000000" pitchFamily="2" charset="-78"/>
            </a:endParaRPr>
          </a:p>
          <a:p>
            <a:pPr algn="r" rtl="1" eaLnBrk="1" hangingPunct="1">
              <a:buFont typeface="Wingdings" pitchFamily="2" charset="2"/>
              <a:buNone/>
              <a:defRPr/>
            </a:pPr>
            <a:r>
              <a:rPr lang="fa-IR" sz="2400" b="1" dirty="0" smtClean="0">
                <a:cs typeface="B Mitra" panose="00000400000000000000" pitchFamily="2" charset="-78"/>
              </a:rPr>
              <a:t>         </a:t>
            </a:r>
          </a:p>
          <a:p>
            <a:pPr algn="r" rtl="1" eaLnBrk="1" hangingPunct="1">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نرخ رشد اقتصادي</a:t>
            </a:r>
            <a:endParaRPr lang="en-US" sz="2400" b="1" dirty="0" smtClean="0">
              <a:cs typeface="B Mitra" panose="00000400000000000000" pitchFamily="2" charset="-78"/>
            </a:endParaRPr>
          </a:p>
        </p:txBody>
      </p:sp>
      <p:sp>
        <p:nvSpPr>
          <p:cNvPr id="22"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6155"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6146" name="Object 2"/>
          <p:cNvGraphicFramePr>
            <a:graphicFrameLocks noChangeAspect="1"/>
          </p:cNvGraphicFramePr>
          <p:nvPr>
            <p:extLst>
              <p:ext uri="{D42A27DB-BD31-4B8C-83A1-F6EECF244321}">
                <p14:modId xmlns:p14="http://schemas.microsoft.com/office/powerpoint/2010/main" val="1454260494"/>
              </p:ext>
            </p:extLst>
          </p:nvPr>
        </p:nvGraphicFramePr>
        <p:xfrm>
          <a:off x="8388424" y="1916832"/>
          <a:ext cx="611187" cy="517525"/>
        </p:xfrm>
        <a:graphic>
          <a:graphicData uri="http://schemas.openxmlformats.org/presentationml/2006/ole">
            <mc:AlternateContent xmlns:mc="http://schemas.openxmlformats.org/markup-compatibility/2006">
              <mc:Choice xmlns:v="urn:schemas-microsoft-com:vml" Requires="v">
                <p:oleObj spid="_x0000_s1218" name="Equation" r:id="rId3" imgW="279400" imgH="228600" progId="Equation.3">
                  <p:embed/>
                </p:oleObj>
              </mc:Choice>
              <mc:Fallback>
                <p:oleObj name="Equation" r:id="rId3" imgW="2794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424" y="1916832"/>
                        <a:ext cx="611187"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6" name="Rectangle 6"/>
          <p:cNvSpPr>
            <a:spLocks noChangeArrowheads="1"/>
          </p:cNvSpPr>
          <p:nvPr/>
        </p:nvSpPr>
        <p:spPr bwMode="auto">
          <a:xfrm>
            <a:off x="3" y="43933"/>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6157" name="Rectangle 8"/>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6147" name="Object 3"/>
          <p:cNvGraphicFramePr>
            <a:graphicFrameLocks noChangeAspect="1"/>
          </p:cNvGraphicFramePr>
          <p:nvPr>
            <p:extLst>
              <p:ext uri="{D42A27DB-BD31-4B8C-83A1-F6EECF244321}">
                <p14:modId xmlns:p14="http://schemas.microsoft.com/office/powerpoint/2010/main" val="3151612041"/>
              </p:ext>
            </p:extLst>
          </p:nvPr>
        </p:nvGraphicFramePr>
        <p:xfrm>
          <a:off x="8391723" y="2400821"/>
          <a:ext cx="720725" cy="504825"/>
        </p:xfrm>
        <a:graphic>
          <a:graphicData uri="http://schemas.openxmlformats.org/presentationml/2006/ole">
            <mc:AlternateContent xmlns:mc="http://schemas.openxmlformats.org/markup-compatibility/2006">
              <mc:Choice xmlns:v="urn:schemas-microsoft-com:vml" Requires="v">
                <p:oleObj spid="_x0000_s1219" name="Equation" r:id="rId5" imgW="355446" imgH="228501" progId="Equation.3">
                  <p:embed/>
                </p:oleObj>
              </mc:Choice>
              <mc:Fallback>
                <p:oleObj name="Equation" r:id="rId5" imgW="355446" imgH="228501"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1723" y="2400821"/>
                        <a:ext cx="7207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8" name="Rectangle 9"/>
          <p:cNvSpPr>
            <a:spLocks noChangeArrowheads="1"/>
          </p:cNvSpPr>
          <p:nvPr/>
        </p:nvSpPr>
        <p:spPr bwMode="auto">
          <a:xfrm>
            <a:off x="3" y="43933"/>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6159" name="Rectangle 11"/>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6148" name="Object 4"/>
          <p:cNvGraphicFramePr>
            <a:graphicFrameLocks noChangeAspect="1"/>
          </p:cNvGraphicFramePr>
          <p:nvPr>
            <p:extLst>
              <p:ext uri="{D42A27DB-BD31-4B8C-83A1-F6EECF244321}">
                <p14:modId xmlns:p14="http://schemas.microsoft.com/office/powerpoint/2010/main" val="886751779"/>
              </p:ext>
            </p:extLst>
          </p:nvPr>
        </p:nvGraphicFramePr>
        <p:xfrm>
          <a:off x="8388424" y="2846387"/>
          <a:ext cx="574675" cy="442913"/>
        </p:xfrm>
        <a:graphic>
          <a:graphicData uri="http://schemas.openxmlformats.org/presentationml/2006/ole">
            <mc:AlternateContent xmlns:mc="http://schemas.openxmlformats.org/markup-compatibility/2006">
              <mc:Choice xmlns:v="urn:schemas-microsoft-com:vml" Requires="v">
                <p:oleObj spid="_x0000_s1220" name="Equation" r:id="rId7" imgW="317362" imgH="228501" progId="Equation.3">
                  <p:embed/>
                </p:oleObj>
              </mc:Choice>
              <mc:Fallback>
                <p:oleObj name="Equation" r:id="rId7" imgW="317362" imgH="22850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8424" y="2846387"/>
                        <a:ext cx="574675"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0" name="Rectangle 12"/>
          <p:cNvSpPr>
            <a:spLocks noChangeArrowheads="1"/>
          </p:cNvSpPr>
          <p:nvPr/>
        </p:nvSpPr>
        <p:spPr bwMode="auto">
          <a:xfrm>
            <a:off x="3" y="43933"/>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6161" name="Rectangle 14"/>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6149" name="Object 5"/>
          <p:cNvGraphicFramePr>
            <a:graphicFrameLocks noChangeAspect="1"/>
          </p:cNvGraphicFramePr>
          <p:nvPr>
            <p:extLst>
              <p:ext uri="{D42A27DB-BD31-4B8C-83A1-F6EECF244321}">
                <p14:modId xmlns:p14="http://schemas.microsoft.com/office/powerpoint/2010/main" val="4191917159"/>
              </p:ext>
            </p:extLst>
          </p:nvPr>
        </p:nvGraphicFramePr>
        <p:xfrm>
          <a:off x="8460432" y="3292885"/>
          <a:ext cx="504825" cy="358775"/>
        </p:xfrm>
        <a:graphic>
          <a:graphicData uri="http://schemas.openxmlformats.org/presentationml/2006/ole">
            <mc:AlternateContent xmlns:mc="http://schemas.openxmlformats.org/markup-compatibility/2006">
              <mc:Choice xmlns:v="urn:schemas-microsoft-com:vml" Requires="v">
                <p:oleObj spid="_x0000_s1221" name="Equation" r:id="rId9" imgW="279279" imgH="165028" progId="Equation.3">
                  <p:embed/>
                </p:oleObj>
              </mc:Choice>
              <mc:Fallback>
                <p:oleObj name="Equation" r:id="rId9" imgW="279279" imgH="165028"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60432" y="3292885"/>
                        <a:ext cx="504825"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2" name="Rectangle 15"/>
          <p:cNvSpPr>
            <a:spLocks noChangeArrowheads="1"/>
          </p:cNvSpPr>
          <p:nvPr/>
        </p:nvSpPr>
        <p:spPr bwMode="auto">
          <a:xfrm>
            <a:off x="3" y="-22741"/>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6163" name="Rectangle 17"/>
          <p:cNvSpPr>
            <a:spLocks noChangeArrowheads="1"/>
          </p:cNvSpPr>
          <p:nvPr/>
        </p:nvSpPr>
        <p:spPr bwMode="auto">
          <a:xfrm>
            <a:off x="4157664" y="2929345"/>
            <a:ext cx="226344" cy="276999"/>
          </a:xfrm>
          <a:prstGeom prst="rect">
            <a:avLst/>
          </a:prstGeom>
          <a:noFill/>
          <a:ln w="9525">
            <a:noFill/>
            <a:miter lim="800000"/>
            <a:headEnd type="none" w="sm" len="sm"/>
            <a:tailEnd type="none" w="sm" len="sm"/>
          </a:ln>
        </p:spPr>
        <p:txBody>
          <a:bodyPr wrap="none" anchor="ctr">
            <a:spAutoFit/>
          </a:bodyPr>
          <a:lstStyle/>
          <a:p>
            <a:pPr algn="l" fontAlgn="base">
              <a:spcBef>
                <a:spcPct val="0"/>
              </a:spcBef>
              <a:spcAft>
                <a:spcPct val="0"/>
              </a:spcAft>
            </a:pPr>
            <a:r>
              <a:rPr lang="fa-IR" sz="1200" b="1">
                <a:solidFill>
                  <a:prstClr val="black"/>
                </a:solidFill>
                <a:latin typeface="Arial" pitchFamily="34" charset="0"/>
                <a:ea typeface="Times New Roman" pitchFamily="18" charset="0"/>
                <a:cs typeface="Lotus" pitchFamily="2" charset="-78"/>
              </a:rPr>
              <a:t>  </a:t>
            </a:r>
            <a:endParaRPr lang="fa-IR">
              <a:solidFill>
                <a:prstClr val="black"/>
              </a:solidFill>
              <a:latin typeface="Arial" pitchFamily="34" charset="0"/>
              <a:ea typeface="Times New Roman" pitchFamily="18" charset="0"/>
              <a:cs typeface="Lotus" pitchFamily="2" charset="-78"/>
            </a:endParaRPr>
          </a:p>
        </p:txBody>
      </p:sp>
      <p:graphicFrame>
        <p:nvGraphicFramePr>
          <p:cNvPr id="6150" name="Object 6"/>
          <p:cNvGraphicFramePr>
            <a:graphicFrameLocks noChangeAspect="1"/>
          </p:cNvGraphicFramePr>
          <p:nvPr>
            <p:extLst>
              <p:ext uri="{D42A27DB-BD31-4B8C-83A1-F6EECF244321}">
                <p14:modId xmlns:p14="http://schemas.microsoft.com/office/powerpoint/2010/main" val="421991048"/>
              </p:ext>
            </p:extLst>
          </p:nvPr>
        </p:nvGraphicFramePr>
        <p:xfrm>
          <a:off x="7896079" y="4365104"/>
          <a:ext cx="1260475" cy="792163"/>
        </p:xfrm>
        <a:graphic>
          <a:graphicData uri="http://schemas.openxmlformats.org/presentationml/2006/ole">
            <mc:AlternateContent xmlns:mc="http://schemas.openxmlformats.org/markup-compatibility/2006">
              <mc:Choice xmlns:v="urn:schemas-microsoft-com:vml" Requires="v">
                <p:oleObj spid="_x0000_s1222" name="Equation" r:id="rId11" imgW="825142" imgH="444307" progId="Equation.3">
                  <p:embed/>
                </p:oleObj>
              </mc:Choice>
              <mc:Fallback>
                <p:oleObj name="Equation" r:id="rId11" imgW="825142" imgH="44430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896079" y="4365104"/>
                        <a:ext cx="1260475"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4" name="Rectangle 18"/>
          <p:cNvSpPr>
            <a:spLocks noChangeArrowheads="1"/>
          </p:cNvSpPr>
          <p:nvPr/>
        </p:nvSpPr>
        <p:spPr bwMode="auto">
          <a:xfrm>
            <a:off x="4157664" y="3651660"/>
            <a:ext cx="226344" cy="276999"/>
          </a:xfrm>
          <a:prstGeom prst="rect">
            <a:avLst/>
          </a:prstGeom>
          <a:noFill/>
          <a:ln w="9525">
            <a:noFill/>
            <a:miter lim="800000"/>
            <a:headEnd type="none" w="sm" len="sm"/>
            <a:tailEnd type="none" w="sm" len="sm"/>
          </a:ln>
        </p:spPr>
        <p:txBody>
          <a:bodyPr wrap="none" anchor="ctr">
            <a:spAutoFit/>
          </a:bodyPr>
          <a:lstStyle/>
          <a:p>
            <a:pPr algn="l" fontAlgn="base">
              <a:spcBef>
                <a:spcPct val="0"/>
              </a:spcBef>
              <a:spcAft>
                <a:spcPct val="0"/>
              </a:spcAft>
            </a:pPr>
            <a:r>
              <a:rPr lang="fa-IR" sz="1200" b="1">
                <a:solidFill>
                  <a:prstClr val="black"/>
                </a:solidFill>
                <a:latin typeface="Arial" pitchFamily="34" charset="0"/>
                <a:ea typeface="Times New Roman" pitchFamily="18" charset="0"/>
                <a:cs typeface="Lotus" pitchFamily="2" charset="-78"/>
              </a:rPr>
              <a:t>  </a:t>
            </a:r>
            <a:endParaRPr lang="fa-IR">
              <a:solidFill>
                <a:prstClr val="black"/>
              </a:solidFill>
              <a:latin typeface="Arial" pitchFamily="34" charset="0"/>
              <a:ea typeface="Times New Roman" pitchFamily="18" charset="0"/>
              <a:cs typeface="Lotus" pitchFamily="2" charset="-78"/>
            </a:endParaRPr>
          </a:p>
        </p:txBody>
      </p:sp>
      <p:sp>
        <p:nvSpPr>
          <p:cNvPr id="6165" name="Rectangle 20"/>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6151" name="Object 7"/>
          <p:cNvGraphicFramePr>
            <a:graphicFrameLocks noChangeAspect="1"/>
          </p:cNvGraphicFramePr>
          <p:nvPr>
            <p:extLst>
              <p:ext uri="{D42A27DB-BD31-4B8C-83A1-F6EECF244321}">
                <p14:modId xmlns:p14="http://schemas.microsoft.com/office/powerpoint/2010/main" val="2259637809"/>
              </p:ext>
            </p:extLst>
          </p:nvPr>
        </p:nvGraphicFramePr>
        <p:xfrm>
          <a:off x="8441850" y="3604809"/>
          <a:ext cx="698500" cy="647700"/>
        </p:xfrm>
        <a:graphic>
          <a:graphicData uri="http://schemas.openxmlformats.org/presentationml/2006/ole">
            <mc:AlternateContent xmlns:mc="http://schemas.openxmlformats.org/markup-compatibility/2006">
              <mc:Choice xmlns:v="urn:schemas-microsoft-com:vml" Requires="v">
                <p:oleObj spid="_x0000_s1223" name="Equation" r:id="rId13" imgW="406048" imgH="444114" progId="Equation.3">
                  <p:embed/>
                </p:oleObj>
              </mc:Choice>
              <mc:Fallback>
                <p:oleObj name="Equation" r:id="rId13" imgW="406048" imgH="444114"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441850" y="3604809"/>
                        <a:ext cx="69850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6" name="Rectangle 21"/>
          <p:cNvSpPr>
            <a:spLocks noChangeArrowheads="1"/>
          </p:cNvSpPr>
          <p:nvPr/>
        </p:nvSpPr>
        <p:spPr bwMode="auto">
          <a:xfrm>
            <a:off x="3" y="263008"/>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900286385"/>
      </p:ext>
    </p:extLst>
  </p:cSld>
  <p:clrMapOvr>
    <a:masterClrMapping/>
  </p:clrMapOvr>
  <p:transition>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900113" y="764705"/>
            <a:ext cx="7924800" cy="1368151"/>
          </a:xfrm>
        </p:spPr>
        <p:txBody>
          <a:bodyPr>
            <a:noAutofit/>
          </a:bodyPr>
          <a:lstStyle/>
          <a:p>
            <a:pPr algn="r" rtl="0" eaLnBrk="1" hangingPunct="1">
              <a:defRPr/>
            </a:pPr>
            <a:r>
              <a:rPr lang="fa-IR" sz="3200" b="1" dirty="0" smtClean="0">
                <a:cs typeface="B Mitra" panose="00000400000000000000" pitchFamily="2" charset="-78"/>
              </a:rPr>
              <a:t>1-4 </a:t>
            </a:r>
            <a:r>
              <a:rPr lang="ar-SA" sz="3200" b="1" dirty="0" smtClean="0">
                <a:cs typeface="B Mitra" panose="00000400000000000000" pitchFamily="2" charset="-78"/>
              </a:rPr>
              <a:t>نظريه رشد اقتصادي آدام اسميت</a:t>
            </a:r>
            <a:r>
              <a:rPr lang="fa-IR" sz="3200" b="1" dirty="0" smtClean="0">
                <a:cs typeface="B Mitra" panose="00000400000000000000" pitchFamily="2" charset="-78"/>
              </a:rPr>
              <a:t/>
            </a:r>
            <a:br>
              <a:rPr lang="fa-IR" sz="3200" b="1" dirty="0" smtClean="0">
                <a:cs typeface="B Mitra" panose="00000400000000000000" pitchFamily="2" charset="-78"/>
              </a:rPr>
            </a:br>
            <a:r>
              <a:rPr lang="fa-IR" sz="3200" b="1" i="1" dirty="0" smtClean="0">
                <a:cs typeface="B Mitra" panose="00000400000000000000" pitchFamily="2" charset="-78"/>
              </a:rPr>
              <a:t/>
            </a:r>
            <a:br>
              <a:rPr lang="fa-IR" sz="3200" b="1" i="1" dirty="0" smtClean="0">
                <a:cs typeface="B Mitra" panose="00000400000000000000" pitchFamily="2" charset="-78"/>
              </a:rPr>
            </a:br>
            <a:endParaRPr lang="en-US" sz="3200" b="1" i="1" dirty="0" smtClean="0">
              <a:cs typeface="B Mitra" panose="00000400000000000000" pitchFamily="2" charset="-78"/>
            </a:endParaRPr>
          </a:p>
        </p:txBody>
      </p:sp>
      <p:sp>
        <p:nvSpPr>
          <p:cNvPr id="22531" name="Rectangle 3"/>
          <p:cNvSpPr>
            <a:spLocks noGrp="1" noChangeArrowheads="1"/>
          </p:cNvSpPr>
          <p:nvPr>
            <p:ph idx="1"/>
          </p:nvPr>
        </p:nvSpPr>
        <p:spPr>
          <a:xfrm>
            <a:off x="395288" y="1412777"/>
            <a:ext cx="8424862" cy="4673700"/>
          </a:xfrm>
        </p:spPr>
        <p:txBody>
          <a:bodyPr>
            <a:normAutofit/>
          </a:bodyPr>
          <a:lstStyle/>
          <a:p>
            <a:pPr algn="r" rtl="1" eaLnBrk="1" hangingPunct="1">
              <a:buFont typeface="Wingdings" pitchFamily="2" charset="2"/>
              <a:buNone/>
              <a:defRPr/>
            </a:pPr>
            <a:r>
              <a:rPr lang="fa-IR" sz="2800" b="1" dirty="0" smtClean="0">
                <a:cs typeface="B Mitra" panose="00000400000000000000" pitchFamily="2" charset="-78"/>
              </a:rPr>
              <a:t>1</a:t>
            </a:r>
            <a:r>
              <a:rPr lang="ar-SA" sz="2800" b="1" dirty="0" smtClean="0">
                <a:cs typeface="B Mitra" panose="00000400000000000000" pitchFamily="2" charset="-78"/>
              </a:rPr>
              <a:t> . مقدمه</a:t>
            </a:r>
            <a:endParaRPr lang="fa-IR" sz="2800" b="1" i="1" dirty="0" smtClean="0">
              <a:cs typeface="B Mitra" panose="00000400000000000000" pitchFamily="2" charset="-78"/>
            </a:endParaRPr>
          </a:p>
          <a:p>
            <a:pPr algn="r" rtl="1" eaLnBrk="1" hangingPunct="1">
              <a:buFont typeface="Wingdings" pitchFamily="2" charset="2"/>
              <a:buNone/>
              <a:defRPr/>
            </a:pPr>
            <a:r>
              <a:rPr lang="fa-IR" sz="2800" b="1" dirty="0" smtClean="0">
                <a:cs typeface="B Mitra" panose="00000400000000000000" pitchFamily="2" charset="-78"/>
              </a:rPr>
              <a:t>   </a:t>
            </a:r>
            <a:r>
              <a:rPr lang="ar-SA" sz="2800" b="1" dirty="0" smtClean="0">
                <a:cs typeface="B Mitra" panose="00000400000000000000" pitchFamily="2" charset="-78"/>
              </a:rPr>
              <a:t>آدام اسميت (1723- 1790) اهل اسكاتلند، مشهور به پدر علم اقتصاد و بنيان گذار مكتب كلاسيك است. مهمترين اثر وي</a:t>
            </a:r>
            <a:r>
              <a:rPr lang="fa-IR" sz="2800" b="1" dirty="0" smtClean="0">
                <a:cs typeface="B Mitra" panose="00000400000000000000" pitchFamily="2" charset="-78"/>
              </a:rPr>
              <a:t> </a:t>
            </a:r>
            <a:r>
              <a:rPr lang="ar-SA" sz="2800" b="1" dirty="0" smtClean="0">
                <a:cs typeface="B Mitra" panose="00000400000000000000" pitchFamily="2" charset="-78"/>
              </a:rPr>
              <a:t> در</a:t>
            </a:r>
            <a:r>
              <a:rPr lang="fa-IR" sz="2800" b="1" dirty="0" smtClean="0">
                <a:cs typeface="B Mitra" panose="00000400000000000000" pitchFamily="2" charset="-78"/>
              </a:rPr>
              <a:t>  </a:t>
            </a:r>
            <a:r>
              <a:rPr lang="ar-SA" sz="2800" b="1" dirty="0" smtClean="0">
                <a:cs typeface="B Mitra" panose="00000400000000000000" pitchFamily="2" charset="-78"/>
              </a:rPr>
              <a:t> زمينه </a:t>
            </a:r>
            <a:r>
              <a:rPr lang="fa-IR" sz="2800" b="1" dirty="0" smtClean="0">
                <a:cs typeface="B Mitra" panose="00000400000000000000" pitchFamily="2" charset="-78"/>
              </a:rPr>
              <a:t> </a:t>
            </a:r>
            <a:r>
              <a:rPr lang="ar-SA" sz="2800" b="1" dirty="0" smtClean="0">
                <a:cs typeface="B Mitra" panose="00000400000000000000" pitchFamily="2" charset="-78"/>
              </a:rPr>
              <a:t>توسعه</a:t>
            </a:r>
            <a:r>
              <a:rPr lang="fa-IR" sz="2800" b="1" dirty="0" smtClean="0">
                <a:cs typeface="B Mitra" panose="00000400000000000000" pitchFamily="2" charset="-78"/>
              </a:rPr>
              <a:t> </a:t>
            </a:r>
            <a:r>
              <a:rPr lang="ar-SA" sz="2800" b="1" dirty="0" smtClean="0">
                <a:cs typeface="B Mitra" panose="00000400000000000000" pitchFamily="2" charset="-78"/>
              </a:rPr>
              <a:t> اقتصادي </a:t>
            </a:r>
            <a:r>
              <a:rPr lang="fa-IR" sz="2800" b="1" dirty="0" smtClean="0">
                <a:cs typeface="B Mitra" panose="00000400000000000000" pitchFamily="2" charset="-78"/>
              </a:rPr>
              <a:t> </a:t>
            </a:r>
            <a:r>
              <a:rPr lang="ar-SA" sz="2800" b="1" dirty="0" smtClean="0">
                <a:cs typeface="B Mitra" panose="00000400000000000000" pitchFamily="2" charset="-78"/>
              </a:rPr>
              <a:t>كتاب </a:t>
            </a:r>
            <a:endParaRPr lang="fa-IR" sz="2800" b="1" dirty="0" smtClean="0">
              <a:cs typeface="B Mitra" panose="00000400000000000000" pitchFamily="2" charset="-78"/>
            </a:endParaRPr>
          </a:p>
          <a:p>
            <a:pPr algn="r" rtl="1" eaLnBrk="1" hangingPunct="1">
              <a:buFont typeface="Wingdings" pitchFamily="2" charset="2"/>
              <a:buNone/>
              <a:defRPr/>
            </a:pPr>
            <a:r>
              <a:rPr lang="fa-IR" sz="2800" b="1" dirty="0" smtClean="0">
                <a:cs typeface="B Mitra" panose="00000400000000000000" pitchFamily="2" charset="-78"/>
              </a:rPr>
              <a:t>    ” </a:t>
            </a:r>
            <a:r>
              <a:rPr lang="ar-SA" sz="2800" b="1" dirty="0" smtClean="0">
                <a:cs typeface="B Mitra" panose="00000400000000000000" pitchFamily="2" charset="-78"/>
              </a:rPr>
              <a:t>تحقيق درباره طبيعت و علل ثروت ملل </a:t>
            </a:r>
            <a:r>
              <a:rPr lang="fa-IR" sz="2800" b="1" dirty="0" smtClean="0">
                <a:cs typeface="B Mitra" panose="00000400000000000000" pitchFamily="2" charset="-78"/>
              </a:rPr>
              <a:t>“  </a:t>
            </a:r>
            <a:r>
              <a:rPr lang="ar-SA" sz="2800" b="1" dirty="0" smtClean="0">
                <a:cs typeface="B Mitra" panose="00000400000000000000" pitchFamily="2" charset="-78"/>
              </a:rPr>
              <a:t>است كه به اختصار </a:t>
            </a:r>
            <a:r>
              <a:rPr lang="ar-SA" sz="2800" b="1" dirty="0">
                <a:cs typeface="B Mitra" panose="00000400000000000000" pitchFamily="2" charset="-78"/>
              </a:rPr>
              <a:t>ثروت ملل و گاهي علل ثروت </a:t>
            </a:r>
            <a:r>
              <a:rPr lang="fa-IR" sz="2800" b="1" dirty="0">
                <a:cs typeface="B Mitra" panose="00000400000000000000" pitchFamily="2" charset="-78"/>
              </a:rPr>
              <a:t> </a:t>
            </a:r>
            <a:r>
              <a:rPr lang="ar-SA" sz="2800" b="1" dirty="0">
                <a:cs typeface="B Mitra" panose="00000400000000000000" pitchFamily="2" charset="-78"/>
              </a:rPr>
              <a:t>ملل</a:t>
            </a:r>
            <a:r>
              <a:rPr lang="fa-IR" sz="2800" b="1" dirty="0">
                <a:cs typeface="B Mitra" panose="00000400000000000000" pitchFamily="2" charset="-78"/>
              </a:rPr>
              <a:t> </a:t>
            </a:r>
            <a:r>
              <a:rPr lang="ar-SA" sz="2800" b="1" dirty="0">
                <a:cs typeface="B Mitra" panose="00000400000000000000" pitchFamily="2" charset="-78"/>
              </a:rPr>
              <a:t> ناميده مي شود. </a:t>
            </a:r>
            <a:r>
              <a:rPr lang="fa-IR" sz="2800" b="1" dirty="0">
                <a:cs typeface="B Mitra" panose="00000400000000000000" pitchFamily="2" charset="-78"/>
              </a:rPr>
              <a:t>اسمیت اشاعه دهنده این نطریه بود که مهم ترین اصل اخلاقی ،توسعه </a:t>
            </a:r>
            <a:r>
              <a:rPr lang="fa-IR" sz="2800" b="1" dirty="0" smtClean="0">
                <a:cs typeface="B Mitra" panose="00000400000000000000" pitchFamily="2" charset="-78"/>
              </a:rPr>
              <a:t>خوشبختی </a:t>
            </a:r>
            <a:r>
              <a:rPr lang="fa-IR" sz="2800" b="1" dirty="0">
                <a:cs typeface="B Mitra" panose="00000400000000000000" pitchFamily="2" charset="-78"/>
              </a:rPr>
              <a:t>بشریت است</a:t>
            </a:r>
            <a:r>
              <a:rPr lang="fa-IR" sz="2800" dirty="0" smtClean="0">
                <a:cs typeface="B Mitra" panose="00000400000000000000" pitchFamily="2" charset="-78"/>
              </a:rPr>
              <a:t>.</a:t>
            </a:r>
            <a:endParaRPr lang="en-US" sz="2800" dirty="0" smtClean="0">
              <a:cs typeface="B Mitra" panose="00000400000000000000" pitchFamily="2" charset="-78"/>
            </a:endParaRPr>
          </a:p>
        </p:txBody>
      </p:sp>
      <p:sp>
        <p:nvSpPr>
          <p:cNvPr id="5"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18789"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510506182"/>
      </p:ext>
    </p:extLst>
  </p:cSld>
  <p:clrMapOvr>
    <a:masterClrMapping/>
  </p:clrMapOvr>
  <p:transition>
    <p:split orient="ver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AutoShape 2"/>
          <p:cNvSpPr>
            <a:spLocks noGrp="1" noChangeArrowheads="1"/>
          </p:cNvSpPr>
          <p:nvPr>
            <p:ph type="title"/>
          </p:nvPr>
        </p:nvSpPr>
        <p:spPr>
          <a:xfrm>
            <a:off x="755650" y="1125539"/>
            <a:ext cx="7924800" cy="1143000"/>
          </a:xfrm>
        </p:spPr>
        <p:txBody>
          <a:bodyPr>
            <a:normAutofit/>
          </a:bodyPr>
          <a:lstStyle/>
          <a:p>
            <a:pPr algn="r" rtl="1" eaLnBrk="1" hangingPunct="1">
              <a:defRPr/>
            </a:pPr>
            <a:r>
              <a:rPr lang="ar-SA" sz="3200" b="1" dirty="0" smtClean="0">
                <a:cs typeface="B Mitra" panose="00000400000000000000" pitchFamily="2" charset="-78"/>
              </a:rPr>
              <a:t>1</a:t>
            </a:r>
            <a:r>
              <a:rPr lang="fa-IR" sz="3200" b="1" dirty="0" smtClean="0">
                <a:cs typeface="B Mitra" panose="00000400000000000000" pitchFamily="2" charset="-78"/>
              </a:rPr>
              <a:t>.</a:t>
            </a:r>
            <a:r>
              <a:rPr lang="ar-SA" sz="3200" b="1" dirty="0" smtClean="0">
                <a:cs typeface="B Mitra" panose="00000400000000000000" pitchFamily="2" charset="-78"/>
              </a:rPr>
              <a:t> وضعيت اول</a:t>
            </a:r>
            <a:br>
              <a:rPr lang="ar-SA" sz="3200" b="1" dirty="0" smtClean="0">
                <a:cs typeface="B Mitra" panose="00000400000000000000" pitchFamily="2" charset="-78"/>
              </a:rPr>
            </a:br>
            <a:endParaRPr lang="en-US" sz="3200" b="1" dirty="0" smtClean="0">
              <a:cs typeface="B Mitra" panose="00000400000000000000" pitchFamily="2" charset="-78"/>
            </a:endParaRPr>
          </a:p>
        </p:txBody>
      </p:sp>
      <p:sp>
        <p:nvSpPr>
          <p:cNvPr id="259075" name="Rectangle 3"/>
          <p:cNvSpPr>
            <a:spLocks noGrp="1" noChangeArrowheads="1"/>
          </p:cNvSpPr>
          <p:nvPr>
            <p:ph idx="1"/>
          </p:nvPr>
        </p:nvSpPr>
        <p:spPr>
          <a:xfrm>
            <a:off x="323854" y="2362200"/>
            <a:ext cx="8424863" cy="3946525"/>
          </a:xfrm>
        </p:spPr>
        <p:txBody>
          <a:bodyPr>
            <a:normAutofit/>
          </a:bodyPr>
          <a:lstStyle/>
          <a:p>
            <a:pPr algn="r" rtl="1" eaLnBrk="1" hangingPunct="1">
              <a:lnSpc>
                <a:spcPct val="150000"/>
              </a:lnSpc>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در اين وضعيت فقط يك نوع كارگر وجود</a:t>
            </a:r>
            <a:r>
              <a:rPr lang="fa-IR" sz="2400" b="1" dirty="0" smtClean="0">
                <a:cs typeface="B Mitra" panose="00000400000000000000" pitchFamily="2" charset="-78"/>
              </a:rPr>
              <a:t> </a:t>
            </a:r>
            <a:r>
              <a:rPr lang="ar-SA" sz="2400" b="1" dirty="0" smtClean="0">
                <a:cs typeface="B Mitra" panose="00000400000000000000" pitchFamily="2" charset="-78"/>
              </a:rPr>
              <a:t>دارد </a:t>
            </a:r>
            <a:r>
              <a:rPr lang="fa-IR" sz="2400" b="1" dirty="0" smtClean="0">
                <a:cs typeface="B Mitra" panose="00000400000000000000" pitchFamily="2" charset="-78"/>
              </a:rPr>
              <a:t> </a:t>
            </a:r>
            <a:r>
              <a:rPr lang="ar-SA" sz="2400" b="1" dirty="0" smtClean="0">
                <a:cs typeface="B Mitra" panose="00000400000000000000" pitchFamily="2" charset="-78"/>
              </a:rPr>
              <a:t>و آن </a:t>
            </a:r>
            <a:r>
              <a:rPr lang="fa-IR" sz="2400" b="1" dirty="0" smtClean="0">
                <a:cs typeface="B Mitra" panose="00000400000000000000" pitchFamily="2" charset="-78"/>
              </a:rPr>
              <a:t> </a:t>
            </a:r>
            <a:r>
              <a:rPr lang="ar-SA" sz="2400" b="1" dirty="0" smtClean="0">
                <a:cs typeface="B Mitra" panose="00000400000000000000" pitchFamily="2" charset="-78"/>
              </a:rPr>
              <a:t>هم </a:t>
            </a:r>
            <a:r>
              <a:rPr lang="fa-IR" sz="2400" b="1" dirty="0" smtClean="0">
                <a:cs typeface="B Mitra" panose="00000400000000000000" pitchFamily="2" charset="-78"/>
              </a:rPr>
              <a:t> </a:t>
            </a:r>
            <a:r>
              <a:rPr lang="ar-SA" sz="2400" b="1" dirty="0" smtClean="0">
                <a:cs typeface="B Mitra" panose="00000400000000000000" pitchFamily="2" charset="-78"/>
              </a:rPr>
              <a:t>كارگر</a:t>
            </a:r>
            <a:r>
              <a:rPr lang="fa-IR" sz="2400" b="1" dirty="0" smtClean="0">
                <a:cs typeface="B Mitra" panose="00000400000000000000" pitchFamily="2" charset="-78"/>
              </a:rPr>
              <a:t> </a:t>
            </a:r>
            <a:r>
              <a:rPr lang="ar-SA" sz="2400" b="1" dirty="0" smtClean="0">
                <a:cs typeface="B Mitra" panose="00000400000000000000" pitchFamily="2" charset="-78"/>
              </a:rPr>
              <a:t> مولد</a:t>
            </a:r>
            <a:r>
              <a:rPr lang="fa-IR" sz="2400" b="1" dirty="0" smtClean="0">
                <a:cs typeface="B Mitra" panose="00000400000000000000" pitchFamily="2" charset="-78"/>
              </a:rPr>
              <a:t> </a:t>
            </a:r>
            <a:r>
              <a:rPr lang="ar-SA" sz="2400" b="1" dirty="0" smtClean="0">
                <a:cs typeface="B Mitra" panose="00000400000000000000" pitchFamily="2" charset="-78"/>
              </a:rPr>
              <a:t> است</a:t>
            </a:r>
            <a:r>
              <a:rPr lang="fa-IR" sz="2400" b="1" dirty="0" smtClean="0">
                <a:cs typeface="B Mitra" panose="00000400000000000000" pitchFamily="2" charset="-78"/>
              </a:rPr>
              <a:t> </a:t>
            </a:r>
            <a:r>
              <a:rPr lang="ar-SA" sz="2400" b="1" dirty="0" smtClean="0">
                <a:cs typeface="B Mitra" panose="00000400000000000000" pitchFamily="2" charset="-78"/>
              </a:rPr>
              <a:t>. يعني</a:t>
            </a:r>
            <a:r>
              <a:rPr lang="fa-IR" sz="2400" b="1" dirty="0" smtClean="0">
                <a:cs typeface="B Mitra" panose="00000400000000000000" pitchFamily="2" charset="-78"/>
              </a:rPr>
              <a:t> </a:t>
            </a:r>
            <a:r>
              <a:rPr lang="ar-SA" sz="2400" b="1" dirty="0" smtClean="0">
                <a:cs typeface="B Mitra" panose="00000400000000000000" pitchFamily="2" charset="-78"/>
              </a:rPr>
              <a:t>شرايط</a:t>
            </a:r>
            <a:r>
              <a:rPr lang="fa-IR" sz="2400" b="1" dirty="0" smtClean="0">
                <a:cs typeface="B Mitra" panose="00000400000000000000" pitchFamily="2" charset="-78"/>
              </a:rPr>
              <a:t> </a:t>
            </a:r>
            <a:r>
              <a:rPr lang="ar-SA" sz="2400" b="1" dirty="0" smtClean="0">
                <a:cs typeface="B Mitra" panose="00000400000000000000" pitchFamily="2" charset="-78"/>
              </a:rPr>
              <a:t>اشتغال كامل حاكم</a:t>
            </a:r>
            <a:r>
              <a:rPr lang="fa-IR" sz="2400" b="1" dirty="0" smtClean="0">
                <a:cs typeface="B Mitra" panose="00000400000000000000" pitchFamily="2" charset="-78"/>
              </a:rPr>
              <a:t> </a:t>
            </a:r>
            <a:r>
              <a:rPr lang="ar-SA" sz="2400" b="1" dirty="0" smtClean="0">
                <a:cs typeface="B Mitra" panose="00000400000000000000" pitchFamily="2" charset="-78"/>
              </a:rPr>
              <a:t> است </a:t>
            </a:r>
            <a:r>
              <a:rPr lang="fa-IR" sz="2400" b="1" dirty="0" smtClean="0">
                <a:cs typeface="B Mitra" panose="00000400000000000000" pitchFamily="2" charset="-78"/>
              </a:rPr>
              <a:t> </a:t>
            </a:r>
            <a:r>
              <a:rPr lang="ar-SA" sz="2400" b="1" dirty="0" smtClean="0">
                <a:cs typeface="B Mitra" panose="00000400000000000000" pitchFamily="2" charset="-78"/>
              </a:rPr>
              <a:t>و</a:t>
            </a:r>
            <a:r>
              <a:rPr lang="fa-IR" sz="2400" b="1" dirty="0" smtClean="0">
                <a:cs typeface="B Mitra" panose="00000400000000000000" pitchFamily="2" charset="-78"/>
              </a:rPr>
              <a:t> </a:t>
            </a:r>
            <a:r>
              <a:rPr lang="ar-SA" sz="2400" b="1" dirty="0" smtClean="0">
                <a:cs typeface="B Mitra" panose="00000400000000000000" pitchFamily="2" charset="-78"/>
              </a:rPr>
              <a:t> هيچ</a:t>
            </a:r>
            <a:r>
              <a:rPr lang="fa-IR" sz="2400" b="1" dirty="0" smtClean="0">
                <a:cs typeface="B Mitra" panose="00000400000000000000" pitchFamily="2" charset="-78"/>
              </a:rPr>
              <a:t> </a:t>
            </a:r>
            <a:r>
              <a:rPr lang="ar-SA" sz="2400" b="1" dirty="0" smtClean="0">
                <a:cs typeface="B Mitra" panose="00000400000000000000" pitchFamily="2" charset="-78"/>
              </a:rPr>
              <a:t>نيرويي بيكار نيست</a:t>
            </a:r>
            <a:r>
              <a:rPr lang="fa-IR" sz="2400" b="1" dirty="0" smtClean="0">
                <a:cs typeface="B Mitra" panose="00000400000000000000" pitchFamily="2" charset="-78"/>
              </a:rPr>
              <a:t>.</a:t>
            </a:r>
            <a:r>
              <a:rPr lang="ar-SA" sz="2400" b="1" dirty="0" smtClean="0">
                <a:cs typeface="B Mitra" panose="00000400000000000000" pitchFamily="2" charset="-78"/>
              </a:rPr>
              <a:t> لذا تمام محصول به</a:t>
            </a:r>
            <a:r>
              <a:rPr lang="fa-IR" sz="2400" b="1" dirty="0" smtClean="0">
                <a:cs typeface="B Mitra" panose="00000400000000000000" pitchFamily="2" charset="-78"/>
              </a:rPr>
              <a:t> </a:t>
            </a:r>
            <a:r>
              <a:rPr lang="ar-SA" sz="2400" b="1" dirty="0" smtClean="0">
                <a:cs typeface="B Mitra" panose="00000400000000000000" pitchFamily="2" charset="-78"/>
              </a:rPr>
              <a:t>دست</a:t>
            </a:r>
            <a:r>
              <a:rPr lang="fa-IR" sz="2400" b="1" dirty="0" smtClean="0">
                <a:cs typeface="B Mitra" panose="00000400000000000000" pitchFamily="2" charset="-78"/>
              </a:rPr>
              <a:t> </a:t>
            </a:r>
            <a:r>
              <a:rPr lang="ar-SA" sz="2400" b="1" dirty="0" smtClean="0">
                <a:cs typeface="B Mitra" panose="00000400000000000000" pitchFamily="2" charset="-78"/>
              </a:rPr>
              <a:t> آمده</a:t>
            </a:r>
            <a:r>
              <a:rPr lang="fa-IR" sz="2400" b="1" dirty="0" smtClean="0">
                <a:cs typeface="B Mitra" panose="00000400000000000000" pitchFamily="2" charset="-78"/>
              </a:rPr>
              <a:t>   </a:t>
            </a:r>
            <a:r>
              <a:rPr lang="ar-SA" sz="2400" b="1" dirty="0" smtClean="0">
                <a:cs typeface="B Mitra" panose="00000400000000000000" pitchFamily="2" charset="-78"/>
              </a:rPr>
              <a:t>دوره</a:t>
            </a:r>
            <a:r>
              <a:rPr lang="fa-IR" sz="2400" b="1" dirty="0" smtClean="0">
                <a:cs typeface="B Mitra" panose="00000400000000000000" pitchFamily="2" charset="-78"/>
              </a:rPr>
              <a:t> </a:t>
            </a:r>
            <a:r>
              <a:rPr lang="ar-SA" sz="2400" b="1" dirty="0" smtClean="0">
                <a:cs typeface="B Mitra" panose="00000400000000000000" pitchFamily="2" charset="-78"/>
              </a:rPr>
              <a:t> قبل </a:t>
            </a:r>
            <a:r>
              <a:rPr lang="fa-IR" sz="2400" b="1" dirty="0" smtClean="0">
                <a:cs typeface="B Mitra" panose="00000400000000000000" pitchFamily="2" charset="-78"/>
              </a:rPr>
              <a:t> </a:t>
            </a:r>
            <a:r>
              <a:rPr lang="ar-SA" sz="2400" b="1" dirty="0" smtClean="0">
                <a:cs typeface="B Mitra" panose="00000400000000000000" pitchFamily="2" charset="-78"/>
              </a:rPr>
              <a:t>صرف</a:t>
            </a:r>
            <a:r>
              <a:rPr lang="fa-IR" sz="2400" b="1" dirty="0" smtClean="0">
                <a:cs typeface="B Mitra" panose="00000400000000000000" pitchFamily="2" charset="-78"/>
              </a:rPr>
              <a:t>  </a:t>
            </a:r>
            <a:r>
              <a:rPr lang="ar-SA" sz="2400" b="1" dirty="0" smtClean="0">
                <a:cs typeface="B Mitra" panose="00000400000000000000" pitchFamily="2" charset="-78"/>
              </a:rPr>
              <a:t>استخدام نيروي</a:t>
            </a:r>
            <a:r>
              <a:rPr lang="fa-IR" sz="2400" b="1" dirty="0" smtClean="0">
                <a:cs typeface="B Mitra" panose="00000400000000000000" pitchFamily="2" charset="-78"/>
              </a:rPr>
              <a:t> </a:t>
            </a:r>
            <a:r>
              <a:rPr lang="ar-SA" sz="2400" b="1" dirty="0" smtClean="0">
                <a:cs typeface="B Mitra" panose="00000400000000000000" pitchFamily="2" charset="-78"/>
              </a:rPr>
              <a:t>كار براي دوره جاري مي شود. </a:t>
            </a: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2592368241"/>
      </p:ext>
    </p:extLst>
  </p:cSld>
  <p:clrMapOvr>
    <a:masterClrMapping/>
  </p:clrMapOvr>
  <p:transition>
    <p:split orient="ver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AutoShape 2"/>
          <p:cNvSpPr>
            <a:spLocks noGrp="1" noChangeArrowheads="1"/>
          </p:cNvSpPr>
          <p:nvPr>
            <p:ph type="title"/>
          </p:nvPr>
        </p:nvSpPr>
        <p:spPr/>
        <p:txBody>
          <a:bodyPr>
            <a:normAutofit/>
          </a:bodyPr>
          <a:lstStyle/>
          <a:p>
            <a:pPr algn="r" rtl="1" eaLnBrk="1" hangingPunct="1">
              <a:defRPr/>
            </a:pPr>
            <a:r>
              <a:rPr lang="ar-SA" sz="2800" b="1" dirty="0" smtClean="0">
                <a:cs typeface="B Mitra" panose="00000400000000000000" pitchFamily="2" charset="-78"/>
              </a:rPr>
              <a:t>محصول دوره جاري از تعداد كارگران استخدام شده </a:t>
            </a:r>
            <a:r>
              <a:rPr lang="fa-IR" sz="2800" b="1" dirty="0" smtClean="0">
                <a:cs typeface="B Mitra" panose="00000400000000000000" pitchFamily="2" charset="-78"/>
              </a:rPr>
              <a:t>با محصول سال قبل </a:t>
            </a:r>
            <a:r>
              <a:rPr lang="ar-SA" sz="2800" b="1" dirty="0" smtClean="0">
                <a:cs typeface="B Mitra" panose="00000400000000000000" pitchFamily="2" charset="-78"/>
              </a:rPr>
              <a:t>ضرب در بازده هر كارگر به دست مي آيد يعني:</a:t>
            </a:r>
            <a:endParaRPr lang="en-US" sz="2800" b="1" dirty="0" smtClean="0">
              <a:cs typeface="B Mitra" panose="00000400000000000000" pitchFamily="2" charset="-78"/>
            </a:endParaRPr>
          </a:p>
        </p:txBody>
      </p:sp>
      <p:sp>
        <p:nvSpPr>
          <p:cNvPr id="1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7176"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7170" name="Object 2"/>
          <p:cNvGraphicFramePr>
            <a:graphicFrameLocks noChangeAspect="1"/>
          </p:cNvGraphicFramePr>
          <p:nvPr/>
        </p:nvGraphicFramePr>
        <p:xfrm>
          <a:off x="3132138" y="2276478"/>
          <a:ext cx="1871662" cy="936625"/>
        </p:xfrm>
        <a:graphic>
          <a:graphicData uri="http://schemas.openxmlformats.org/presentationml/2006/ole">
            <mc:AlternateContent xmlns:mc="http://schemas.openxmlformats.org/markup-compatibility/2006">
              <mc:Choice xmlns:v="urn:schemas-microsoft-com:vml" Requires="v">
                <p:oleObj spid="_x0000_s2178" name="Equation" r:id="rId3" imgW="710891" imgH="444307" progId="Equation.3">
                  <p:embed/>
                </p:oleObj>
              </mc:Choice>
              <mc:Fallback>
                <p:oleObj name="Equation" r:id="rId3" imgW="710891" imgH="44430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2276478"/>
                        <a:ext cx="1871662"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7" name="Rectangle 6"/>
          <p:cNvSpPr>
            <a:spLocks noChangeArrowheads="1"/>
          </p:cNvSpPr>
          <p:nvPr/>
        </p:nvSpPr>
        <p:spPr bwMode="auto">
          <a:xfrm>
            <a:off x="3" y="263008"/>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7178" name="Rectangle 8"/>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7171" name="Object 3"/>
          <p:cNvGraphicFramePr>
            <a:graphicFrameLocks noChangeAspect="1"/>
          </p:cNvGraphicFramePr>
          <p:nvPr/>
        </p:nvGraphicFramePr>
        <p:xfrm>
          <a:off x="3059114" y="3284540"/>
          <a:ext cx="1944687" cy="808037"/>
        </p:xfrm>
        <a:graphic>
          <a:graphicData uri="http://schemas.openxmlformats.org/presentationml/2006/ole">
            <mc:AlternateContent xmlns:mc="http://schemas.openxmlformats.org/markup-compatibility/2006">
              <mc:Choice xmlns:v="urn:schemas-microsoft-com:vml" Requires="v">
                <p:oleObj spid="_x0000_s2179" name="Equation" r:id="rId5" imgW="1015559" imgH="444307" progId="Equation.3">
                  <p:embed/>
                </p:oleObj>
              </mc:Choice>
              <mc:Fallback>
                <p:oleObj name="Equation" r:id="rId5" imgW="1015559" imgH="44430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9114" y="3284540"/>
                        <a:ext cx="1944687" cy="808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9" name="Rectangle 9"/>
          <p:cNvSpPr>
            <a:spLocks noChangeArrowheads="1"/>
          </p:cNvSpPr>
          <p:nvPr/>
        </p:nvSpPr>
        <p:spPr bwMode="auto">
          <a:xfrm>
            <a:off x="3" y="263008"/>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7180" name="Rectangle 11"/>
          <p:cNvSpPr>
            <a:spLocks noChangeArrowheads="1"/>
          </p:cNvSpPr>
          <p:nvPr/>
        </p:nvSpPr>
        <p:spPr bwMode="auto">
          <a:xfrm>
            <a:off x="3" y="3020496"/>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7172" name="Object 4"/>
          <p:cNvGraphicFramePr>
            <a:graphicFrameLocks noChangeAspect="1"/>
          </p:cNvGraphicFramePr>
          <p:nvPr/>
        </p:nvGraphicFramePr>
        <p:xfrm>
          <a:off x="2987679" y="4365625"/>
          <a:ext cx="2016125" cy="806451"/>
        </p:xfrm>
        <a:graphic>
          <a:graphicData uri="http://schemas.openxmlformats.org/presentationml/2006/ole">
            <mc:AlternateContent xmlns:mc="http://schemas.openxmlformats.org/markup-compatibility/2006">
              <mc:Choice xmlns:v="urn:schemas-microsoft-com:vml" Requires="v">
                <p:oleObj spid="_x0000_s2180" name="Equation" r:id="rId7" imgW="1091726" imgH="444307" progId="Equation.3">
                  <p:embed/>
                </p:oleObj>
              </mc:Choice>
              <mc:Fallback>
                <p:oleObj name="Equation" r:id="rId7" imgW="1091726" imgH="44430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7679" y="4365625"/>
                        <a:ext cx="2016125" cy="8064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81" name="Rectangle 14"/>
          <p:cNvSpPr>
            <a:spLocks noChangeArrowheads="1"/>
          </p:cNvSpPr>
          <p:nvPr/>
        </p:nvSpPr>
        <p:spPr bwMode="auto">
          <a:xfrm>
            <a:off x="3" y="3030023"/>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7173" name="Object 5"/>
          <p:cNvGraphicFramePr>
            <a:graphicFrameLocks noChangeAspect="1"/>
          </p:cNvGraphicFramePr>
          <p:nvPr/>
        </p:nvGraphicFramePr>
        <p:xfrm>
          <a:off x="3059117" y="5445127"/>
          <a:ext cx="1728787" cy="788988"/>
        </p:xfrm>
        <a:graphic>
          <a:graphicData uri="http://schemas.openxmlformats.org/presentationml/2006/ole">
            <mc:AlternateContent xmlns:mc="http://schemas.openxmlformats.org/markup-compatibility/2006">
              <mc:Choice xmlns:v="urn:schemas-microsoft-com:vml" Requires="v">
                <p:oleObj spid="_x0000_s2181" name="Equation" r:id="rId9" imgW="698197" imgH="431613" progId="Equation.3">
                  <p:embed/>
                </p:oleObj>
              </mc:Choice>
              <mc:Fallback>
                <p:oleObj name="Equation" r:id="rId9" imgW="698197" imgH="43161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59117" y="5445127"/>
                        <a:ext cx="1728787" cy="788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82" name="Rectangle 15"/>
          <p:cNvSpPr>
            <a:spLocks noChangeArrowheads="1"/>
          </p:cNvSpPr>
          <p:nvPr/>
        </p:nvSpPr>
        <p:spPr bwMode="auto">
          <a:xfrm>
            <a:off x="3" y="345864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192573677"/>
      </p:ext>
    </p:extLst>
  </p:cSld>
  <p:clrMapOvr>
    <a:masterClrMapping/>
  </p:clrMapOvr>
  <p:transition>
    <p:split orient="ver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AutoShape 2"/>
          <p:cNvSpPr>
            <a:spLocks noGrp="1" noChangeArrowheads="1"/>
          </p:cNvSpPr>
          <p:nvPr>
            <p:ph type="title"/>
          </p:nvPr>
        </p:nvSpPr>
        <p:spPr>
          <a:xfrm>
            <a:off x="0" y="485800"/>
            <a:ext cx="8751888" cy="1143000"/>
          </a:xfrm>
        </p:spPr>
        <p:txBody>
          <a:bodyPr>
            <a:normAutofit/>
          </a:bodyPr>
          <a:lstStyle/>
          <a:p>
            <a:pPr algn="r" rtl="1" eaLnBrk="1" hangingPunct="1">
              <a:defRPr/>
            </a:pPr>
            <a:r>
              <a:rPr lang="ar-SA" sz="2800" b="1" dirty="0" smtClean="0">
                <a:cs typeface="B Mitra" panose="00000400000000000000" pitchFamily="2" charset="-78"/>
              </a:rPr>
              <a:t>تفسير رابطه نرخ رشد اقتصادي</a:t>
            </a:r>
            <a:br>
              <a:rPr lang="ar-SA" sz="2800" b="1" dirty="0" smtClean="0">
                <a:cs typeface="B Mitra" panose="00000400000000000000" pitchFamily="2" charset="-78"/>
              </a:rPr>
            </a:br>
            <a:endParaRPr lang="en-US" sz="2800" b="1" dirty="0" smtClean="0">
              <a:cs typeface="B Mitra" panose="00000400000000000000" pitchFamily="2" charset="-78"/>
            </a:endParaRPr>
          </a:p>
        </p:txBody>
      </p:sp>
      <p:sp>
        <p:nvSpPr>
          <p:cNvPr id="263171" name="Rectangle 3"/>
          <p:cNvSpPr>
            <a:spLocks noGrp="1" noChangeArrowheads="1"/>
          </p:cNvSpPr>
          <p:nvPr>
            <p:ph idx="1"/>
          </p:nvPr>
        </p:nvSpPr>
        <p:spPr>
          <a:xfrm>
            <a:off x="468313" y="1916832"/>
            <a:ext cx="8424862" cy="3724275"/>
          </a:xfrm>
        </p:spPr>
        <p:txBody>
          <a:bodyPr>
            <a:normAutofit fontScale="92500"/>
          </a:bodyPr>
          <a:lstStyle/>
          <a:p>
            <a:pPr algn="r" rtl="1" eaLnBrk="1" hangingPunct="1">
              <a:lnSpc>
                <a:spcPct val="150000"/>
              </a:lnSpc>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نرخ رشد اقتصادي رابطه مستقيم با بازدهي</a:t>
            </a:r>
            <a:r>
              <a:rPr lang="fa-IR" sz="2400" b="1" dirty="0" smtClean="0">
                <a:cs typeface="B Mitra" panose="00000400000000000000" pitchFamily="2" charset="-78"/>
              </a:rPr>
              <a:t> </a:t>
            </a:r>
            <a:r>
              <a:rPr lang="ar-SA" sz="2400" b="1" dirty="0" smtClean="0">
                <a:cs typeface="B Mitra" panose="00000400000000000000" pitchFamily="2" charset="-78"/>
              </a:rPr>
              <a:t> نيروي</a:t>
            </a:r>
            <a:r>
              <a:rPr lang="fa-IR" sz="2400" b="1" dirty="0" smtClean="0">
                <a:cs typeface="B Mitra" panose="00000400000000000000" pitchFamily="2" charset="-78"/>
              </a:rPr>
              <a:t> </a:t>
            </a:r>
            <a:r>
              <a:rPr lang="ar-SA" sz="2400" b="1" dirty="0" smtClean="0">
                <a:cs typeface="B Mitra" panose="00000400000000000000" pitchFamily="2" charset="-78"/>
              </a:rPr>
              <a:t> كار </a:t>
            </a:r>
            <a:r>
              <a:rPr lang="fa-IR" sz="2400" b="1" dirty="0" smtClean="0">
                <a:cs typeface="B Mitra" panose="00000400000000000000" pitchFamily="2" charset="-78"/>
              </a:rPr>
              <a:t> </a:t>
            </a:r>
            <a:r>
              <a:rPr lang="ar-SA" sz="2400" b="1" dirty="0" smtClean="0">
                <a:cs typeface="B Mitra" panose="00000400000000000000" pitchFamily="2" charset="-78"/>
              </a:rPr>
              <a:t>و</a:t>
            </a:r>
            <a:r>
              <a:rPr lang="fa-IR" sz="2400" b="1" dirty="0" smtClean="0">
                <a:cs typeface="B Mitra" panose="00000400000000000000" pitchFamily="2" charset="-78"/>
              </a:rPr>
              <a:t> </a:t>
            </a:r>
            <a:r>
              <a:rPr lang="ar-SA" sz="2400" b="1" dirty="0" smtClean="0">
                <a:cs typeface="B Mitra" panose="00000400000000000000" pitchFamily="2" charset="-78"/>
              </a:rPr>
              <a:t> رابطه معكوس با دستمزد نيروي كار دارد. تفسير رابطه فوق بسيار ساده است از نظر رياضي چون در صورت قرار گرفته و علامت آن مثبت است بنابراين با  رابطه مستقيم دارد. در مورد نيز </a:t>
            </a:r>
            <a:r>
              <a:rPr lang="fa-IR" sz="2400" b="1" dirty="0" smtClean="0">
                <a:cs typeface="B Mitra" panose="00000400000000000000" pitchFamily="2" charset="-78"/>
              </a:rPr>
              <a:t> </a:t>
            </a:r>
            <a:r>
              <a:rPr lang="ar-SA" sz="2400" b="1" dirty="0" smtClean="0">
                <a:cs typeface="B Mitra" panose="00000400000000000000" pitchFamily="2" charset="-78"/>
              </a:rPr>
              <a:t>چون </a:t>
            </a:r>
            <a:r>
              <a:rPr lang="fa-IR" sz="2400" b="1" dirty="0" smtClean="0">
                <a:cs typeface="B Mitra" panose="00000400000000000000" pitchFamily="2" charset="-78"/>
              </a:rPr>
              <a:t> </a:t>
            </a:r>
            <a:r>
              <a:rPr lang="ar-SA" sz="2400" b="1" dirty="0" smtClean="0">
                <a:cs typeface="B Mitra" panose="00000400000000000000" pitchFamily="2" charset="-78"/>
              </a:rPr>
              <a:t>در</a:t>
            </a:r>
            <a:r>
              <a:rPr lang="fa-IR" sz="2400" b="1" dirty="0" smtClean="0">
                <a:cs typeface="B Mitra" panose="00000400000000000000" pitchFamily="2" charset="-78"/>
              </a:rPr>
              <a:t> </a:t>
            </a:r>
            <a:r>
              <a:rPr lang="ar-SA" sz="2400" b="1" dirty="0" smtClean="0">
                <a:cs typeface="B Mitra" panose="00000400000000000000" pitchFamily="2" charset="-78"/>
              </a:rPr>
              <a:t> مخرج قرار گرفته و علامت آن منفي است بنابراين با  رابطه معكوس دارد. </a:t>
            </a:r>
          </a:p>
          <a:p>
            <a:pPr algn="r" rtl="1" eaLnBrk="1" hangingPunct="1">
              <a:lnSpc>
                <a:spcPct val="150000"/>
              </a:lnSpc>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اگر هر دو متغير و يا نسبت</a:t>
            </a:r>
            <a:r>
              <a:rPr lang="fa-IR" sz="2400" b="1" dirty="0" smtClean="0">
                <a:cs typeface="B Mitra" panose="00000400000000000000" pitchFamily="2" charset="-78"/>
              </a:rPr>
              <a:t> </a:t>
            </a:r>
            <a:r>
              <a:rPr lang="ar-SA" sz="2400" b="1" dirty="0" smtClean="0">
                <a:cs typeface="B Mitra" panose="00000400000000000000" pitchFamily="2" charset="-78"/>
              </a:rPr>
              <a:t> آنها</a:t>
            </a:r>
            <a:r>
              <a:rPr lang="fa-IR" sz="2400" b="1" dirty="0" smtClean="0">
                <a:cs typeface="B Mitra" panose="00000400000000000000" pitchFamily="2" charset="-78"/>
              </a:rPr>
              <a:t> </a:t>
            </a:r>
            <a:r>
              <a:rPr lang="ar-SA" sz="2400" b="1" dirty="0" smtClean="0">
                <a:cs typeface="B Mitra" panose="00000400000000000000" pitchFamily="2" charset="-78"/>
              </a:rPr>
              <a:t>ثابت </a:t>
            </a:r>
            <a:r>
              <a:rPr lang="fa-IR" sz="2400" b="1" dirty="0" smtClean="0">
                <a:cs typeface="B Mitra" panose="00000400000000000000" pitchFamily="2" charset="-78"/>
              </a:rPr>
              <a:t> </a:t>
            </a:r>
            <a:r>
              <a:rPr lang="ar-SA" sz="2400" b="1" dirty="0" smtClean="0">
                <a:cs typeface="B Mitra" panose="00000400000000000000" pitchFamily="2" charset="-78"/>
              </a:rPr>
              <a:t>بماند</a:t>
            </a:r>
            <a:r>
              <a:rPr lang="fa-IR" sz="2400" b="1" dirty="0" smtClean="0">
                <a:cs typeface="B Mitra" panose="00000400000000000000" pitchFamily="2" charset="-78"/>
              </a:rPr>
              <a:t> </a:t>
            </a:r>
            <a:r>
              <a:rPr lang="ar-SA" sz="2400" b="1" dirty="0" smtClean="0">
                <a:cs typeface="B Mitra" panose="00000400000000000000" pitchFamily="2" charset="-78"/>
              </a:rPr>
              <a:t> نرخ </a:t>
            </a:r>
            <a:r>
              <a:rPr lang="fa-IR" sz="2400" b="1" dirty="0" smtClean="0">
                <a:cs typeface="B Mitra" panose="00000400000000000000" pitchFamily="2" charset="-78"/>
              </a:rPr>
              <a:t> </a:t>
            </a:r>
            <a:r>
              <a:rPr lang="ar-SA" sz="2400" b="1" dirty="0" smtClean="0">
                <a:cs typeface="B Mitra" panose="00000400000000000000" pitchFamily="2" charset="-78"/>
              </a:rPr>
              <a:t>رشد</a:t>
            </a:r>
            <a:r>
              <a:rPr lang="fa-IR" sz="2400" b="1" dirty="0" smtClean="0">
                <a:cs typeface="B Mitra" panose="00000400000000000000" pitchFamily="2" charset="-78"/>
              </a:rPr>
              <a:t> </a:t>
            </a:r>
            <a:r>
              <a:rPr lang="ar-SA" sz="2400" b="1" dirty="0" smtClean="0">
                <a:cs typeface="B Mitra" panose="00000400000000000000" pitchFamily="2" charset="-78"/>
              </a:rPr>
              <a:t> اقتصادي ثابت خواهند ماند.</a:t>
            </a: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3511427091"/>
      </p:ext>
    </p:extLst>
  </p:cSld>
  <p:clrMapOvr>
    <a:masterClrMapping/>
  </p:clrMapOvr>
  <p:transition>
    <p:split orient="ver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AutoShape 2"/>
          <p:cNvSpPr>
            <a:spLocks noGrp="1" noChangeArrowheads="1"/>
          </p:cNvSpPr>
          <p:nvPr>
            <p:ph type="title"/>
          </p:nvPr>
        </p:nvSpPr>
        <p:spPr>
          <a:xfrm>
            <a:off x="755576" y="764704"/>
            <a:ext cx="7924800" cy="1143000"/>
          </a:xfrm>
        </p:spPr>
        <p:txBody>
          <a:bodyPr>
            <a:normAutofit/>
          </a:bodyPr>
          <a:lstStyle/>
          <a:p>
            <a:pPr algn="r" eaLnBrk="1" hangingPunct="1">
              <a:defRPr/>
            </a:pPr>
            <a:r>
              <a:rPr lang="fa-IR" sz="2800" b="1" dirty="0" smtClean="0">
                <a:cs typeface="B Mitra" panose="00000400000000000000" pitchFamily="2" charset="-78"/>
              </a:rPr>
              <a:t>2. </a:t>
            </a:r>
            <a:r>
              <a:rPr lang="ar-SA" sz="2800" b="1" dirty="0" smtClean="0">
                <a:cs typeface="B Mitra" panose="00000400000000000000" pitchFamily="2" charset="-78"/>
              </a:rPr>
              <a:t>وضعيت دوم</a:t>
            </a:r>
            <a:r>
              <a:rPr lang="fa-IR" sz="2800" b="1" dirty="0" smtClean="0">
                <a:cs typeface="B Mitra" panose="00000400000000000000" pitchFamily="2" charset="-78"/>
              </a:rPr>
              <a:t/>
            </a:r>
            <a:br>
              <a:rPr lang="fa-IR" sz="2800" b="1" dirty="0" smtClean="0">
                <a:cs typeface="B Mitra" panose="00000400000000000000" pitchFamily="2" charset="-78"/>
              </a:rPr>
            </a:br>
            <a:endParaRPr lang="en-US" sz="2800" b="1" dirty="0" smtClean="0">
              <a:cs typeface="B Mitra" panose="00000400000000000000" pitchFamily="2" charset="-78"/>
            </a:endParaRPr>
          </a:p>
        </p:txBody>
      </p:sp>
      <p:sp>
        <p:nvSpPr>
          <p:cNvPr id="264195" name="Rectangle 3"/>
          <p:cNvSpPr>
            <a:spLocks noGrp="1" noChangeArrowheads="1"/>
          </p:cNvSpPr>
          <p:nvPr>
            <p:ph idx="1"/>
          </p:nvPr>
        </p:nvSpPr>
        <p:spPr>
          <a:xfrm>
            <a:off x="250829" y="1772816"/>
            <a:ext cx="8569325" cy="4162425"/>
          </a:xfrm>
        </p:spPr>
        <p:txBody>
          <a:bodyPr>
            <a:normAutofit/>
          </a:bodyPr>
          <a:lstStyle/>
          <a:p>
            <a:pPr algn="r" rtl="1" eaLnBrk="1" hangingPunct="1">
              <a:lnSpc>
                <a:spcPct val="150000"/>
              </a:lnSpc>
              <a:defRPr/>
            </a:pPr>
            <a:r>
              <a:rPr lang="ar-SA" sz="2400" b="1" dirty="0" smtClean="0">
                <a:cs typeface="B Mitra" panose="00000400000000000000" pitchFamily="2" charset="-78"/>
              </a:rPr>
              <a:t>در اين وضعيت فرض مي شود كه در اقتصاد دو نوع كارگر وجود دارد:</a:t>
            </a:r>
          </a:p>
          <a:p>
            <a:pPr algn="r" rtl="1" eaLnBrk="1" hangingPunct="1">
              <a:lnSpc>
                <a:spcPct val="150000"/>
              </a:lnSpc>
              <a:buFont typeface="Wingdings" pitchFamily="2" charset="2"/>
              <a:buNone/>
              <a:defRPr/>
            </a:pPr>
            <a:r>
              <a:rPr lang="fa-IR" sz="2400" b="1" dirty="0" smtClean="0">
                <a:cs typeface="B Mitra" panose="00000400000000000000" pitchFamily="2" charset="-78"/>
              </a:rPr>
              <a:t>1.</a:t>
            </a:r>
            <a:r>
              <a:rPr lang="ar-SA" sz="2400" b="1" dirty="0" smtClean="0">
                <a:cs typeface="B Mitra" panose="00000400000000000000" pitchFamily="2" charset="-78"/>
              </a:rPr>
              <a:t> كارگران</a:t>
            </a:r>
            <a:r>
              <a:rPr lang="fa-IR" sz="2400" b="1" dirty="0" smtClean="0">
                <a:cs typeface="B Mitra" panose="00000400000000000000" pitchFamily="2" charset="-78"/>
              </a:rPr>
              <a:t> </a:t>
            </a:r>
            <a:r>
              <a:rPr lang="ar-SA" sz="2400" b="1" dirty="0" smtClean="0">
                <a:cs typeface="B Mitra" panose="00000400000000000000" pitchFamily="2" charset="-78"/>
              </a:rPr>
              <a:t> توليدي</a:t>
            </a:r>
            <a:r>
              <a:rPr lang="fa-IR" sz="2400" b="1" dirty="0" smtClean="0">
                <a:cs typeface="B Mitra" panose="00000400000000000000" pitchFamily="2" charset="-78"/>
              </a:rPr>
              <a:t> </a:t>
            </a:r>
            <a:r>
              <a:rPr lang="ar-SA" sz="2400" b="1" dirty="0" smtClean="0">
                <a:cs typeface="B Mitra" panose="00000400000000000000" pitchFamily="2" charset="-78"/>
              </a:rPr>
              <a:t>:</a:t>
            </a:r>
            <a:r>
              <a:rPr lang="fa-IR" sz="2400" b="1" dirty="0" smtClean="0">
                <a:cs typeface="B Mitra" panose="00000400000000000000" pitchFamily="2" charset="-78"/>
              </a:rPr>
              <a:t>  </a:t>
            </a:r>
            <a:r>
              <a:rPr lang="ar-SA" sz="2400" b="1" dirty="0" smtClean="0">
                <a:cs typeface="B Mitra" panose="00000400000000000000" pitchFamily="2" charset="-78"/>
              </a:rPr>
              <a:t>نيروهايي</a:t>
            </a:r>
            <a:r>
              <a:rPr lang="fa-IR" sz="2400" b="1" dirty="0" smtClean="0">
                <a:cs typeface="B Mitra" panose="00000400000000000000" pitchFamily="2" charset="-78"/>
              </a:rPr>
              <a:t> </a:t>
            </a:r>
            <a:r>
              <a:rPr lang="ar-SA" sz="2400" b="1" dirty="0" smtClean="0">
                <a:cs typeface="B Mitra" panose="00000400000000000000" pitchFamily="2" charset="-78"/>
              </a:rPr>
              <a:t> هستند</a:t>
            </a:r>
            <a:r>
              <a:rPr lang="fa-IR" sz="2400" b="1" dirty="0" smtClean="0">
                <a:cs typeface="B Mitra" panose="00000400000000000000" pitchFamily="2" charset="-78"/>
              </a:rPr>
              <a:t> </a:t>
            </a:r>
            <a:r>
              <a:rPr lang="ar-SA" sz="2400" b="1" dirty="0" smtClean="0">
                <a:cs typeface="B Mitra" panose="00000400000000000000" pitchFamily="2" charset="-78"/>
              </a:rPr>
              <a:t> كه</a:t>
            </a:r>
            <a:r>
              <a:rPr lang="fa-IR" sz="2400" b="1" dirty="0" smtClean="0">
                <a:cs typeface="B Mitra" panose="00000400000000000000" pitchFamily="2" charset="-78"/>
              </a:rPr>
              <a:t> </a:t>
            </a:r>
            <a:r>
              <a:rPr lang="ar-SA" sz="2400" b="1" dirty="0" smtClean="0">
                <a:cs typeface="B Mitra" panose="00000400000000000000" pitchFamily="2" charset="-78"/>
              </a:rPr>
              <a:t> در</a:t>
            </a:r>
            <a:r>
              <a:rPr lang="fa-IR" sz="2400" b="1" dirty="0" smtClean="0">
                <a:cs typeface="B Mitra" panose="00000400000000000000" pitchFamily="2" charset="-78"/>
              </a:rPr>
              <a:t> </a:t>
            </a:r>
            <a:r>
              <a:rPr lang="ar-SA" sz="2400" b="1" dirty="0" smtClean="0">
                <a:cs typeface="B Mitra" panose="00000400000000000000" pitchFamily="2" charset="-78"/>
              </a:rPr>
              <a:t> بخش كشاورزي اشتغال به كار دارند و در توليد ذرت مشاركت دارند.</a:t>
            </a:r>
            <a:endParaRPr lang="fa-IR" sz="2400" b="1" i="1" dirty="0" smtClean="0">
              <a:cs typeface="B Mitra" panose="00000400000000000000" pitchFamily="2" charset="-78"/>
            </a:endParaRPr>
          </a:p>
          <a:p>
            <a:pPr algn="r" rtl="1" eaLnBrk="1" hangingPunct="1">
              <a:lnSpc>
                <a:spcPct val="150000"/>
              </a:lnSpc>
              <a:buFont typeface="Wingdings" pitchFamily="2" charset="2"/>
              <a:buNone/>
              <a:defRPr/>
            </a:pPr>
            <a:r>
              <a:rPr lang="fa-IR" sz="2400" b="1" dirty="0" smtClean="0">
                <a:cs typeface="B Mitra" panose="00000400000000000000" pitchFamily="2" charset="-78"/>
              </a:rPr>
              <a:t>2. </a:t>
            </a:r>
            <a:r>
              <a:rPr lang="ar-SA" sz="2400" b="1" dirty="0" smtClean="0">
                <a:cs typeface="B Mitra" panose="00000400000000000000" pitchFamily="2" charset="-78"/>
              </a:rPr>
              <a:t>كارگران غير توليدي: نيروهايي هستند كه در بخش هاي ديگر اشتغال به كار دارند و در </a:t>
            </a:r>
            <a:r>
              <a:rPr lang="fa-IR" sz="2400" b="1" dirty="0" smtClean="0">
                <a:cs typeface="B Mitra" panose="00000400000000000000" pitchFamily="2" charset="-78"/>
              </a:rPr>
              <a:t> </a:t>
            </a:r>
            <a:r>
              <a:rPr lang="ar-SA" sz="2400" b="1" dirty="0" smtClean="0">
                <a:cs typeface="B Mitra" panose="00000400000000000000" pitchFamily="2" charset="-78"/>
              </a:rPr>
              <a:t>توليد </a:t>
            </a:r>
            <a:r>
              <a:rPr lang="fa-IR" sz="2400" b="1" dirty="0" smtClean="0">
                <a:cs typeface="B Mitra" panose="00000400000000000000" pitchFamily="2" charset="-78"/>
              </a:rPr>
              <a:t> </a:t>
            </a:r>
            <a:r>
              <a:rPr lang="ar-SA" sz="2400" b="1" dirty="0" smtClean="0">
                <a:cs typeface="B Mitra" panose="00000400000000000000" pitchFamily="2" charset="-78"/>
              </a:rPr>
              <a:t>محصولات </a:t>
            </a:r>
            <a:r>
              <a:rPr lang="fa-IR" sz="2400" b="1" dirty="0" smtClean="0">
                <a:cs typeface="B Mitra" panose="00000400000000000000" pitchFamily="2" charset="-78"/>
              </a:rPr>
              <a:t> </a:t>
            </a:r>
            <a:r>
              <a:rPr lang="ar-SA" sz="2400" b="1" dirty="0" smtClean="0">
                <a:cs typeface="B Mitra" panose="00000400000000000000" pitchFamily="2" charset="-78"/>
              </a:rPr>
              <a:t>غيركشاورزي</a:t>
            </a:r>
            <a:r>
              <a:rPr lang="fa-IR" sz="2400" b="1" dirty="0" smtClean="0">
                <a:cs typeface="B Mitra" panose="00000400000000000000" pitchFamily="2" charset="-78"/>
              </a:rPr>
              <a:t> </a:t>
            </a:r>
            <a:r>
              <a:rPr lang="ar-SA" sz="2400" b="1" dirty="0" smtClean="0">
                <a:cs typeface="B Mitra" panose="00000400000000000000" pitchFamily="2" charset="-78"/>
              </a:rPr>
              <a:t> مثل معلمي، وكالت، پرستاري و ساير مشاغل خدماتي اشتغال به كار دارند ولي در توليد محصول ذرت مشاركتي ندارند.</a:t>
            </a:r>
            <a:endParaRPr lang="fa-IR" sz="2400" b="1" i="1" dirty="0" smtClean="0">
              <a:cs typeface="B Mitra" panose="00000400000000000000" pitchFamily="2" charset="-78"/>
            </a:endParaRPr>
          </a:p>
          <a:p>
            <a:pPr eaLnBrk="1" hangingPunct="1">
              <a:lnSpc>
                <a:spcPct val="150000"/>
              </a:lnSpc>
              <a:defRPr/>
            </a:pPr>
            <a:endParaRPr lang="en-US" sz="24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2645576264"/>
      </p:ext>
    </p:extLst>
  </p:cSld>
  <p:clrMapOvr>
    <a:masterClrMapping/>
  </p:clrMapOvr>
  <p:transition>
    <p:split orient="vert"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AutoShape 2"/>
          <p:cNvSpPr>
            <a:spLocks noGrp="1" noChangeArrowheads="1"/>
          </p:cNvSpPr>
          <p:nvPr>
            <p:ph type="title"/>
          </p:nvPr>
        </p:nvSpPr>
        <p:spPr>
          <a:xfrm>
            <a:off x="250825" y="762000"/>
            <a:ext cx="8713788" cy="1143000"/>
          </a:xfrm>
        </p:spPr>
        <p:txBody>
          <a:bodyPr>
            <a:normAutofit/>
          </a:bodyPr>
          <a:lstStyle/>
          <a:p>
            <a:pPr algn="r" rtl="1" eaLnBrk="1" hangingPunct="1">
              <a:defRPr/>
            </a:pPr>
            <a:r>
              <a:rPr lang="ar-SA" sz="2400" b="1" dirty="0" smtClean="0">
                <a:cs typeface="B Mitra" panose="00000400000000000000" pitchFamily="2" charset="-78"/>
              </a:rPr>
              <a:t>براي سادگي فرض مي شود</a:t>
            </a:r>
            <a:r>
              <a:rPr lang="fa-IR" sz="2400" b="1" dirty="0" smtClean="0">
                <a:cs typeface="B Mitra" panose="00000400000000000000" pitchFamily="2" charset="-78"/>
              </a:rPr>
              <a:t>  </a:t>
            </a:r>
            <a:r>
              <a:rPr lang="ar-SA" sz="2400" b="1" dirty="0" smtClean="0">
                <a:cs typeface="B Mitra" panose="00000400000000000000" pitchFamily="2" charset="-78"/>
              </a:rPr>
              <a:t> </a:t>
            </a:r>
            <a:r>
              <a:rPr lang="fa-IR" sz="2400" b="1" dirty="0" smtClean="0">
                <a:cs typeface="B Mitra" panose="00000400000000000000" pitchFamily="2" charset="-78"/>
              </a:rPr>
              <a:t>    </a:t>
            </a:r>
            <a:r>
              <a:rPr lang="ar-SA" sz="2400" b="1" dirty="0" smtClean="0">
                <a:cs typeface="B Mitra" panose="00000400000000000000" pitchFamily="2" charset="-78"/>
              </a:rPr>
              <a:t>درصد از محصول دوره قبل براي نيروهاي مولد و  </a:t>
            </a:r>
            <a:r>
              <a:rPr lang="fa-IR" sz="2400" b="1" dirty="0" smtClean="0">
                <a:cs typeface="B Mitra" panose="00000400000000000000" pitchFamily="2" charset="-78"/>
              </a:rPr>
              <a:t>          </a:t>
            </a:r>
            <a:r>
              <a:rPr lang="ar-SA" sz="2400" b="1" dirty="0" smtClean="0">
                <a:cs typeface="B Mitra" panose="00000400000000000000" pitchFamily="2" charset="-78"/>
              </a:rPr>
              <a:t>درصد براي نيروهاي غير مولد صرف مي شود.</a:t>
            </a:r>
            <a:endParaRPr lang="en-US" sz="2400" b="1" dirty="0" smtClean="0">
              <a:cs typeface="B Mitra" panose="00000400000000000000" pitchFamily="2" charset="-78"/>
            </a:endParaRPr>
          </a:p>
        </p:txBody>
      </p:sp>
      <p:sp>
        <p:nvSpPr>
          <p:cNvPr id="21"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8204" name="Rectangle 5"/>
          <p:cNvSpPr>
            <a:spLocks noChangeArrowheads="1"/>
          </p:cNvSpPr>
          <p:nvPr/>
        </p:nvSpPr>
        <p:spPr bwMode="auto">
          <a:xfrm>
            <a:off x="3" y="3020496"/>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8194" name="Object 2"/>
          <p:cNvGraphicFramePr>
            <a:graphicFrameLocks noChangeAspect="1"/>
          </p:cNvGraphicFramePr>
          <p:nvPr/>
        </p:nvGraphicFramePr>
        <p:xfrm>
          <a:off x="1042992" y="2420940"/>
          <a:ext cx="1533525" cy="720725"/>
        </p:xfrm>
        <a:graphic>
          <a:graphicData uri="http://schemas.openxmlformats.org/presentationml/2006/ole">
            <mc:AlternateContent xmlns:mc="http://schemas.openxmlformats.org/markup-compatibility/2006">
              <mc:Choice xmlns:v="urn:schemas-microsoft-com:vml" Requires="v">
                <p:oleObj spid="_x0000_s3330" name="Equation" r:id="rId3" imgW="380835" imgH="444307" progId="Equation.3">
                  <p:embed/>
                </p:oleObj>
              </mc:Choice>
              <mc:Fallback>
                <p:oleObj name="Equation" r:id="rId3" imgW="380835" imgH="44430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92" y="2420940"/>
                        <a:ext cx="1533525"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5" name="Rectangle 7"/>
          <p:cNvSpPr>
            <a:spLocks noChangeArrowheads="1"/>
          </p:cNvSpPr>
          <p:nvPr/>
        </p:nvSpPr>
        <p:spPr bwMode="auto">
          <a:xfrm>
            <a:off x="3" y="3020496"/>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8195" name="Object 3"/>
          <p:cNvGraphicFramePr>
            <a:graphicFrameLocks noChangeAspect="1"/>
          </p:cNvGraphicFramePr>
          <p:nvPr/>
        </p:nvGraphicFramePr>
        <p:xfrm>
          <a:off x="1042992" y="3213101"/>
          <a:ext cx="1728787" cy="792163"/>
        </p:xfrm>
        <a:graphic>
          <a:graphicData uri="http://schemas.openxmlformats.org/presentationml/2006/ole">
            <mc:AlternateContent xmlns:mc="http://schemas.openxmlformats.org/markup-compatibility/2006">
              <mc:Choice xmlns:v="urn:schemas-microsoft-com:vml" Requires="v">
                <p:oleObj spid="_x0000_s3331" name="Equation" r:id="rId5" imgW="812447" imgH="444307" progId="Equation.3">
                  <p:embed/>
                </p:oleObj>
              </mc:Choice>
              <mc:Fallback>
                <p:oleObj name="Equation" r:id="rId5" imgW="812447" imgH="44430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2992" y="3213101"/>
                        <a:ext cx="1728787"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6" name="Rectangle 9"/>
          <p:cNvSpPr>
            <a:spLocks noChangeArrowheads="1"/>
          </p:cNvSpPr>
          <p:nvPr/>
        </p:nvSpPr>
        <p:spPr bwMode="auto">
          <a:xfrm>
            <a:off x="3" y="3020496"/>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8196" name="Object 4"/>
          <p:cNvGraphicFramePr>
            <a:graphicFrameLocks noChangeAspect="1"/>
          </p:cNvGraphicFramePr>
          <p:nvPr/>
        </p:nvGraphicFramePr>
        <p:xfrm>
          <a:off x="971554" y="4005264"/>
          <a:ext cx="1584325" cy="808037"/>
        </p:xfrm>
        <a:graphic>
          <a:graphicData uri="http://schemas.openxmlformats.org/presentationml/2006/ole">
            <mc:AlternateContent xmlns:mc="http://schemas.openxmlformats.org/markup-compatibility/2006">
              <mc:Choice xmlns:v="urn:schemas-microsoft-com:vml" Requires="v">
                <p:oleObj spid="_x0000_s3332" name="Equation" r:id="rId7" imgW="647419" imgH="444307" progId="Equation.3">
                  <p:embed/>
                </p:oleObj>
              </mc:Choice>
              <mc:Fallback>
                <p:oleObj name="Equation" r:id="rId7" imgW="647419" imgH="44430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554" y="4005264"/>
                        <a:ext cx="1584325" cy="808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7" name="Rectangle 11"/>
          <p:cNvSpPr>
            <a:spLocks noChangeArrowheads="1"/>
          </p:cNvSpPr>
          <p:nvPr/>
        </p:nvSpPr>
        <p:spPr bwMode="auto">
          <a:xfrm>
            <a:off x="3" y="3020496"/>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8197" name="Object 5"/>
          <p:cNvGraphicFramePr>
            <a:graphicFrameLocks noChangeAspect="1"/>
          </p:cNvGraphicFramePr>
          <p:nvPr/>
        </p:nvGraphicFramePr>
        <p:xfrm>
          <a:off x="1042992" y="5229225"/>
          <a:ext cx="1944687" cy="879475"/>
        </p:xfrm>
        <a:graphic>
          <a:graphicData uri="http://schemas.openxmlformats.org/presentationml/2006/ole">
            <mc:AlternateContent xmlns:mc="http://schemas.openxmlformats.org/markup-compatibility/2006">
              <mc:Choice xmlns:v="urn:schemas-microsoft-com:vml" Requires="v">
                <p:oleObj spid="_x0000_s3333" name="Equation" r:id="rId9" imgW="1028254" imgH="444307" progId="Equation.3">
                  <p:embed/>
                </p:oleObj>
              </mc:Choice>
              <mc:Fallback>
                <p:oleObj name="Equation" r:id="rId9" imgW="1028254" imgH="444307"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42992" y="5229225"/>
                        <a:ext cx="1944687"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8" name="Rectangle 13"/>
          <p:cNvSpPr>
            <a:spLocks noChangeArrowheads="1"/>
          </p:cNvSpPr>
          <p:nvPr/>
        </p:nvSpPr>
        <p:spPr bwMode="auto">
          <a:xfrm>
            <a:off x="3" y="3020496"/>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8198" name="Object 6"/>
          <p:cNvGraphicFramePr>
            <a:graphicFrameLocks noChangeAspect="1"/>
          </p:cNvGraphicFramePr>
          <p:nvPr/>
        </p:nvGraphicFramePr>
        <p:xfrm>
          <a:off x="3779840" y="2636841"/>
          <a:ext cx="2592387" cy="936625"/>
        </p:xfrm>
        <a:graphic>
          <a:graphicData uri="http://schemas.openxmlformats.org/presentationml/2006/ole">
            <mc:AlternateContent xmlns:mc="http://schemas.openxmlformats.org/markup-compatibility/2006">
              <mc:Choice xmlns:v="urn:schemas-microsoft-com:vml" Requires="v">
                <p:oleObj spid="_x0000_s3334" name="Equation" r:id="rId11" imgW="1104900" imgH="444500" progId="Equation.3">
                  <p:embed/>
                </p:oleObj>
              </mc:Choice>
              <mc:Fallback>
                <p:oleObj name="Equation" r:id="rId11" imgW="1104900" imgH="4445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79840" y="2636841"/>
                        <a:ext cx="2592387"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9" name="Rectangle 15"/>
          <p:cNvSpPr>
            <a:spLocks noChangeArrowheads="1"/>
          </p:cNvSpPr>
          <p:nvPr/>
        </p:nvSpPr>
        <p:spPr bwMode="auto">
          <a:xfrm>
            <a:off x="3" y="3030023"/>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8199" name="Object 7"/>
          <p:cNvGraphicFramePr>
            <a:graphicFrameLocks noChangeAspect="1"/>
          </p:cNvGraphicFramePr>
          <p:nvPr/>
        </p:nvGraphicFramePr>
        <p:xfrm>
          <a:off x="3995738" y="3860802"/>
          <a:ext cx="2089150" cy="936625"/>
        </p:xfrm>
        <a:graphic>
          <a:graphicData uri="http://schemas.openxmlformats.org/presentationml/2006/ole">
            <mc:AlternateContent xmlns:mc="http://schemas.openxmlformats.org/markup-compatibility/2006">
              <mc:Choice xmlns:v="urn:schemas-microsoft-com:vml" Requires="v">
                <p:oleObj spid="_x0000_s3335" name="Equation" r:id="rId13" imgW="761669" imgH="431613" progId="Equation.3">
                  <p:embed/>
                </p:oleObj>
              </mc:Choice>
              <mc:Fallback>
                <p:oleObj name="Equation" r:id="rId13" imgW="761669" imgH="431613"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95738" y="3860802"/>
                        <a:ext cx="208915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10" name="Rectangle 17"/>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8200" name="Object 8"/>
          <p:cNvGraphicFramePr>
            <a:graphicFrameLocks noChangeAspect="1"/>
          </p:cNvGraphicFramePr>
          <p:nvPr>
            <p:extLst>
              <p:ext uri="{D42A27DB-BD31-4B8C-83A1-F6EECF244321}">
                <p14:modId xmlns:p14="http://schemas.microsoft.com/office/powerpoint/2010/main" val="4190088702"/>
              </p:ext>
            </p:extLst>
          </p:nvPr>
        </p:nvGraphicFramePr>
        <p:xfrm>
          <a:off x="5652120" y="1196752"/>
          <a:ext cx="439738" cy="411163"/>
        </p:xfrm>
        <a:graphic>
          <a:graphicData uri="http://schemas.openxmlformats.org/presentationml/2006/ole">
            <mc:AlternateContent xmlns:mc="http://schemas.openxmlformats.org/markup-compatibility/2006">
              <mc:Choice xmlns:v="urn:schemas-microsoft-com:vml" Requires="v">
                <p:oleObj spid="_x0000_s3336" name="Equation" r:id="rId15" imgW="152334" imgH="139639" progId="Equation.3">
                  <p:embed/>
                </p:oleObj>
              </mc:Choice>
              <mc:Fallback>
                <p:oleObj name="Equation" r:id="rId15" imgW="152334" imgH="13963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52120" y="1196752"/>
                        <a:ext cx="439738" cy="41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11" name="Rectangle 18"/>
          <p:cNvSpPr>
            <a:spLocks noChangeArrowheads="1"/>
          </p:cNvSpPr>
          <p:nvPr/>
        </p:nvSpPr>
        <p:spPr bwMode="auto">
          <a:xfrm>
            <a:off x="3" y="-41792"/>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8212" name="Rectangle 20"/>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8201" name="Object 9"/>
          <p:cNvGraphicFramePr>
            <a:graphicFrameLocks noChangeAspect="1"/>
          </p:cNvGraphicFramePr>
          <p:nvPr>
            <p:extLst>
              <p:ext uri="{D42A27DB-BD31-4B8C-83A1-F6EECF244321}">
                <p14:modId xmlns:p14="http://schemas.microsoft.com/office/powerpoint/2010/main" val="3352555543"/>
              </p:ext>
            </p:extLst>
          </p:nvPr>
        </p:nvGraphicFramePr>
        <p:xfrm>
          <a:off x="72219" y="980728"/>
          <a:ext cx="774700" cy="584200"/>
        </p:xfrm>
        <a:graphic>
          <a:graphicData uri="http://schemas.openxmlformats.org/presentationml/2006/ole">
            <mc:AlternateContent xmlns:mc="http://schemas.openxmlformats.org/markup-compatibility/2006">
              <mc:Choice xmlns:v="urn:schemas-microsoft-com:vml" Requires="v">
                <p:oleObj spid="_x0000_s3337" name="Equation" r:id="rId17" imgW="342603" imgH="177646" progId="Equation.3">
                  <p:embed/>
                </p:oleObj>
              </mc:Choice>
              <mc:Fallback>
                <p:oleObj name="Equation" r:id="rId17" imgW="342603" imgH="177646"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2219" y="980728"/>
                        <a:ext cx="77470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13" name="Rectangle 21"/>
          <p:cNvSpPr>
            <a:spLocks noChangeArrowheads="1"/>
          </p:cNvSpPr>
          <p:nvPr/>
        </p:nvSpPr>
        <p:spPr bwMode="auto">
          <a:xfrm>
            <a:off x="3" y="-3692"/>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454331398"/>
      </p:ext>
    </p:extLst>
  </p:cSld>
  <p:clrMapOvr>
    <a:masterClrMapping/>
  </p:clrMapOvr>
  <p:transition>
    <p:split orient="vert"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AutoShape 2"/>
          <p:cNvSpPr>
            <a:spLocks noGrp="1" noChangeArrowheads="1"/>
          </p:cNvSpPr>
          <p:nvPr>
            <p:ph type="title"/>
          </p:nvPr>
        </p:nvSpPr>
        <p:spPr>
          <a:xfrm>
            <a:off x="467544" y="404664"/>
            <a:ext cx="8229600" cy="1143000"/>
          </a:xfrm>
        </p:spPr>
        <p:txBody>
          <a:bodyPr>
            <a:normAutofit/>
          </a:bodyPr>
          <a:lstStyle/>
          <a:p>
            <a:pPr algn="r" rtl="1" eaLnBrk="1" hangingPunct="1">
              <a:defRPr/>
            </a:pPr>
            <a:r>
              <a:rPr lang="ar-SA" sz="2800" b="1" dirty="0" smtClean="0">
                <a:cs typeface="B Mitra" panose="00000400000000000000" pitchFamily="2" charset="-78"/>
              </a:rPr>
              <a:t>تفسير رابطه نرخ رشد اقتصادي</a:t>
            </a:r>
            <a:endParaRPr lang="en-US" sz="2800" b="1" dirty="0" smtClean="0">
              <a:cs typeface="B Mitra" panose="00000400000000000000" pitchFamily="2" charset="-78"/>
            </a:endParaRPr>
          </a:p>
        </p:txBody>
      </p:sp>
      <p:sp>
        <p:nvSpPr>
          <p:cNvPr id="266243" name="Rectangle 3"/>
          <p:cNvSpPr>
            <a:spLocks noGrp="1" noChangeArrowheads="1"/>
          </p:cNvSpPr>
          <p:nvPr>
            <p:ph idx="1"/>
          </p:nvPr>
        </p:nvSpPr>
        <p:spPr>
          <a:xfrm>
            <a:off x="539750" y="1844825"/>
            <a:ext cx="8280400" cy="4241652"/>
          </a:xfrm>
        </p:spPr>
        <p:txBody>
          <a:bodyPr>
            <a:normAutofit/>
          </a:bodyPr>
          <a:lstStyle/>
          <a:p>
            <a:pPr algn="r" rtl="1" eaLnBrk="1" hangingPunct="1">
              <a:lnSpc>
                <a:spcPct val="150000"/>
              </a:lnSpc>
              <a:defRPr/>
            </a:pPr>
            <a:endParaRPr lang="fa-IR" sz="2400" b="1" dirty="0" smtClean="0">
              <a:cs typeface="B Mitra" panose="00000400000000000000" pitchFamily="2" charset="-78"/>
            </a:endParaRPr>
          </a:p>
          <a:p>
            <a:pPr algn="r" rtl="1" eaLnBrk="1" hangingPunct="1">
              <a:lnSpc>
                <a:spcPct val="150000"/>
              </a:lnSpc>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 نرخ رشد اقتصادي با بازده نيروي كار رابطه مستقيم و با دستمزد نيروي كار در دوره جاري رابطه معكوس دارد. تفسير رياضي و اقتصادي آن مشابه وضعيت 1 است. </a:t>
            </a: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4220311966"/>
      </p:ext>
    </p:extLst>
  </p:cSld>
  <p:clrMapOvr>
    <a:masterClrMapping/>
  </p:clrMapOvr>
  <p:transition>
    <p:split orient="ver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AutoShape 2"/>
          <p:cNvSpPr>
            <a:spLocks noGrp="1" noChangeArrowheads="1"/>
          </p:cNvSpPr>
          <p:nvPr>
            <p:ph type="title"/>
          </p:nvPr>
        </p:nvSpPr>
        <p:spPr>
          <a:xfrm>
            <a:off x="323854" y="692697"/>
            <a:ext cx="8285163" cy="1008112"/>
          </a:xfrm>
        </p:spPr>
        <p:txBody>
          <a:bodyPr>
            <a:normAutofit/>
          </a:bodyPr>
          <a:lstStyle/>
          <a:p>
            <a:pPr algn="r" eaLnBrk="1" hangingPunct="1">
              <a:defRPr/>
            </a:pPr>
            <a:r>
              <a:rPr lang="ar-SA" sz="2800" b="1" dirty="0" smtClean="0">
                <a:cs typeface="B Mitra" panose="00000400000000000000" pitchFamily="2" charset="-78"/>
              </a:rPr>
              <a:t>3</a:t>
            </a:r>
            <a:r>
              <a:rPr lang="fa-IR" sz="2800" b="1" dirty="0" smtClean="0">
                <a:cs typeface="B Mitra" panose="00000400000000000000" pitchFamily="2" charset="-78"/>
              </a:rPr>
              <a:t>. 8 </a:t>
            </a:r>
            <a:r>
              <a:rPr lang="ar-SA" sz="2800" b="1" dirty="0" smtClean="0">
                <a:cs typeface="B Mitra" panose="00000400000000000000" pitchFamily="2" charset="-78"/>
              </a:rPr>
              <a:t> انتقادات وارد شده به نظريه آدام اسميت</a:t>
            </a:r>
            <a:br>
              <a:rPr lang="ar-SA" sz="2800" b="1" dirty="0" smtClean="0">
                <a:cs typeface="B Mitra" panose="00000400000000000000" pitchFamily="2" charset="-78"/>
              </a:rPr>
            </a:br>
            <a:endParaRPr lang="en-US" sz="2800" b="1" dirty="0" smtClean="0">
              <a:cs typeface="B Mitra" panose="00000400000000000000" pitchFamily="2" charset="-78"/>
            </a:endParaRPr>
          </a:p>
        </p:txBody>
      </p:sp>
      <p:sp>
        <p:nvSpPr>
          <p:cNvPr id="271363" name="Rectangle 3"/>
          <p:cNvSpPr>
            <a:spLocks noGrp="1" noChangeArrowheads="1"/>
          </p:cNvSpPr>
          <p:nvPr>
            <p:ph idx="1"/>
          </p:nvPr>
        </p:nvSpPr>
        <p:spPr>
          <a:xfrm>
            <a:off x="468313" y="1700809"/>
            <a:ext cx="8424862" cy="4385668"/>
          </a:xfrm>
        </p:spPr>
        <p:txBody>
          <a:bodyPr>
            <a:normAutofit/>
          </a:bodyPr>
          <a:lstStyle/>
          <a:p>
            <a:pPr marL="457200" indent="-457200" algn="just" rtl="1" eaLnBrk="1" hangingPunct="1">
              <a:buFont typeface="Wingdings" pitchFamily="2" charset="2"/>
              <a:buNone/>
              <a:defRPr/>
            </a:pPr>
            <a:r>
              <a:rPr lang="fa-IR" sz="2400" b="1" dirty="0" smtClean="0">
                <a:cs typeface="B Mitra" panose="00000400000000000000" pitchFamily="2" charset="-78"/>
              </a:rPr>
              <a:t>1. </a:t>
            </a:r>
            <a:r>
              <a:rPr lang="ar-SA" sz="2400" b="1" dirty="0" smtClean="0">
                <a:cs typeface="B Mitra" panose="00000400000000000000" pitchFamily="2" charset="-78"/>
              </a:rPr>
              <a:t>ايستا بودن مدل</a:t>
            </a:r>
            <a:endParaRPr lang="fa-IR" sz="2400" b="1" dirty="0" smtClean="0">
              <a:cs typeface="B Mitra" panose="00000400000000000000" pitchFamily="2" charset="-78"/>
            </a:endParaRPr>
          </a:p>
          <a:p>
            <a:pPr marL="457200" indent="-457200" algn="just" rtl="1" eaLnBrk="1" hangingPunct="1">
              <a:buFont typeface="Wingdings" pitchFamily="2" charset="2"/>
              <a:buNone/>
              <a:defRPr/>
            </a:pPr>
            <a:r>
              <a:rPr lang="fa-IR" sz="2400" b="1" dirty="0" smtClean="0">
                <a:cs typeface="B Mitra" panose="00000400000000000000" pitchFamily="2" charset="-78"/>
              </a:rPr>
              <a:t>2.</a:t>
            </a:r>
            <a:r>
              <a:rPr lang="ar-SA" sz="2400" b="1" dirty="0" smtClean="0">
                <a:cs typeface="B Mitra" panose="00000400000000000000" pitchFamily="2" charset="-78"/>
              </a:rPr>
              <a:t>پس انداز يك جانب</a:t>
            </a:r>
            <a:r>
              <a:rPr lang="fa-IR" sz="2400" b="1" dirty="0" smtClean="0">
                <a:cs typeface="B Mitra" panose="00000400000000000000" pitchFamily="2" charset="-78"/>
              </a:rPr>
              <a:t>ه</a:t>
            </a:r>
          </a:p>
          <a:p>
            <a:pPr marL="457200" indent="-457200" algn="just" rtl="1" eaLnBrk="1" hangingPunct="1">
              <a:buFont typeface="Wingdings" pitchFamily="2" charset="2"/>
              <a:buNone/>
              <a:defRPr/>
            </a:pPr>
            <a:r>
              <a:rPr lang="fa-IR" sz="2400" b="1" dirty="0" smtClean="0">
                <a:cs typeface="B Mitra" panose="00000400000000000000" pitchFamily="2" charset="-78"/>
              </a:rPr>
              <a:t>3. </a:t>
            </a:r>
            <a:r>
              <a:rPr lang="ar-SA" sz="2400" b="1" dirty="0" smtClean="0">
                <a:cs typeface="B Mitra" panose="00000400000000000000" pitchFamily="2" charset="-78"/>
              </a:rPr>
              <a:t>تجارت بين الملل : به طور ضمني فرض نموده كه در صحنه بين المللي شرايط بازار رقابت كامل حاكم است </a:t>
            </a:r>
            <a:endParaRPr lang="fa-IR" sz="2400" b="1" dirty="0" smtClean="0">
              <a:cs typeface="B Mitra" panose="00000400000000000000" pitchFamily="2" charset="-78"/>
            </a:endParaRPr>
          </a:p>
          <a:p>
            <a:pPr marL="457200" indent="-457200" algn="just" rtl="1" eaLnBrk="1" hangingPunct="1">
              <a:buFont typeface="Wingdings" pitchFamily="2" charset="2"/>
              <a:buNone/>
              <a:defRPr/>
            </a:pPr>
            <a:r>
              <a:rPr lang="fa-IR" sz="2400" b="1" dirty="0" smtClean="0">
                <a:cs typeface="B Mitra" panose="00000400000000000000" pitchFamily="2" charset="-78"/>
              </a:rPr>
              <a:t>4. </a:t>
            </a:r>
            <a:r>
              <a:rPr lang="ar-SA" sz="2400" b="1" dirty="0" smtClean="0">
                <a:cs typeface="B Mitra" panose="00000400000000000000" pitchFamily="2" charset="-78"/>
              </a:rPr>
              <a:t>فرض وجود رقابت كامل : اين فرض كاملاً غير واقعي است </a:t>
            </a:r>
            <a:endParaRPr lang="fa-IR" sz="2400" b="1" dirty="0" smtClean="0">
              <a:cs typeface="B Mitra" panose="00000400000000000000" pitchFamily="2" charset="-78"/>
            </a:endParaRPr>
          </a:p>
          <a:p>
            <a:pPr marL="457200" indent="-457200" algn="just" rtl="1" eaLnBrk="1" hangingPunct="1">
              <a:buFont typeface="Wingdings" pitchFamily="2" charset="2"/>
              <a:buNone/>
              <a:defRPr/>
            </a:pPr>
            <a:r>
              <a:rPr lang="fa-IR" sz="2400" b="1" dirty="0" smtClean="0">
                <a:cs typeface="B Mitra" panose="00000400000000000000" pitchFamily="2" charset="-78"/>
              </a:rPr>
              <a:t>5.</a:t>
            </a:r>
            <a:r>
              <a:rPr lang="ar-SA" sz="2400" b="1" dirty="0" smtClean="0">
                <a:cs typeface="B Mitra" panose="00000400000000000000" pitchFamily="2" charset="-78"/>
              </a:rPr>
              <a:t>اشتغال كامل: اسميت فرض كرده كه در جوامع اشتغال كامل وجود </a:t>
            </a:r>
            <a:endParaRPr lang="fa-IR" sz="2400" b="1" dirty="0" smtClean="0">
              <a:cs typeface="B Mitra" panose="00000400000000000000" pitchFamily="2" charset="-78"/>
            </a:endParaRPr>
          </a:p>
          <a:p>
            <a:pPr marL="457200" indent="-457200" algn="just" rtl="1" eaLnBrk="1" hangingPunct="1">
              <a:buFont typeface="Wingdings" pitchFamily="2" charset="2"/>
              <a:buNone/>
              <a:defRPr/>
            </a:pP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3122917913"/>
      </p:ext>
    </p:extLst>
  </p:cSld>
  <p:clrMapOvr>
    <a:masterClrMapping/>
  </p:clrMapOvr>
  <p:transition>
    <p:split orient="vert"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8" name="AutoShape 4"/>
          <p:cNvSpPr>
            <a:spLocks noGrp="1" noChangeArrowheads="1"/>
          </p:cNvSpPr>
          <p:nvPr>
            <p:ph type="title"/>
          </p:nvPr>
        </p:nvSpPr>
        <p:spPr>
          <a:xfrm>
            <a:off x="323850" y="1125539"/>
            <a:ext cx="8229600" cy="4608512"/>
          </a:xfrm>
        </p:spPr>
        <p:txBody>
          <a:bodyPr>
            <a:normAutofit fontScale="90000"/>
          </a:bodyPr>
          <a:lstStyle/>
          <a:p>
            <a:pPr algn="ctr" rtl="1" eaLnBrk="1" hangingPunct="1">
              <a:defRPr/>
            </a:pPr>
            <a:r>
              <a:rPr lang="fa-IR" sz="8800" dirty="0" smtClean="0"/>
              <a:t/>
            </a:r>
            <a:br>
              <a:rPr lang="fa-IR" sz="8800" dirty="0" smtClean="0"/>
            </a:br>
            <a:r>
              <a:rPr lang="fa-IR" sz="8800" dirty="0" smtClean="0"/>
              <a:t>موفق باشید </a:t>
            </a:r>
            <a:br>
              <a:rPr lang="fa-IR" sz="8800" dirty="0" smtClean="0"/>
            </a:br>
            <a:r>
              <a:rPr lang="fa-IR" sz="8800" dirty="0" smtClean="0"/>
              <a:t>اسدبگی </a:t>
            </a:r>
            <a:br>
              <a:rPr lang="fa-IR" sz="8800" dirty="0" smtClean="0"/>
            </a:br>
            <a:r>
              <a:rPr lang="fa-IR" sz="8800" dirty="0" smtClean="0"/>
              <a:t/>
            </a:r>
            <a:br>
              <a:rPr lang="fa-IR" sz="8800" dirty="0" smtClean="0"/>
            </a:br>
            <a:endParaRPr lang="en-US" sz="5000" dirty="0" smtClean="0">
              <a:cs typeface="Mitra" pitchFamily="2" charset="-78"/>
            </a:endParaRPr>
          </a:p>
        </p:txBody>
      </p:sp>
      <p:sp>
        <p:nvSpPr>
          <p:cNvPr id="3" name="Date Placeholder 2"/>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4165819885"/>
      </p:ext>
    </p:extLst>
  </p:cSld>
  <p:clrMapOvr>
    <a:masterClrMapping/>
  </p:clrMapOvr>
  <p:transition>
    <p:split orient="ver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a:xfrm>
            <a:off x="4" y="620713"/>
            <a:ext cx="8964613" cy="1143000"/>
          </a:xfrm>
        </p:spPr>
        <p:txBody>
          <a:bodyPr>
            <a:normAutofit/>
          </a:bodyPr>
          <a:lstStyle/>
          <a:p>
            <a:pPr algn="r" rtl="1" eaLnBrk="1" hangingPunct="1">
              <a:defRPr/>
            </a:pPr>
            <a:r>
              <a:rPr lang="fa-IR" sz="3200" b="1" dirty="0" smtClean="0">
                <a:cs typeface="B Mitra" panose="00000400000000000000" pitchFamily="2" charset="-78"/>
              </a:rPr>
              <a:t> </a:t>
            </a:r>
            <a:r>
              <a:rPr lang="ar-SA" sz="3200" b="1" dirty="0" smtClean="0">
                <a:cs typeface="B Mitra" panose="00000400000000000000" pitchFamily="2" charset="-78"/>
              </a:rPr>
              <a:t>مهمترين كشف علم اقتصاد كه توسط اسميت صورت گرفته عبارت است از:</a:t>
            </a:r>
            <a:endParaRPr lang="en-US" sz="3200" b="1" dirty="0" smtClean="0">
              <a:cs typeface="B Mitra" panose="00000400000000000000" pitchFamily="2" charset="-78"/>
            </a:endParaRPr>
          </a:p>
        </p:txBody>
      </p:sp>
      <p:sp>
        <p:nvSpPr>
          <p:cNvPr id="26627" name="Rectangle 3"/>
          <p:cNvSpPr>
            <a:spLocks noGrp="1" noChangeArrowheads="1"/>
          </p:cNvSpPr>
          <p:nvPr>
            <p:ph idx="1"/>
          </p:nvPr>
        </p:nvSpPr>
        <p:spPr>
          <a:xfrm>
            <a:off x="755576" y="1916832"/>
            <a:ext cx="8135937" cy="4019551"/>
          </a:xfrm>
        </p:spPr>
        <p:txBody>
          <a:bodyPr>
            <a:normAutofit/>
          </a:bodyPr>
          <a:lstStyle/>
          <a:p>
            <a:pPr marL="533400" indent="-533400" eaLnBrk="1" hangingPunct="1">
              <a:defRPr/>
            </a:pPr>
            <a:endParaRPr lang="fa-IR" sz="2400" b="1" dirty="0" smtClean="0">
              <a:cs typeface="B Mitra" panose="00000400000000000000" pitchFamily="2" charset="-78"/>
            </a:endParaRPr>
          </a:p>
          <a:p>
            <a:pPr marL="533400" indent="-533400" algn="r" rtl="1" eaLnBrk="1" hangingPunct="1">
              <a:defRPr/>
            </a:pPr>
            <a:r>
              <a:rPr lang="fa-IR" sz="2400" b="1" dirty="0" smtClean="0">
                <a:cs typeface="B Mitra" panose="00000400000000000000" pitchFamily="2" charset="-78"/>
              </a:rPr>
              <a:t>”</a:t>
            </a:r>
            <a:r>
              <a:rPr lang="ar-SA" sz="2400" b="1" dirty="0" smtClean="0">
                <a:cs typeface="B Mitra" panose="00000400000000000000" pitchFamily="2" charset="-78"/>
              </a:rPr>
              <a:t> نفع شخصي در شرايط رقابت باعث ثروتمند شدن جامعه (افزايش توليد) مي شود. يعني نفع شخصي در شرايط رقابت به نفع اجتماعي تبديل مي شود.</a:t>
            </a:r>
            <a:r>
              <a:rPr lang="fa-IR" sz="2400" b="1" dirty="0" smtClean="0">
                <a:cs typeface="B Mitra" panose="00000400000000000000" pitchFamily="2" charset="-78"/>
              </a:rPr>
              <a:t>“</a:t>
            </a:r>
          </a:p>
          <a:p>
            <a:pPr lvl="0">
              <a:buClr>
                <a:srgbClr val="0BD0D9"/>
              </a:buClr>
              <a:buFont typeface="Arial" panose="020B0604020202020204" pitchFamily="34" charset="0"/>
              <a:buChar char="•"/>
              <a:defRPr/>
            </a:pPr>
            <a:r>
              <a:rPr lang="ar-SA" sz="2400" b="1" dirty="0">
                <a:solidFill>
                  <a:srgbClr val="04617B"/>
                </a:solidFill>
                <a:latin typeface="Calibri"/>
                <a:cs typeface="B Mitra" panose="00000400000000000000" pitchFamily="2" charset="-78"/>
              </a:rPr>
              <a:t>اين نظريه دو </a:t>
            </a:r>
            <a:r>
              <a:rPr lang="fa-IR" sz="2400" b="1" dirty="0">
                <a:solidFill>
                  <a:srgbClr val="04617B"/>
                </a:solidFill>
                <a:latin typeface="Calibri"/>
                <a:cs typeface="B Mitra" panose="00000400000000000000" pitchFamily="2" charset="-78"/>
              </a:rPr>
              <a:t>اصل بدیهی</a:t>
            </a:r>
            <a:r>
              <a:rPr lang="ar-SA" sz="2400" b="1" dirty="0">
                <a:solidFill>
                  <a:srgbClr val="04617B"/>
                </a:solidFill>
                <a:latin typeface="Calibri"/>
                <a:cs typeface="B Mitra" panose="00000400000000000000" pitchFamily="2" charset="-78"/>
              </a:rPr>
              <a:t> مهم به دنبال دارد:</a:t>
            </a:r>
            <a:r>
              <a:rPr lang="fa-IR" sz="2400" b="1" dirty="0">
                <a:solidFill>
                  <a:srgbClr val="04617B"/>
                </a:solidFill>
                <a:latin typeface="Calibri"/>
                <a:cs typeface="B Mitra" panose="00000400000000000000" pitchFamily="2" charset="-78"/>
              </a:rPr>
              <a:t/>
            </a:r>
            <a:br>
              <a:rPr lang="fa-IR" sz="2400" b="1" dirty="0">
                <a:solidFill>
                  <a:srgbClr val="04617B"/>
                </a:solidFill>
                <a:latin typeface="Calibri"/>
                <a:cs typeface="B Mitra" panose="00000400000000000000" pitchFamily="2" charset="-78"/>
              </a:rPr>
            </a:br>
            <a:r>
              <a:rPr lang="fa-IR" sz="2400" b="1" dirty="0">
                <a:solidFill>
                  <a:prstClr val="black"/>
                </a:solidFill>
                <a:cs typeface="B Mitra" panose="00000400000000000000" pitchFamily="2" charset="-78"/>
              </a:rPr>
              <a:t>1- اصل بدیهی رفتاری</a:t>
            </a:r>
            <a:r>
              <a:rPr lang="ar-SA" sz="2400" b="1" dirty="0">
                <a:solidFill>
                  <a:prstClr val="black"/>
                </a:solidFill>
                <a:cs typeface="B Mitra" panose="00000400000000000000" pitchFamily="2" charset="-78"/>
              </a:rPr>
              <a:t>: انسان در رفتارهاي </a:t>
            </a:r>
            <a:r>
              <a:rPr lang="ar-SA" sz="2400" b="1" dirty="0" smtClean="0">
                <a:solidFill>
                  <a:prstClr val="black"/>
                </a:solidFill>
                <a:cs typeface="B Mitra" panose="00000400000000000000" pitchFamily="2" charset="-78"/>
              </a:rPr>
              <a:t>خود(در </a:t>
            </a:r>
            <a:r>
              <a:rPr lang="ar-SA" sz="2400" b="1" dirty="0">
                <a:solidFill>
                  <a:prstClr val="black"/>
                </a:solidFill>
                <a:cs typeface="B Mitra" panose="00000400000000000000" pitchFamily="2" charset="-78"/>
              </a:rPr>
              <a:t>خريد و فروش و </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بازار</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 </a:t>
            </a:r>
            <a:r>
              <a:rPr lang="fa-IR" sz="2400" b="1" dirty="0">
                <a:solidFill>
                  <a:prstClr val="black"/>
                </a:solidFill>
                <a:cs typeface="B Mitra" panose="00000400000000000000" pitchFamily="2" charset="-78"/>
              </a:rPr>
              <a:t> ب</a:t>
            </a:r>
            <a:r>
              <a:rPr lang="ar-SA" sz="2400" b="1" dirty="0">
                <a:solidFill>
                  <a:prstClr val="black"/>
                </a:solidFill>
                <a:cs typeface="B Mitra" panose="00000400000000000000" pitchFamily="2" charset="-78"/>
              </a:rPr>
              <a:t>ه </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دنبال</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 </a:t>
            </a:r>
            <a:r>
              <a:rPr lang="ar-SA" sz="2400" b="1" dirty="0" smtClean="0">
                <a:solidFill>
                  <a:prstClr val="black"/>
                </a:solidFill>
                <a:cs typeface="B Mitra" panose="00000400000000000000" pitchFamily="2" charset="-78"/>
              </a:rPr>
              <a:t>نفع</a:t>
            </a:r>
            <a:r>
              <a:rPr lang="fa-IR" sz="2400" b="1" dirty="0" smtClean="0">
                <a:solidFill>
                  <a:prstClr val="black"/>
                </a:solidFill>
                <a:cs typeface="B Mitra" panose="00000400000000000000" pitchFamily="2" charset="-78"/>
              </a:rPr>
              <a:t> </a:t>
            </a:r>
            <a:r>
              <a:rPr lang="ar-SA" sz="2400" b="1" dirty="0" smtClean="0">
                <a:solidFill>
                  <a:prstClr val="black"/>
                </a:solidFill>
                <a:cs typeface="B Mitra" panose="00000400000000000000" pitchFamily="2" charset="-78"/>
              </a:rPr>
              <a:t>شخصي </a:t>
            </a:r>
            <a:r>
              <a:rPr lang="ar-SA" sz="2400" b="1" dirty="0">
                <a:solidFill>
                  <a:prstClr val="black"/>
                </a:solidFill>
                <a:cs typeface="B Mitra" panose="00000400000000000000" pitchFamily="2" charset="-78"/>
              </a:rPr>
              <a:t>است. </a:t>
            </a:r>
          </a:p>
          <a:p>
            <a:pPr lvl="0">
              <a:buClr>
                <a:srgbClr val="0BD0D9"/>
              </a:buClr>
              <a:buNone/>
              <a:defRPr/>
            </a:pPr>
            <a:r>
              <a:rPr lang="fa-IR" sz="2400" b="1" dirty="0">
                <a:solidFill>
                  <a:prstClr val="black"/>
                </a:solidFill>
                <a:cs typeface="B Mitra" panose="00000400000000000000" pitchFamily="2" charset="-78"/>
              </a:rPr>
              <a:t>2- اصل بدیهی محیط</a:t>
            </a:r>
            <a:r>
              <a:rPr lang="ar-SA" sz="2400" b="1" dirty="0">
                <a:solidFill>
                  <a:prstClr val="black"/>
                </a:solidFill>
                <a:cs typeface="B Mitra" panose="00000400000000000000" pitchFamily="2" charset="-78"/>
              </a:rPr>
              <a:t>: شرايط رقابت </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كامل</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 بر بازار حاكم است.</a:t>
            </a:r>
            <a:endParaRPr lang="fa-IR" sz="2400" b="1" dirty="0">
              <a:solidFill>
                <a:prstClr val="black"/>
              </a:solidFill>
              <a:cs typeface="B Mitra" panose="00000400000000000000" pitchFamily="2" charset="-78"/>
            </a:endParaRPr>
          </a:p>
          <a:p>
            <a:pPr lvl="0">
              <a:buClr>
                <a:srgbClr val="0BD0D9"/>
              </a:buClr>
              <a:defRPr/>
            </a:pPr>
            <a:endParaRPr lang="en-US" sz="2800" b="1" dirty="0">
              <a:solidFill>
                <a:prstClr val="black"/>
              </a:solidFill>
              <a:cs typeface="B Mitra" panose="00000400000000000000" pitchFamily="2" charset="-78"/>
            </a:endParaRPr>
          </a:p>
          <a:p>
            <a:pPr marL="533400" indent="-533400">
              <a:defRPr/>
            </a:pPr>
            <a:endParaRPr lang="fa-IR" sz="2400" b="1" dirty="0" smtClean="0">
              <a:cs typeface="B Mitra" panose="00000400000000000000" pitchFamily="2" charset="-78"/>
            </a:endParaRPr>
          </a:p>
          <a:p>
            <a:pPr marL="533400" indent="-533400" eaLnBrk="1" hangingPunct="1">
              <a:defRPr/>
            </a:pP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4208563740"/>
      </p:ext>
    </p:extLst>
  </p:cSld>
  <p:clrMapOvr>
    <a:masterClrMapping/>
  </p:clrMapOvr>
  <p:transition>
    <p:split orient="vert"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AutoShape 2"/>
          <p:cNvSpPr>
            <a:spLocks noGrp="1" noChangeArrowheads="1"/>
          </p:cNvSpPr>
          <p:nvPr>
            <p:ph type="title"/>
          </p:nvPr>
        </p:nvSpPr>
        <p:spPr>
          <a:xfrm>
            <a:off x="323850" y="762000"/>
            <a:ext cx="8362950" cy="1143000"/>
          </a:xfrm>
        </p:spPr>
        <p:txBody>
          <a:bodyPr>
            <a:normAutofit/>
          </a:bodyPr>
          <a:lstStyle/>
          <a:p>
            <a:pPr algn="r" rtl="1" eaLnBrk="1" hangingPunct="1">
              <a:defRPr/>
            </a:pPr>
            <a:r>
              <a:rPr lang="ar-SA" sz="2800" b="1" dirty="0" smtClean="0">
                <a:cs typeface="B Mitra" panose="00000400000000000000" pitchFamily="2" charset="-78"/>
              </a:rPr>
              <a:t>اسميت علل افزايش ثروت ملل يا به تعبير امروز علل توسعه اقتصادي را به صورت زير فهرست مي نمايد:</a:t>
            </a:r>
            <a:endParaRPr lang="en-US" sz="2800" b="1" dirty="0" smtClean="0">
              <a:cs typeface="B Mitra" panose="00000400000000000000" pitchFamily="2" charset="-78"/>
            </a:endParaRPr>
          </a:p>
        </p:txBody>
      </p:sp>
      <p:sp>
        <p:nvSpPr>
          <p:cNvPr id="252931" name="Rectangle 3"/>
          <p:cNvSpPr>
            <a:spLocks noGrp="1" noChangeArrowheads="1"/>
          </p:cNvSpPr>
          <p:nvPr>
            <p:ph idx="1"/>
          </p:nvPr>
        </p:nvSpPr>
        <p:spPr/>
        <p:txBody>
          <a:bodyPr>
            <a:normAutofit/>
          </a:bodyPr>
          <a:lstStyle/>
          <a:p>
            <a:pPr algn="r" rtl="1" eaLnBrk="1" hangingPunct="1">
              <a:lnSpc>
                <a:spcPct val="80000"/>
              </a:lnSpc>
              <a:buFont typeface="Wingdings" pitchFamily="2" charset="2"/>
              <a:buNone/>
              <a:defRPr/>
            </a:pPr>
            <a:r>
              <a:rPr lang="fa-IR" sz="2800" dirty="0" smtClean="0">
                <a:cs typeface="B Mitra" panose="00000400000000000000" pitchFamily="2" charset="-78"/>
              </a:rPr>
              <a:t> </a:t>
            </a:r>
            <a:endParaRPr lang="en-US" sz="2800" dirty="0" smtClean="0">
              <a:cs typeface="B Mitra" panose="00000400000000000000" pitchFamily="2" charset="-78"/>
            </a:endParaRPr>
          </a:p>
          <a:p>
            <a:pPr algn="r" rtl="1" eaLnBrk="1" hangingPunct="1">
              <a:lnSpc>
                <a:spcPct val="80000"/>
              </a:lnSpc>
              <a:defRPr/>
            </a:pPr>
            <a:r>
              <a:rPr lang="ar-SA" sz="2800" b="1" dirty="0" smtClean="0">
                <a:cs typeface="B Mitra" panose="00000400000000000000" pitchFamily="2" charset="-78"/>
              </a:rPr>
              <a:t>قوانين طبيعي</a:t>
            </a:r>
            <a:endParaRPr lang="ar-SA" sz="2800" dirty="0" smtClean="0">
              <a:cs typeface="B Mitra" panose="00000400000000000000" pitchFamily="2" charset="-78"/>
            </a:endParaRPr>
          </a:p>
          <a:p>
            <a:pPr algn="r" rtl="1" eaLnBrk="1" hangingPunct="1">
              <a:lnSpc>
                <a:spcPct val="80000"/>
              </a:lnSpc>
              <a:defRPr/>
            </a:pPr>
            <a:r>
              <a:rPr lang="ar-SA" sz="2800" b="1" dirty="0" smtClean="0">
                <a:cs typeface="B Mitra" panose="00000400000000000000" pitchFamily="2" charset="-78"/>
              </a:rPr>
              <a:t>تقسيم كار</a:t>
            </a:r>
            <a:endParaRPr lang="ar-SA" sz="2800" dirty="0" smtClean="0">
              <a:cs typeface="B Mitra" panose="00000400000000000000" pitchFamily="2" charset="-78"/>
            </a:endParaRPr>
          </a:p>
          <a:p>
            <a:pPr algn="r" rtl="1" eaLnBrk="1" hangingPunct="1">
              <a:lnSpc>
                <a:spcPct val="80000"/>
              </a:lnSpc>
              <a:defRPr/>
            </a:pPr>
            <a:r>
              <a:rPr lang="ar-SA" sz="2800" b="1" dirty="0" smtClean="0">
                <a:cs typeface="B Mitra" panose="00000400000000000000" pitchFamily="2" charset="-78"/>
              </a:rPr>
              <a:t>انباشت سرمايه</a:t>
            </a:r>
            <a:endParaRPr lang="ar-SA" sz="2800" dirty="0" smtClean="0">
              <a:cs typeface="B Mitra" panose="00000400000000000000" pitchFamily="2" charset="-78"/>
            </a:endParaRPr>
          </a:p>
          <a:p>
            <a:pPr algn="r" rtl="1" eaLnBrk="1" hangingPunct="1">
              <a:lnSpc>
                <a:spcPct val="80000"/>
              </a:lnSpc>
              <a:defRPr/>
            </a:pPr>
            <a:r>
              <a:rPr lang="ar-SA" sz="2800" b="1" dirty="0" smtClean="0">
                <a:cs typeface="B Mitra" panose="00000400000000000000" pitchFamily="2" charset="-78"/>
              </a:rPr>
              <a:t>تجارت داخلي و خارجي </a:t>
            </a:r>
            <a:endParaRPr lang="ar-SA" sz="2800" dirty="0" smtClean="0">
              <a:cs typeface="B Mitra" panose="00000400000000000000" pitchFamily="2" charset="-78"/>
            </a:endParaRPr>
          </a:p>
          <a:p>
            <a:pPr algn="r" rtl="1" eaLnBrk="1" hangingPunct="1">
              <a:lnSpc>
                <a:spcPct val="80000"/>
              </a:lnSpc>
              <a:defRPr/>
            </a:pPr>
            <a:r>
              <a:rPr lang="ar-SA" sz="2800" b="1" dirty="0" smtClean="0">
                <a:cs typeface="B Mitra" panose="00000400000000000000" pitchFamily="2" charset="-78"/>
              </a:rPr>
              <a:t>افزايش جمعيت يا افزايش نيروي كار</a:t>
            </a:r>
            <a:endParaRPr lang="en-US" sz="28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2932460905"/>
      </p:ext>
    </p:extLst>
  </p:cSld>
  <p:clrMapOvr>
    <a:masterClrMapping/>
  </p:clrMapOvr>
  <p:transition>
    <p:split orient="ver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a:xfrm>
            <a:off x="611188" y="1268413"/>
            <a:ext cx="8229600" cy="1143000"/>
          </a:xfrm>
        </p:spPr>
        <p:txBody>
          <a:bodyPr>
            <a:noAutofit/>
          </a:bodyPr>
          <a:lstStyle/>
          <a:p>
            <a:pPr algn="r" rtl="1" eaLnBrk="1" hangingPunct="1">
              <a:defRPr/>
            </a:pPr>
            <a:r>
              <a:rPr lang="fa-IR" sz="3200" b="1" dirty="0" smtClean="0">
                <a:cs typeface="B Mitra" panose="00000400000000000000" pitchFamily="2" charset="-78"/>
              </a:rPr>
              <a:t/>
            </a:r>
            <a:br>
              <a:rPr lang="fa-IR" sz="3200" b="1" dirty="0" smtClean="0">
                <a:cs typeface="B Mitra" panose="00000400000000000000" pitchFamily="2" charset="-78"/>
              </a:rPr>
            </a:br>
            <a:r>
              <a:rPr lang="fa-IR" sz="3200" b="1" dirty="0" smtClean="0">
                <a:cs typeface="B Mitra" panose="00000400000000000000" pitchFamily="2" charset="-78"/>
              </a:rPr>
              <a:t> </a:t>
            </a:r>
            <a:r>
              <a:rPr lang="ar-SA" sz="3200" b="1" dirty="0" smtClean="0">
                <a:cs typeface="B Mitra" panose="00000400000000000000" pitchFamily="2" charset="-78"/>
              </a:rPr>
              <a:t>2 </a:t>
            </a:r>
            <a:r>
              <a:rPr lang="fa-IR" sz="3200" b="1" dirty="0" smtClean="0">
                <a:cs typeface="B Mitra" panose="00000400000000000000" pitchFamily="2" charset="-78"/>
              </a:rPr>
              <a:t>. </a:t>
            </a:r>
            <a:r>
              <a:rPr lang="ar-SA" sz="3200" b="1" dirty="0" smtClean="0">
                <a:cs typeface="B Mitra" panose="00000400000000000000" pitchFamily="2" charset="-78"/>
              </a:rPr>
              <a:t>قوانين طبيعي</a:t>
            </a:r>
            <a:r>
              <a:rPr lang="fa-IR" sz="3200" b="1" dirty="0" smtClean="0">
                <a:cs typeface="B Mitra" panose="00000400000000000000" pitchFamily="2" charset="-78"/>
              </a:rPr>
              <a:t> </a:t>
            </a:r>
            <a:br>
              <a:rPr lang="fa-IR" sz="3200" b="1" dirty="0" smtClean="0">
                <a:cs typeface="B Mitra" panose="00000400000000000000" pitchFamily="2" charset="-78"/>
              </a:rPr>
            </a:br>
            <a:endParaRPr lang="en-US" sz="3200" b="1" dirty="0" smtClean="0">
              <a:cs typeface="B Mitra" panose="00000400000000000000" pitchFamily="2" charset="-78"/>
            </a:endParaRPr>
          </a:p>
        </p:txBody>
      </p:sp>
      <p:sp>
        <p:nvSpPr>
          <p:cNvPr id="30723" name="Rectangle 3"/>
          <p:cNvSpPr>
            <a:spLocks noGrp="1" noChangeArrowheads="1"/>
          </p:cNvSpPr>
          <p:nvPr>
            <p:ph idx="1"/>
          </p:nvPr>
        </p:nvSpPr>
        <p:spPr>
          <a:xfrm>
            <a:off x="179392" y="2362201"/>
            <a:ext cx="8713787" cy="3724275"/>
          </a:xfrm>
        </p:spPr>
        <p:txBody>
          <a:bodyPr>
            <a:noAutofit/>
          </a:bodyPr>
          <a:lstStyle/>
          <a:p>
            <a:pPr algn="r" rtl="1" eaLnBrk="1" hangingPunct="1">
              <a:defRPr/>
            </a:pPr>
            <a:r>
              <a:rPr lang="ar-SA" sz="2800" b="1" dirty="0" smtClean="0">
                <a:cs typeface="B Mitra" panose="00000400000000000000" pitchFamily="2" charset="-78"/>
              </a:rPr>
              <a:t>آدام اسميت</a:t>
            </a:r>
            <a:r>
              <a:rPr lang="fa-IR" sz="2800" b="1" dirty="0" smtClean="0">
                <a:cs typeface="B Mitra" panose="00000400000000000000" pitchFamily="2" charset="-78"/>
              </a:rPr>
              <a:t> </a:t>
            </a:r>
            <a:r>
              <a:rPr lang="ar-SA" sz="2800" b="1" dirty="0" smtClean="0">
                <a:cs typeface="B Mitra" panose="00000400000000000000" pitchFamily="2" charset="-78"/>
              </a:rPr>
              <a:t> معتقد </a:t>
            </a:r>
            <a:r>
              <a:rPr lang="fa-IR" sz="2800" b="1" dirty="0" smtClean="0">
                <a:cs typeface="B Mitra" panose="00000400000000000000" pitchFamily="2" charset="-78"/>
              </a:rPr>
              <a:t> </a:t>
            </a:r>
            <a:r>
              <a:rPr lang="ar-SA" sz="2800" b="1" dirty="0" smtClean="0">
                <a:cs typeface="B Mitra" panose="00000400000000000000" pitchFamily="2" charset="-78"/>
              </a:rPr>
              <a:t>است </a:t>
            </a:r>
            <a:r>
              <a:rPr lang="fa-IR" sz="2800" b="1" dirty="0" smtClean="0">
                <a:cs typeface="B Mitra" panose="00000400000000000000" pitchFamily="2" charset="-78"/>
              </a:rPr>
              <a:t> </a:t>
            </a:r>
            <a:r>
              <a:rPr lang="ar-SA" sz="2800" b="1" dirty="0" smtClean="0">
                <a:cs typeface="B Mitra" panose="00000400000000000000" pitchFamily="2" charset="-78"/>
              </a:rPr>
              <a:t>در</a:t>
            </a:r>
            <a:r>
              <a:rPr lang="fa-IR" sz="2800" b="1" dirty="0" smtClean="0">
                <a:cs typeface="B Mitra" panose="00000400000000000000" pitchFamily="2" charset="-78"/>
              </a:rPr>
              <a:t> </a:t>
            </a:r>
            <a:r>
              <a:rPr lang="ar-SA" sz="2800" b="1" dirty="0" smtClean="0">
                <a:cs typeface="B Mitra" panose="00000400000000000000" pitchFamily="2" charset="-78"/>
              </a:rPr>
              <a:t> جريان </a:t>
            </a:r>
            <a:r>
              <a:rPr lang="fa-IR" sz="2800" b="1" dirty="0" smtClean="0">
                <a:cs typeface="B Mitra" panose="00000400000000000000" pitchFamily="2" charset="-78"/>
              </a:rPr>
              <a:t> </a:t>
            </a:r>
            <a:r>
              <a:rPr lang="ar-SA" sz="2800" b="1" dirty="0" smtClean="0">
                <a:cs typeface="B Mitra" panose="00000400000000000000" pitchFamily="2" charset="-78"/>
              </a:rPr>
              <a:t>فعاليت هاي</a:t>
            </a:r>
            <a:r>
              <a:rPr lang="fa-IR" sz="2800" b="1" dirty="0" smtClean="0">
                <a:cs typeface="B Mitra" panose="00000400000000000000" pitchFamily="2" charset="-78"/>
              </a:rPr>
              <a:t> </a:t>
            </a:r>
            <a:r>
              <a:rPr lang="ar-SA" sz="2800" b="1" dirty="0" smtClean="0">
                <a:cs typeface="B Mitra" panose="00000400000000000000" pitchFamily="2" charset="-78"/>
              </a:rPr>
              <a:t> اقتصادي</a:t>
            </a:r>
            <a:r>
              <a:rPr lang="fa-IR" sz="2800" b="1" dirty="0" smtClean="0">
                <a:cs typeface="B Mitra" panose="00000400000000000000" pitchFamily="2" charset="-78"/>
              </a:rPr>
              <a:t> </a:t>
            </a:r>
            <a:r>
              <a:rPr lang="ar-SA" sz="2800" b="1" dirty="0" smtClean="0">
                <a:cs typeface="B Mitra" panose="00000400000000000000" pitchFamily="2" charset="-78"/>
              </a:rPr>
              <a:t> قوانين طبيعي حاكم است. هر فردي در پي نفع شخصي خود است</a:t>
            </a:r>
            <a:r>
              <a:rPr lang="fa-IR" sz="2800" b="1" dirty="0" smtClean="0">
                <a:cs typeface="B Mitra" panose="00000400000000000000" pitchFamily="2" charset="-78"/>
              </a:rPr>
              <a:t> </a:t>
            </a:r>
            <a:r>
              <a:rPr lang="ar-SA" sz="2800" b="1" dirty="0" smtClean="0">
                <a:cs typeface="B Mitra" panose="00000400000000000000" pitchFamily="2" charset="-78"/>
              </a:rPr>
              <a:t>، اگر افراد به حال خود </a:t>
            </a:r>
            <a:r>
              <a:rPr lang="fa-IR" sz="2800" b="1" dirty="0" smtClean="0">
                <a:cs typeface="B Mitra" panose="00000400000000000000" pitchFamily="2" charset="-78"/>
              </a:rPr>
              <a:t> </a:t>
            </a:r>
            <a:r>
              <a:rPr lang="ar-SA" sz="2800" b="1" dirty="0" smtClean="0">
                <a:cs typeface="B Mitra" panose="00000400000000000000" pitchFamily="2" charset="-78"/>
              </a:rPr>
              <a:t>گذاشته</a:t>
            </a:r>
            <a:r>
              <a:rPr lang="fa-IR" sz="2800" b="1" dirty="0" smtClean="0">
                <a:cs typeface="B Mitra" panose="00000400000000000000" pitchFamily="2" charset="-78"/>
              </a:rPr>
              <a:t> </a:t>
            </a:r>
            <a:r>
              <a:rPr lang="ar-SA" sz="2800" b="1" dirty="0" smtClean="0">
                <a:cs typeface="B Mitra" panose="00000400000000000000" pitchFamily="2" charset="-78"/>
              </a:rPr>
              <a:t> شوند پي گيري نفع شخصي توسط</a:t>
            </a:r>
            <a:r>
              <a:rPr lang="fa-IR" sz="2800" b="1" dirty="0" smtClean="0">
                <a:cs typeface="B Mitra" panose="00000400000000000000" pitchFamily="2" charset="-78"/>
              </a:rPr>
              <a:t> </a:t>
            </a:r>
            <a:r>
              <a:rPr lang="ar-SA" sz="2800" b="1" dirty="0" smtClean="0">
                <a:cs typeface="B Mitra" panose="00000400000000000000" pitchFamily="2" charset="-78"/>
              </a:rPr>
              <a:t> افراد</a:t>
            </a:r>
            <a:r>
              <a:rPr lang="fa-IR" sz="2800" b="1" dirty="0" smtClean="0">
                <a:cs typeface="B Mitra" panose="00000400000000000000" pitchFamily="2" charset="-78"/>
              </a:rPr>
              <a:t> </a:t>
            </a:r>
            <a:r>
              <a:rPr lang="ar-SA" sz="2800" b="1" dirty="0" smtClean="0">
                <a:cs typeface="B Mitra" panose="00000400000000000000" pitchFamily="2" charset="-78"/>
              </a:rPr>
              <a:t>، نفع اجتماعي را ايجاد خواهد كرد. او معتقد است يك دست</a:t>
            </a:r>
            <a:r>
              <a:rPr lang="fa-IR" sz="2800" b="1" dirty="0" smtClean="0">
                <a:cs typeface="B Mitra" panose="00000400000000000000" pitchFamily="2" charset="-78"/>
              </a:rPr>
              <a:t> </a:t>
            </a:r>
            <a:r>
              <a:rPr lang="ar-SA" sz="2800" b="1" dirty="0" smtClean="0">
                <a:cs typeface="B Mitra" panose="00000400000000000000" pitchFamily="2" charset="-78"/>
              </a:rPr>
              <a:t> نامرئي </a:t>
            </a:r>
            <a:r>
              <a:rPr lang="fa-IR" sz="2800" b="1" dirty="0" smtClean="0">
                <a:cs typeface="B Mitra" panose="00000400000000000000" pitchFamily="2" charset="-78"/>
              </a:rPr>
              <a:t> </a:t>
            </a:r>
            <a:r>
              <a:rPr lang="ar-SA" sz="2800" b="1" dirty="0" smtClean="0">
                <a:cs typeface="B Mitra" panose="00000400000000000000" pitchFamily="2" charset="-78"/>
              </a:rPr>
              <a:t>وجود دارد كه بازار را به تعادل مي رساند</a:t>
            </a:r>
            <a:r>
              <a:rPr lang="fa-IR" sz="2800" b="1" dirty="0" smtClean="0">
                <a:cs typeface="B Mitra" panose="00000400000000000000" pitchFamily="2" charset="-78"/>
              </a:rPr>
              <a:t>.</a:t>
            </a:r>
          </a:p>
          <a:p>
            <a:pPr algn="r" rtl="1" eaLnBrk="1" hangingPunct="1">
              <a:defRPr/>
            </a:pPr>
            <a:r>
              <a:rPr lang="fa-IR" sz="2800" b="1" dirty="0" smtClean="0">
                <a:cs typeface="B Mitra" panose="00000400000000000000" pitchFamily="2" charset="-78"/>
              </a:rPr>
              <a:t>  </a:t>
            </a:r>
            <a:r>
              <a:rPr lang="ar-SA" sz="2800" b="1" dirty="0" smtClean="0">
                <a:cs typeface="B Mitra" panose="00000400000000000000" pitchFamily="2" charset="-78"/>
              </a:rPr>
              <a:t>اسميت اجراي قوانين طبيعي را مهمترين وسيله تحقق رشد و توسعه اقتصادي مي داند. قوانين طبيعي به اين صورت </a:t>
            </a:r>
            <a:r>
              <a:rPr lang="fa-IR" sz="2800" b="1" dirty="0" smtClean="0">
                <a:cs typeface="B Mitra" panose="00000400000000000000" pitchFamily="2" charset="-78"/>
              </a:rPr>
              <a:t> </a:t>
            </a:r>
            <a:r>
              <a:rPr lang="ar-SA" sz="2800" b="1" dirty="0" smtClean="0">
                <a:cs typeface="B Mitra" panose="00000400000000000000" pitchFamily="2" charset="-78"/>
              </a:rPr>
              <a:t>عمل</a:t>
            </a:r>
            <a:r>
              <a:rPr lang="fa-IR" sz="2800" b="1" dirty="0" smtClean="0">
                <a:cs typeface="B Mitra" panose="00000400000000000000" pitchFamily="2" charset="-78"/>
              </a:rPr>
              <a:t> </a:t>
            </a:r>
            <a:r>
              <a:rPr lang="ar-SA" sz="2800" b="1" dirty="0" smtClean="0">
                <a:cs typeface="B Mitra" panose="00000400000000000000" pitchFamily="2" charset="-78"/>
              </a:rPr>
              <a:t> مي كنند كه </a:t>
            </a:r>
            <a:r>
              <a:rPr lang="fa-IR" sz="2800" b="1" dirty="0" smtClean="0">
                <a:cs typeface="B Mitra" panose="00000400000000000000" pitchFamily="2" charset="-78"/>
              </a:rPr>
              <a:t> </a:t>
            </a:r>
            <a:r>
              <a:rPr lang="ar-SA" sz="2800" b="1" dirty="0" smtClean="0">
                <a:cs typeface="B Mitra" panose="00000400000000000000" pitchFamily="2" charset="-78"/>
              </a:rPr>
              <a:t>هر فردي بر اساس طبيعت خود به دنبال نفع شخصي خويش فعاليت مي كند و نظام اقتصادي سود آور مي شود.</a:t>
            </a:r>
            <a:r>
              <a:rPr lang="ar-SA" sz="2800" dirty="0" smtClean="0">
                <a:cs typeface="B Mitra" panose="00000400000000000000" pitchFamily="2" charset="-78"/>
              </a:rPr>
              <a:t> </a:t>
            </a:r>
            <a:endParaRPr lang="fa-IR" sz="28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3683312919"/>
      </p:ext>
    </p:extLst>
  </p:cSld>
  <p:clrMapOvr>
    <a:masterClrMapping/>
  </p:clrMapOvr>
  <p:transition>
    <p:split orient="ver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2"/>
          <p:cNvSpPr>
            <a:spLocks noGrp="1" noChangeArrowheads="1"/>
          </p:cNvSpPr>
          <p:nvPr>
            <p:ph type="title"/>
          </p:nvPr>
        </p:nvSpPr>
        <p:spPr>
          <a:xfrm>
            <a:off x="539750" y="404665"/>
            <a:ext cx="8229600" cy="1440160"/>
          </a:xfrm>
        </p:spPr>
        <p:txBody>
          <a:bodyPr>
            <a:normAutofit/>
          </a:bodyPr>
          <a:lstStyle/>
          <a:p>
            <a:pPr algn="r" rtl="1" eaLnBrk="1" hangingPunct="1">
              <a:defRPr/>
            </a:pPr>
            <a:r>
              <a:rPr lang="ar-SA" sz="3200" b="1" dirty="0" smtClean="0">
                <a:cs typeface="B Mitra" panose="00000400000000000000" pitchFamily="2" charset="-78"/>
              </a:rPr>
              <a:t>3</a:t>
            </a:r>
            <a:r>
              <a:rPr lang="fa-IR" sz="3200" b="1" dirty="0" smtClean="0">
                <a:cs typeface="B Mitra" panose="00000400000000000000" pitchFamily="2" charset="-78"/>
              </a:rPr>
              <a:t>. </a:t>
            </a:r>
            <a:r>
              <a:rPr lang="ar-SA" sz="3200" b="1" dirty="0" smtClean="0">
                <a:cs typeface="B Mitra" panose="00000400000000000000" pitchFamily="2" charset="-78"/>
              </a:rPr>
              <a:t>تقسيم</a:t>
            </a:r>
            <a:r>
              <a:rPr lang="fa-IR" sz="3200" b="1" dirty="0" smtClean="0">
                <a:cs typeface="B Mitra" panose="00000400000000000000" pitchFamily="2" charset="-78"/>
              </a:rPr>
              <a:t> </a:t>
            </a:r>
            <a:r>
              <a:rPr lang="ar-SA" sz="3200" b="1" dirty="0" smtClean="0">
                <a:cs typeface="B Mitra" panose="00000400000000000000" pitchFamily="2" charset="-78"/>
              </a:rPr>
              <a:t>كار</a:t>
            </a:r>
            <a:br>
              <a:rPr lang="ar-SA" sz="3200" b="1" dirty="0" smtClean="0">
                <a:cs typeface="B Mitra" panose="00000400000000000000" pitchFamily="2" charset="-78"/>
              </a:rPr>
            </a:br>
            <a:endParaRPr lang="en-US" sz="3200" b="1" dirty="0" smtClean="0">
              <a:cs typeface="B Mitra" panose="00000400000000000000" pitchFamily="2" charset="-78"/>
            </a:endParaRPr>
          </a:p>
        </p:txBody>
      </p:sp>
      <p:sp>
        <p:nvSpPr>
          <p:cNvPr id="82947" name="Rectangle 3"/>
          <p:cNvSpPr>
            <a:spLocks noGrp="1" noChangeArrowheads="1"/>
          </p:cNvSpPr>
          <p:nvPr>
            <p:ph idx="1"/>
          </p:nvPr>
        </p:nvSpPr>
        <p:spPr>
          <a:xfrm>
            <a:off x="215775" y="1412776"/>
            <a:ext cx="8748713" cy="4739631"/>
          </a:xfrm>
        </p:spPr>
        <p:txBody>
          <a:bodyPr>
            <a:normAutofit/>
          </a:bodyPr>
          <a:lstStyle/>
          <a:p>
            <a:pPr rtl="1" eaLnBrk="1" hangingPunct="1">
              <a:buFont typeface="Arial" panose="020B0604020202020204" pitchFamily="34" charset="0"/>
              <a:buChar char="•"/>
              <a:defRPr/>
            </a:pPr>
            <a:r>
              <a:rPr lang="ar-SA" sz="2400" b="1" dirty="0" smtClean="0">
                <a:cs typeface="B Mitra" panose="00000400000000000000" pitchFamily="2" charset="-78"/>
              </a:rPr>
              <a:t>تقسيم </a:t>
            </a:r>
            <a:r>
              <a:rPr lang="fa-IR" sz="2400" b="1" dirty="0" smtClean="0">
                <a:cs typeface="B Mitra" panose="00000400000000000000" pitchFamily="2" charset="-78"/>
              </a:rPr>
              <a:t> </a:t>
            </a:r>
            <a:r>
              <a:rPr lang="ar-SA" sz="2400" b="1" dirty="0" smtClean="0">
                <a:cs typeface="B Mitra" panose="00000400000000000000" pitchFamily="2" charset="-78"/>
              </a:rPr>
              <a:t>كار</a:t>
            </a:r>
            <a:r>
              <a:rPr lang="fa-IR" sz="2400" b="1" dirty="0" smtClean="0">
                <a:cs typeface="B Mitra" panose="00000400000000000000" pitchFamily="2" charset="-78"/>
              </a:rPr>
              <a:t> </a:t>
            </a:r>
            <a:r>
              <a:rPr lang="ar-SA" sz="2400" b="1" dirty="0" smtClean="0">
                <a:cs typeface="B Mitra" panose="00000400000000000000" pitchFamily="2" charset="-78"/>
              </a:rPr>
              <a:t> يعني </a:t>
            </a:r>
            <a:r>
              <a:rPr lang="fa-IR" sz="2400" b="1" dirty="0" smtClean="0">
                <a:cs typeface="B Mitra" panose="00000400000000000000" pitchFamily="2" charset="-78"/>
              </a:rPr>
              <a:t> </a:t>
            </a:r>
            <a:r>
              <a:rPr lang="ar-SA" sz="2400" b="1" dirty="0" smtClean="0">
                <a:cs typeface="B Mitra" panose="00000400000000000000" pitchFamily="2" charset="-78"/>
              </a:rPr>
              <a:t>توليد </a:t>
            </a:r>
            <a:r>
              <a:rPr lang="fa-IR" sz="2400" b="1" dirty="0" smtClean="0">
                <a:cs typeface="B Mitra" panose="00000400000000000000" pitchFamily="2" charset="-78"/>
              </a:rPr>
              <a:t> </a:t>
            </a:r>
            <a:r>
              <a:rPr lang="ar-SA" sz="2400" b="1" dirty="0" smtClean="0">
                <a:cs typeface="B Mitra" panose="00000400000000000000" pitchFamily="2" charset="-78"/>
              </a:rPr>
              <a:t>هر كالا </a:t>
            </a:r>
            <a:r>
              <a:rPr lang="fa-IR" sz="2400" b="1" dirty="0" smtClean="0">
                <a:cs typeface="B Mitra" panose="00000400000000000000" pitchFamily="2" charset="-78"/>
              </a:rPr>
              <a:t>  </a:t>
            </a:r>
            <a:r>
              <a:rPr lang="ar-SA" sz="2400" b="1" dirty="0" smtClean="0">
                <a:cs typeface="B Mitra" panose="00000400000000000000" pitchFamily="2" charset="-78"/>
              </a:rPr>
              <a:t>را </a:t>
            </a:r>
            <a:r>
              <a:rPr lang="fa-IR" sz="2400" b="1" dirty="0" smtClean="0">
                <a:cs typeface="B Mitra" panose="00000400000000000000" pitchFamily="2" charset="-78"/>
              </a:rPr>
              <a:t>  </a:t>
            </a:r>
            <a:r>
              <a:rPr lang="ar-SA" sz="2400" b="1" dirty="0" smtClean="0">
                <a:cs typeface="B Mitra" panose="00000400000000000000" pitchFamily="2" charset="-78"/>
              </a:rPr>
              <a:t>به</a:t>
            </a:r>
            <a:r>
              <a:rPr lang="fa-IR" sz="2400" b="1" dirty="0">
                <a:cs typeface="B Mitra" panose="00000400000000000000" pitchFamily="2" charset="-78"/>
              </a:rPr>
              <a:t> </a:t>
            </a:r>
            <a:r>
              <a:rPr lang="ar-SA" sz="2400" b="1" dirty="0" smtClean="0">
                <a:cs typeface="B Mitra" panose="00000400000000000000" pitchFamily="2" charset="-78"/>
              </a:rPr>
              <a:t>مراحلي تقسيم و هر مرحله را به يك فرد</a:t>
            </a:r>
            <a:r>
              <a:rPr lang="fa-IR" sz="2400" b="1" dirty="0">
                <a:cs typeface="B Mitra" panose="00000400000000000000" pitchFamily="2" charset="-78"/>
              </a:rPr>
              <a:t> </a:t>
            </a:r>
            <a:r>
              <a:rPr lang="ar-SA" sz="2400" b="1" dirty="0" smtClean="0">
                <a:cs typeface="B Mitra" panose="00000400000000000000" pitchFamily="2" charset="-78"/>
              </a:rPr>
              <a:t>واگذار نماييم. اسميت براي توضيح مفهوم</a:t>
            </a:r>
            <a:r>
              <a:rPr lang="fa-IR" sz="2400" b="1" dirty="0">
                <a:cs typeface="B Mitra" panose="00000400000000000000" pitchFamily="2" charset="-78"/>
              </a:rPr>
              <a:t> </a:t>
            </a:r>
            <a:r>
              <a:rPr lang="ar-SA" sz="2400" b="1" dirty="0" smtClean="0">
                <a:cs typeface="B Mitra" panose="00000400000000000000" pitchFamily="2" charset="-78"/>
              </a:rPr>
              <a:t>تقسيم كار مثال سنجاق سازي را به</a:t>
            </a:r>
            <a:r>
              <a:rPr lang="fa-IR" sz="2400" b="1" dirty="0" smtClean="0">
                <a:cs typeface="B Mitra" panose="00000400000000000000" pitchFamily="2" charset="-78"/>
              </a:rPr>
              <a:t> </a:t>
            </a:r>
            <a:r>
              <a:rPr lang="ar-SA" sz="2400" b="1" dirty="0" smtClean="0">
                <a:cs typeface="B Mitra" panose="00000400000000000000" pitchFamily="2" charset="-78"/>
              </a:rPr>
              <a:t>صورت</a:t>
            </a:r>
            <a:r>
              <a:rPr lang="fa-IR" sz="2400" b="1" dirty="0">
                <a:cs typeface="B Mitra" panose="00000400000000000000" pitchFamily="2" charset="-78"/>
              </a:rPr>
              <a:t> </a:t>
            </a:r>
            <a:r>
              <a:rPr lang="ar-SA" sz="2400" b="1" dirty="0" smtClean="0">
                <a:cs typeface="B Mitra" panose="00000400000000000000" pitchFamily="2" charset="-78"/>
              </a:rPr>
              <a:t>زير مطرح مي كند.</a:t>
            </a:r>
            <a:endParaRPr lang="fa-IR" sz="2400" b="1" dirty="0" smtClean="0">
              <a:cs typeface="B Mitra" panose="00000400000000000000" pitchFamily="2" charset="-78"/>
            </a:endParaRPr>
          </a:p>
          <a:p>
            <a:pPr>
              <a:buFont typeface="Arial" panose="020B0604020202020204" pitchFamily="34" charset="0"/>
              <a:buChar char="•"/>
              <a:defRPr/>
            </a:pPr>
            <a:r>
              <a:rPr lang="ar-SA" sz="2400" dirty="0">
                <a:solidFill>
                  <a:srgbClr val="04617B"/>
                </a:solidFill>
                <a:latin typeface="Calibri"/>
                <a:cs typeface="B Mitra" panose="00000400000000000000" pitchFamily="2" charset="-78"/>
              </a:rPr>
              <a:t>اسميت توليد سنجاق را به 18 مرحله تقسيم مي كند</a:t>
            </a:r>
            <a:r>
              <a:rPr lang="ar-SA" sz="2400" dirty="0" smtClean="0">
                <a:solidFill>
                  <a:srgbClr val="04617B"/>
                </a:solidFill>
                <a:latin typeface="Calibri"/>
                <a:cs typeface="B Mitra" panose="00000400000000000000" pitchFamily="2" charset="-78"/>
              </a:rPr>
              <a:t>:</a:t>
            </a:r>
            <a:endParaRPr lang="fa-IR" sz="2400" dirty="0" smtClean="0">
              <a:solidFill>
                <a:srgbClr val="04617B"/>
              </a:solidFill>
              <a:latin typeface="Calibri"/>
              <a:cs typeface="B Mitra" panose="00000400000000000000" pitchFamily="2" charset="-78"/>
            </a:endParaRPr>
          </a:p>
          <a:p>
            <a:pPr marL="533400" lvl="0" indent="-533400">
              <a:buClr>
                <a:srgbClr val="0BD0D9"/>
              </a:buClr>
              <a:buNone/>
              <a:defRPr/>
            </a:pPr>
            <a:r>
              <a:rPr lang="fa-IR" sz="2400" b="1" dirty="0">
                <a:solidFill>
                  <a:prstClr val="black"/>
                </a:solidFill>
                <a:cs typeface="B Mitra" panose="00000400000000000000" pitchFamily="2" charset="-78"/>
              </a:rPr>
              <a:t>1.</a:t>
            </a:r>
            <a:r>
              <a:rPr lang="ar-SA" sz="2400" b="1" dirty="0">
                <a:solidFill>
                  <a:prstClr val="black"/>
                </a:solidFill>
                <a:cs typeface="B Mitra" panose="00000400000000000000" pitchFamily="2" charset="-78"/>
              </a:rPr>
              <a:t>توليد سيم، 2</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بيرون آوردن سيم،</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 3</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صاف كردن سيم، 4</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بريدن</a:t>
            </a:r>
            <a:endParaRPr lang="fa-IR" sz="2400" b="1" dirty="0">
              <a:solidFill>
                <a:prstClr val="black"/>
              </a:solidFill>
              <a:cs typeface="B Mitra" panose="00000400000000000000" pitchFamily="2" charset="-78"/>
            </a:endParaRPr>
          </a:p>
          <a:p>
            <a:pPr marL="533400" lvl="0" indent="-533400">
              <a:buClr>
                <a:srgbClr val="0BD0D9"/>
              </a:buClr>
              <a:buNone/>
              <a:defRPr/>
            </a:pPr>
            <a:r>
              <a:rPr lang="ar-SA" sz="2400" b="1" dirty="0">
                <a:solidFill>
                  <a:prstClr val="black"/>
                </a:solidFill>
                <a:cs typeface="B Mitra" panose="00000400000000000000" pitchFamily="2" charset="-78"/>
              </a:rPr>
              <a:t>سيم، 5</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تيز كردن نوك سيم، 6</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تهيه ورقه براي ته سنجاق، 7</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تهيه</a:t>
            </a:r>
            <a:endParaRPr lang="fa-IR" sz="2400" b="1" dirty="0">
              <a:solidFill>
                <a:prstClr val="black"/>
              </a:solidFill>
              <a:cs typeface="B Mitra" panose="00000400000000000000" pitchFamily="2" charset="-78"/>
            </a:endParaRPr>
          </a:p>
          <a:p>
            <a:pPr marL="533400" lvl="0" indent="-533400">
              <a:buClr>
                <a:srgbClr val="0BD0D9"/>
              </a:buClr>
              <a:buNone/>
              <a:defRPr/>
            </a:pPr>
            <a:r>
              <a:rPr lang="ar-SA" sz="2400" b="1" dirty="0">
                <a:solidFill>
                  <a:prstClr val="black"/>
                </a:solidFill>
                <a:cs typeface="B Mitra" panose="00000400000000000000" pitchFamily="2" charset="-78"/>
              </a:rPr>
              <a:t>الگوي ته سنجاق، 8</a:t>
            </a:r>
            <a:r>
              <a:rPr lang="fa-IR" sz="2400" b="1" dirty="0">
                <a:solidFill>
                  <a:prstClr val="black"/>
                </a:solidFill>
                <a:cs typeface="B Mitra" panose="00000400000000000000" pitchFamily="2" charset="-78"/>
              </a:rPr>
              <a:t> . </a:t>
            </a:r>
            <a:r>
              <a:rPr lang="ar-SA" sz="2400" b="1" dirty="0">
                <a:solidFill>
                  <a:prstClr val="black"/>
                </a:solidFill>
                <a:cs typeface="B Mitra" panose="00000400000000000000" pitchFamily="2" charset="-78"/>
              </a:rPr>
              <a:t>بريدن الگوي ته</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سنجاق، 9</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تهيه ته سنجاق،</a:t>
            </a:r>
            <a:endParaRPr lang="fa-IR" sz="2400" b="1" dirty="0">
              <a:solidFill>
                <a:prstClr val="black"/>
              </a:solidFill>
              <a:cs typeface="B Mitra" panose="00000400000000000000" pitchFamily="2" charset="-78"/>
            </a:endParaRPr>
          </a:p>
          <a:p>
            <a:pPr marL="533400" lvl="0" indent="-533400">
              <a:buClr>
                <a:srgbClr val="0BD0D9"/>
              </a:buClr>
              <a:buNone/>
              <a:defRPr/>
            </a:pPr>
            <a:r>
              <a:rPr lang="ar-SA" sz="2400" b="1" dirty="0">
                <a:solidFill>
                  <a:prstClr val="black"/>
                </a:solidFill>
                <a:cs typeface="B Mitra" panose="00000400000000000000" pitchFamily="2" charset="-78"/>
              </a:rPr>
              <a:t>10</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وصل كردن سنجاق به ته آن،11</a:t>
            </a:r>
            <a:r>
              <a:rPr lang="fa-IR"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a:t>
            </a:r>
            <a:endParaRPr lang="en-US" sz="2400" b="1" dirty="0">
              <a:solidFill>
                <a:prstClr val="black"/>
              </a:solidFill>
              <a:cs typeface="B Mitra" panose="00000400000000000000" pitchFamily="2" charset="-78"/>
            </a:endParaRPr>
          </a:p>
          <a:p>
            <a:pPr marL="0" indent="0">
              <a:buNone/>
              <a:defRPr/>
            </a:pPr>
            <a:endParaRPr lang="en-US" sz="2400" b="1" dirty="0" smtClean="0">
              <a:cs typeface="B Mitra" panose="00000400000000000000" pitchFamily="2" charset="-78"/>
            </a:endParaRPr>
          </a:p>
        </p:txBody>
      </p:sp>
      <p:sp>
        <p:nvSpPr>
          <p:cNvPr id="8"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23909"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23910" name="Rectangle 7"/>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23911" name="Rectangle 9"/>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23912" name="Rectangle 11"/>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240312747"/>
      </p:ext>
    </p:extLst>
  </p:cSld>
  <p:clrMapOvr>
    <a:masterClrMapping/>
  </p:clrMapOvr>
  <p:transition>
    <p:split orient="ver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Rectangle 3"/>
          <p:cNvSpPr>
            <a:spLocks noGrp="1" noChangeArrowheads="1"/>
          </p:cNvSpPr>
          <p:nvPr>
            <p:ph idx="1"/>
          </p:nvPr>
        </p:nvSpPr>
        <p:spPr>
          <a:xfrm>
            <a:off x="395292" y="1988840"/>
            <a:ext cx="8497887" cy="4162425"/>
          </a:xfrm>
        </p:spPr>
        <p:txBody>
          <a:bodyPr>
            <a:normAutofit/>
          </a:bodyPr>
          <a:lstStyle/>
          <a:p>
            <a:pPr algn="just" rtl="1" eaLnBrk="1" hangingPunct="1">
              <a:lnSpc>
                <a:spcPct val="150000"/>
              </a:lnSpc>
              <a:buFont typeface="Wingdings" pitchFamily="2" charset="2"/>
              <a:buNone/>
              <a:defRPr/>
            </a:pPr>
            <a:r>
              <a:rPr lang="fa-IR" sz="2400" dirty="0" smtClean="0">
                <a:cs typeface="B Mitra" panose="00000400000000000000" pitchFamily="2" charset="-78"/>
              </a:rPr>
              <a:t> </a:t>
            </a:r>
            <a:r>
              <a:rPr lang="ar-SA" sz="2400" b="1" dirty="0" smtClean="0">
                <a:cs typeface="B Mitra" panose="00000400000000000000" pitchFamily="2" charset="-78"/>
              </a:rPr>
              <a:t>اگر يك كارگر به تنهايي تمام فراگرد توليد را پوشش دهد به</a:t>
            </a:r>
            <a:r>
              <a:rPr lang="fa-IR" sz="2400" b="1" dirty="0">
                <a:cs typeface="B Mitra" panose="00000400000000000000" pitchFamily="2" charset="-78"/>
              </a:rPr>
              <a:t> </a:t>
            </a:r>
            <a:r>
              <a:rPr lang="ar-SA" sz="2400" b="1" dirty="0" smtClean="0">
                <a:cs typeface="B Mitra" panose="00000400000000000000" pitchFamily="2" charset="-78"/>
              </a:rPr>
              <a:t>سختي مي تواند روزي 12 </a:t>
            </a:r>
            <a:r>
              <a:rPr lang="fa-IR" sz="2400" b="1" dirty="0" smtClean="0">
                <a:cs typeface="B Mitra" panose="00000400000000000000" pitchFamily="2" charset="-78"/>
              </a:rPr>
              <a:t> </a:t>
            </a:r>
            <a:r>
              <a:rPr lang="ar-SA" sz="2400" b="1" dirty="0" smtClean="0">
                <a:cs typeface="B Mitra" panose="00000400000000000000" pitchFamily="2" charset="-78"/>
              </a:rPr>
              <a:t>عدد</a:t>
            </a:r>
            <a:r>
              <a:rPr lang="fa-IR" sz="2400" b="1" dirty="0" smtClean="0">
                <a:cs typeface="B Mitra" panose="00000400000000000000" pitchFamily="2" charset="-78"/>
              </a:rPr>
              <a:t> </a:t>
            </a:r>
            <a:r>
              <a:rPr lang="ar-SA" sz="2400" b="1" dirty="0" smtClean="0">
                <a:cs typeface="B Mitra" panose="00000400000000000000" pitchFamily="2" charset="-78"/>
              </a:rPr>
              <a:t> سنجاق توليد كند</a:t>
            </a:r>
            <a:r>
              <a:rPr lang="fa-IR" sz="2400" b="1" dirty="0" smtClean="0">
                <a:cs typeface="B Mitra" panose="00000400000000000000" pitchFamily="2" charset="-78"/>
              </a:rPr>
              <a:t> .  </a:t>
            </a:r>
            <a:r>
              <a:rPr lang="ar-SA" sz="2400" b="1" dirty="0" smtClean="0">
                <a:cs typeface="B Mitra" panose="00000400000000000000" pitchFamily="2" charset="-78"/>
              </a:rPr>
              <a:t>مشاهده</a:t>
            </a:r>
            <a:r>
              <a:rPr lang="fa-IR" sz="2400" b="1" dirty="0">
                <a:cs typeface="B Mitra" panose="00000400000000000000" pitchFamily="2" charset="-78"/>
              </a:rPr>
              <a:t> </a:t>
            </a:r>
            <a:r>
              <a:rPr lang="ar-SA" sz="2400" b="1" dirty="0" smtClean="0">
                <a:cs typeface="B Mitra" panose="00000400000000000000" pitchFamily="2" charset="-78"/>
              </a:rPr>
              <a:t>مي شود كه هر مرحله از كار مي تواند توسط يك كارگر انجام</a:t>
            </a:r>
            <a:r>
              <a:rPr lang="fa-IR" sz="2400" b="1" dirty="0">
                <a:cs typeface="B Mitra" panose="00000400000000000000" pitchFamily="2" charset="-78"/>
              </a:rPr>
              <a:t> </a:t>
            </a:r>
            <a:r>
              <a:rPr lang="ar-SA" sz="2400" b="1" dirty="0" smtClean="0">
                <a:cs typeface="B Mitra" panose="00000400000000000000" pitchFamily="2" charset="-78"/>
              </a:rPr>
              <a:t>شود، در اين صورت 18 كارگر بيش از 18 برابر يك كارگر در</a:t>
            </a:r>
            <a:r>
              <a:rPr lang="fa-IR" sz="2400" b="1" dirty="0">
                <a:cs typeface="B Mitra" panose="00000400000000000000" pitchFamily="2" charset="-78"/>
              </a:rPr>
              <a:t> </a:t>
            </a:r>
            <a:r>
              <a:rPr lang="ar-SA" sz="2400" b="1" dirty="0" smtClean="0">
                <a:cs typeface="B Mitra" panose="00000400000000000000" pitchFamily="2" charset="-78"/>
              </a:rPr>
              <a:t>روز </a:t>
            </a:r>
            <a:r>
              <a:rPr lang="fa-IR" sz="2400" b="1" dirty="0" smtClean="0">
                <a:cs typeface="B Mitra" panose="00000400000000000000" pitchFamily="2" charset="-78"/>
              </a:rPr>
              <a:t> </a:t>
            </a:r>
            <a:r>
              <a:rPr lang="ar-SA" sz="2400" b="1" dirty="0" smtClean="0">
                <a:cs typeface="B Mitra" panose="00000400000000000000" pitchFamily="2" charset="-78"/>
              </a:rPr>
              <a:t>مي </a:t>
            </a:r>
            <a:r>
              <a:rPr lang="fa-IR" sz="2400" b="1" dirty="0" smtClean="0">
                <a:cs typeface="B Mitra" panose="00000400000000000000" pitchFamily="2" charset="-78"/>
              </a:rPr>
              <a:t> </a:t>
            </a:r>
            <a:r>
              <a:rPr lang="ar-SA" sz="2400" b="1" dirty="0" smtClean="0">
                <a:cs typeface="B Mitra" panose="00000400000000000000" pitchFamily="2" charset="-78"/>
              </a:rPr>
              <a:t>توانند </a:t>
            </a:r>
            <a:r>
              <a:rPr lang="fa-IR" sz="2400" b="1" dirty="0" smtClean="0">
                <a:cs typeface="B Mitra" panose="00000400000000000000" pitchFamily="2" charset="-78"/>
              </a:rPr>
              <a:t> </a:t>
            </a:r>
            <a:r>
              <a:rPr lang="ar-SA" sz="2400" b="1" dirty="0" smtClean="0">
                <a:cs typeface="B Mitra" panose="00000400000000000000" pitchFamily="2" charset="-78"/>
              </a:rPr>
              <a:t>سنجاق </a:t>
            </a:r>
            <a:r>
              <a:rPr lang="fa-IR" sz="2400" b="1" dirty="0" smtClean="0">
                <a:cs typeface="B Mitra" panose="00000400000000000000" pitchFamily="2" charset="-78"/>
              </a:rPr>
              <a:t> </a:t>
            </a:r>
            <a:r>
              <a:rPr lang="ar-SA" sz="2400" b="1" dirty="0" smtClean="0">
                <a:cs typeface="B Mitra" panose="00000400000000000000" pitchFamily="2" charset="-78"/>
              </a:rPr>
              <a:t>توليد</a:t>
            </a:r>
            <a:r>
              <a:rPr lang="fa-IR" sz="2400" b="1" dirty="0" smtClean="0">
                <a:cs typeface="B Mitra" panose="00000400000000000000" pitchFamily="2" charset="-78"/>
              </a:rPr>
              <a:t> </a:t>
            </a:r>
            <a:r>
              <a:rPr lang="ar-SA" sz="2400" b="1" dirty="0" smtClean="0">
                <a:cs typeface="B Mitra" panose="00000400000000000000" pitchFamily="2" charset="-78"/>
              </a:rPr>
              <a:t> نمايند</a:t>
            </a:r>
            <a:r>
              <a:rPr lang="fa-IR" sz="2400" b="1" dirty="0" smtClean="0">
                <a:cs typeface="B Mitra" panose="00000400000000000000" pitchFamily="2" charset="-78"/>
              </a:rPr>
              <a:t> </a:t>
            </a:r>
            <a:r>
              <a:rPr lang="ar-SA" sz="2400" b="1" dirty="0" smtClean="0">
                <a:cs typeface="B Mitra" panose="00000400000000000000" pitchFamily="2" charset="-78"/>
              </a:rPr>
              <a:t>.</a:t>
            </a:r>
            <a:r>
              <a:rPr lang="fa-IR" sz="2400" b="1" dirty="0" smtClean="0">
                <a:cs typeface="B Mitra" panose="00000400000000000000" pitchFamily="2" charset="-78"/>
              </a:rPr>
              <a:t> </a:t>
            </a:r>
            <a:r>
              <a:rPr lang="ar-SA" sz="2400" b="1" dirty="0" smtClean="0">
                <a:cs typeface="B Mitra" panose="00000400000000000000" pitchFamily="2" charset="-78"/>
              </a:rPr>
              <a:t> اسميت</a:t>
            </a:r>
            <a:r>
              <a:rPr lang="fa-IR" sz="2400" b="1" dirty="0" smtClean="0">
                <a:cs typeface="B Mitra" panose="00000400000000000000" pitchFamily="2" charset="-78"/>
              </a:rPr>
              <a:t> </a:t>
            </a:r>
            <a:r>
              <a:rPr lang="ar-SA" sz="2400" b="1" dirty="0" smtClean="0">
                <a:cs typeface="B Mitra" panose="00000400000000000000" pitchFamily="2" charset="-78"/>
              </a:rPr>
              <a:t>مي گويد</a:t>
            </a:r>
            <a:r>
              <a:rPr lang="fa-IR" sz="2400" b="1" dirty="0" smtClean="0">
                <a:cs typeface="B Mitra" panose="00000400000000000000" pitchFamily="2" charset="-78"/>
              </a:rPr>
              <a:t> </a:t>
            </a:r>
            <a:r>
              <a:rPr lang="ar-SA" sz="2400" b="1" dirty="0" smtClean="0">
                <a:cs typeface="B Mitra" panose="00000400000000000000" pitchFamily="2" charset="-78"/>
              </a:rPr>
              <a:t> در</a:t>
            </a:r>
            <a:r>
              <a:rPr lang="fa-IR" sz="2400" b="1" dirty="0">
                <a:cs typeface="B Mitra" panose="00000400000000000000" pitchFamily="2" charset="-78"/>
              </a:rPr>
              <a:t> </a:t>
            </a:r>
            <a:r>
              <a:rPr lang="ar-SA" sz="2400" b="1" dirty="0" smtClean="0">
                <a:cs typeface="B Mitra" panose="00000400000000000000" pitchFamily="2" charset="-78"/>
              </a:rPr>
              <a:t>صورت تقسيم كار هر كارگر مي تواند روزي</a:t>
            </a:r>
            <a:r>
              <a:rPr lang="fa-IR" sz="2400" b="1" dirty="0" smtClean="0">
                <a:cs typeface="B Mitra" panose="00000400000000000000" pitchFamily="2" charset="-78"/>
              </a:rPr>
              <a:t> </a:t>
            </a:r>
            <a:r>
              <a:rPr lang="ar-SA" sz="2400" b="1" dirty="0" smtClean="0">
                <a:cs typeface="B Mitra" panose="00000400000000000000" pitchFamily="2" charset="-78"/>
              </a:rPr>
              <a:t> 4800 </a:t>
            </a:r>
            <a:r>
              <a:rPr lang="fa-IR" sz="2400" b="1" dirty="0" smtClean="0">
                <a:cs typeface="B Mitra" panose="00000400000000000000" pitchFamily="2" charset="-78"/>
              </a:rPr>
              <a:t> </a:t>
            </a:r>
            <a:r>
              <a:rPr lang="ar-SA" sz="2400" b="1" dirty="0" smtClean="0">
                <a:cs typeface="B Mitra" panose="00000400000000000000" pitchFamily="2" charset="-78"/>
              </a:rPr>
              <a:t>سنجاق</a:t>
            </a:r>
            <a:r>
              <a:rPr lang="fa-IR" sz="2400" b="1" dirty="0">
                <a:cs typeface="B Mitra" panose="00000400000000000000" pitchFamily="2" charset="-78"/>
              </a:rPr>
              <a:t> </a:t>
            </a:r>
            <a:r>
              <a:rPr lang="ar-SA" sz="2400" b="1" dirty="0" smtClean="0">
                <a:cs typeface="B Mitra" panose="00000400000000000000" pitchFamily="2" charset="-78"/>
              </a:rPr>
              <a:t>توليد نمايد</a:t>
            </a:r>
            <a:r>
              <a:rPr lang="fa-IR" sz="2400" b="1" dirty="0" smtClean="0">
                <a:cs typeface="B Mitra" panose="00000400000000000000" pitchFamily="2" charset="-78"/>
              </a:rPr>
              <a:t>.</a:t>
            </a:r>
            <a:r>
              <a:rPr lang="fa-IR" sz="2400" dirty="0" smtClean="0">
                <a:cs typeface="B Mitra" panose="00000400000000000000" pitchFamily="2" charset="-78"/>
              </a:rPr>
              <a:t>         </a:t>
            </a:r>
            <a:endParaRPr lang="en-US" sz="2400" dirty="0" smtClean="0">
              <a:cs typeface="B Mitra" panose="00000400000000000000" pitchFamily="2" charset="-78"/>
            </a:endParaRPr>
          </a:p>
        </p:txBody>
      </p:sp>
      <p:sp>
        <p:nvSpPr>
          <p:cNvPr id="7"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25956" name="Rectangle 4"/>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25957"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25958" name="Rectangle 7"/>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25959" name="Rectangle 9"/>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126409940"/>
      </p:ext>
    </p:extLst>
  </p:cSld>
  <p:clrMapOvr>
    <a:masterClrMapping/>
  </p:clrMapOvr>
  <p:transition>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AutoShape 2"/>
          <p:cNvSpPr>
            <a:spLocks noGrp="1" noChangeArrowheads="1"/>
          </p:cNvSpPr>
          <p:nvPr>
            <p:ph type="title"/>
          </p:nvPr>
        </p:nvSpPr>
        <p:spPr>
          <a:xfrm>
            <a:off x="468313" y="549277"/>
            <a:ext cx="8285162" cy="1935163"/>
          </a:xfrm>
        </p:spPr>
        <p:txBody>
          <a:bodyPr>
            <a:normAutofit/>
          </a:bodyPr>
          <a:lstStyle/>
          <a:p>
            <a:pPr algn="r" rtl="1" eaLnBrk="1" hangingPunct="1">
              <a:defRPr/>
            </a:pPr>
            <a:r>
              <a:rPr lang="ar-SA" sz="3200" b="1" dirty="0" smtClean="0">
                <a:cs typeface="B Mitra" panose="00000400000000000000" pitchFamily="2" charset="-78"/>
              </a:rPr>
              <a:t>تقسيم كار بدون افزايش تعداد كارگران از سه طريق توليد را افزايش مي دهد:</a:t>
            </a:r>
            <a:r>
              <a:rPr lang="fa-IR" sz="3200" b="1" dirty="0" smtClean="0">
                <a:cs typeface="B Mitra" panose="00000400000000000000" pitchFamily="2" charset="-78"/>
              </a:rPr>
              <a:t/>
            </a:r>
            <a:br>
              <a:rPr lang="fa-IR" sz="3200" b="1" dirty="0" smtClean="0">
                <a:cs typeface="B Mitra" panose="00000400000000000000" pitchFamily="2" charset="-78"/>
              </a:rPr>
            </a:br>
            <a:endParaRPr lang="en-US" sz="3200" b="1" dirty="0" smtClean="0">
              <a:cs typeface="B Mitra" panose="00000400000000000000" pitchFamily="2" charset="-78"/>
            </a:endParaRPr>
          </a:p>
        </p:txBody>
      </p:sp>
      <p:sp>
        <p:nvSpPr>
          <p:cNvPr id="254979" name="Rectangle 3"/>
          <p:cNvSpPr>
            <a:spLocks noGrp="1" noChangeArrowheads="1"/>
          </p:cNvSpPr>
          <p:nvPr>
            <p:ph idx="1"/>
          </p:nvPr>
        </p:nvSpPr>
        <p:spPr>
          <a:xfrm>
            <a:off x="457200" y="2348880"/>
            <a:ext cx="8229600" cy="3975720"/>
          </a:xfrm>
        </p:spPr>
        <p:txBody>
          <a:bodyPr>
            <a:normAutofit/>
          </a:bodyPr>
          <a:lstStyle/>
          <a:p>
            <a:pPr algn="r" rtl="1" eaLnBrk="1" hangingPunct="1">
              <a:lnSpc>
                <a:spcPct val="150000"/>
              </a:lnSpc>
              <a:buFont typeface="Wingdings" pitchFamily="2" charset="2"/>
              <a:buNone/>
              <a:defRPr/>
            </a:pPr>
            <a:r>
              <a:rPr lang="fa-IR" sz="2400" b="1" dirty="0" smtClean="0">
                <a:cs typeface="B Mitra" panose="00000400000000000000" pitchFamily="2" charset="-78"/>
              </a:rPr>
              <a:t>1. </a:t>
            </a:r>
            <a:r>
              <a:rPr lang="ar-SA" sz="2400" b="1" dirty="0" smtClean="0">
                <a:cs typeface="B Mitra" panose="00000400000000000000" pitchFamily="2" charset="-78"/>
              </a:rPr>
              <a:t>افزايش مهارت و تخصص كارگران</a:t>
            </a:r>
            <a:endParaRPr lang="ar-SA" sz="2400" dirty="0" smtClean="0">
              <a:cs typeface="B Mitra" panose="00000400000000000000" pitchFamily="2" charset="-78"/>
            </a:endParaRPr>
          </a:p>
          <a:p>
            <a:pPr algn="r" rtl="1" eaLnBrk="1" hangingPunct="1">
              <a:lnSpc>
                <a:spcPct val="150000"/>
              </a:lnSpc>
              <a:buFont typeface="Wingdings" pitchFamily="2" charset="2"/>
              <a:buNone/>
              <a:defRPr/>
            </a:pPr>
            <a:r>
              <a:rPr lang="fa-IR" sz="2400" b="1" dirty="0" smtClean="0">
                <a:cs typeface="B Mitra" panose="00000400000000000000" pitchFamily="2" charset="-78"/>
              </a:rPr>
              <a:t>2.</a:t>
            </a:r>
            <a:r>
              <a:rPr lang="ar-SA" sz="2400" b="1" dirty="0" smtClean="0">
                <a:cs typeface="B Mitra" panose="00000400000000000000" pitchFamily="2" charset="-78"/>
              </a:rPr>
              <a:t>صرفه جويي در وقت كارگر كه به طور معمول با انجام فعاليت هاي مختلف تلف مي شود.</a:t>
            </a:r>
            <a:endParaRPr lang="ar-SA" sz="2400" dirty="0" smtClean="0">
              <a:cs typeface="B Mitra" panose="00000400000000000000" pitchFamily="2" charset="-78"/>
            </a:endParaRPr>
          </a:p>
          <a:p>
            <a:pPr algn="r" rtl="1" eaLnBrk="1" hangingPunct="1">
              <a:lnSpc>
                <a:spcPct val="150000"/>
              </a:lnSpc>
              <a:buFont typeface="Wingdings" pitchFamily="2" charset="2"/>
              <a:buNone/>
              <a:defRPr/>
            </a:pPr>
            <a:r>
              <a:rPr lang="fa-IR" sz="2400" b="1" dirty="0" smtClean="0">
                <a:cs typeface="B Mitra" panose="00000400000000000000" pitchFamily="2" charset="-78"/>
              </a:rPr>
              <a:t>3.</a:t>
            </a:r>
            <a:r>
              <a:rPr lang="ar-SA" sz="2400" b="1" dirty="0" smtClean="0">
                <a:cs typeface="B Mitra" panose="00000400000000000000" pitchFamily="2" charset="-78"/>
              </a:rPr>
              <a:t>اختراع ماشين هاي زياد و روش هاي جديد توليد كه هر كارگر را قادر مي سازد تا به اندازه چندين نفر كار انجام دهد.</a:t>
            </a:r>
            <a:endParaRPr lang="fa-IR" sz="2400" dirty="0" smtClean="0">
              <a:cs typeface="B Mitra" panose="00000400000000000000" pitchFamily="2" charset="-78"/>
            </a:endParaRPr>
          </a:p>
          <a:p>
            <a:pPr eaLnBrk="1" hangingPunct="1">
              <a:lnSpc>
                <a:spcPct val="150000"/>
              </a:lnSpc>
              <a:defRPr/>
            </a:pPr>
            <a:endParaRPr lang="en-US" sz="24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597979240"/>
      </p:ext>
    </p:extLst>
  </p:cSld>
  <p:clrMapOvr>
    <a:masterClrMapping/>
  </p:clrMapOvr>
  <p:transition>
    <p:split orient="ver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AutoShape 2"/>
          <p:cNvSpPr>
            <a:spLocks noGrp="1" noChangeArrowheads="1"/>
          </p:cNvSpPr>
          <p:nvPr>
            <p:ph type="title"/>
          </p:nvPr>
        </p:nvSpPr>
        <p:spPr>
          <a:xfrm>
            <a:off x="457200" y="704088"/>
            <a:ext cx="8229600" cy="636680"/>
          </a:xfrm>
        </p:spPr>
        <p:txBody>
          <a:bodyPr>
            <a:normAutofit/>
          </a:bodyPr>
          <a:lstStyle/>
          <a:p>
            <a:pPr algn="r" rtl="1" eaLnBrk="1" hangingPunct="1">
              <a:defRPr/>
            </a:pPr>
            <a:r>
              <a:rPr lang="fa-IR" sz="3200" b="1" dirty="0" smtClean="0">
                <a:cs typeface="B Mitra" panose="00000400000000000000" pitchFamily="2" charset="-78"/>
              </a:rPr>
              <a:t>   </a:t>
            </a:r>
            <a:r>
              <a:rPr lang="ar-SA" sz="3200" b="1" dirty="0" smtClean="0">
                <a:cs typeface="B Mitra" panose="00000400000000000000" pitchFamily="2" charset="-78"/>
              </a:rPr>
              <a:t> 3</a:t>
            </a:r>
            <a:r>
              <a:rPr lang="fa-IR" sz="3200" b="1" dirty="0" smtClean="0">
                <a:cs typeface="B Mitra" panose="00000400000000000000" pitchFamily="2" charset="-78"/>
              </a:rPr>
              <a:t>. </a:t>
            </a:r>
            <a:r>
              <a:rPr lang="ar-SA" sz="3200" b="1" dirty="0" smtClean="0">
                <a:cs typeface="B Mitra" panose="00000400000000000000" pitchFamily="2" charset="-78"/>
              </a:rPr>
              <a:t>1 رابطه تقسيم كار و مبادله</a:t>
            </a:r>
            <a:endParaRPr lang="en-US" sz="3200" b="1" dirty="0" smtClean="0">
              <a:cs typeface="B Mitra" panose="00000400000000000000" pitchFamily="2" charset="-78"/>
            </a:endParaRPr>
          </a:p>
        </p:txBody>
      </p:sp>
      <p:sp>
        <p:nvSpPr>
          <p:cNvPr id="96259" name="Rectangle 3"/>
          <p:cNvSpPr>
            <a:spLocks noGrp="1" noChangeArrowheads="1"/>
          </p:cNvSpPr>
          <p:nvPr>
            <p:ph idx="1"/>
          </p:nvPr>
        </p:nvSpPr>
        <p:spPr>
          <a:xfrm>
            <a:off x="184734" y="1556792"/>
            <a:ext cx="8820150" cy="3096343"/>
          </a:xfrm>
        </p:spPr>
        <p:txBody>
          <a:bodyPr>
            <a:normAutofit lnSpcReduction="10000"/>
          </a:bodyPr>
          <a:lstStyle/>
          <a:p>
            <a:pPr algn="r" rtl="1" eaLnBrk="1" hangingPunct="1">
              <a:buFont typeface="Arial" panose="020B0604020202020204" pitchFamily="34" charset="0"/>
              <a:buChar char="•"/>
              <a:defRPr/>
            </a:pPr>
            <a:r>
              <a:rPr lang="fa-IR" sz="2400" b="1" dirty="0" smtClean="0">
                <a:cs typeface="B Mitra" panose="00000400000000000000" pitchFamily="2" charset="-78"/>
              </a:rPr>
              <a:t>    </a:t>
            </a:r>
            <a:r>
              <a:rPr lang="ar-SA" sz="2400" b="1" dirty="0" smtClean="0">
                <a:cs typeface="B Mitra" panose="00000400000000000000" pitchFamily="2" charset="-78"/>
              </a:rPr>
              <a:t>بين تقسيم كار و مبادله يك رابطه </a:t>
            </a:r>
            <a:r>
              <a:rPr lang="fa-IR" sz="2400" b="1" dirty="0" smtClean="0">
                <a:cs typeface="B Mitra" panose="00000400000000000000" pitchFamily="2" charset="-78"/>
              </a:rPr>
              <a:t> </a:t>
            </a:r>
            <a:r>
              <a:rPr lang="ar-SA" sz="2400" b="1" dirty="0" smtClean="0">
                <a:cs typeface="B Mitra" panose="00000400000000000000" pitchFamily="2" charset="-78"/>
              </a:rPr>
              <a:t>متقابل </a:t>
            </a:r>
            <a:r>
              <a:rPr lang="fa-IR" sz="2400" b="1" dirty="0" smtClean="0">
                <a:cs typeface="B Mitra" panose="00000400000000000000" pitchFamily="2" charset="-78"/>
              </a:rPr>
              <a:t> </a:t>
            </a:r>
            <a:r>
              <a:rPr lang="ar-SA" sz="2400" b="1" dirty="0" smtClean="0">
                <a:cs typeface="B Mitra" panose="00000400000000000000" pitchFamily="2" charset="-78"/>
              </a:rPr>
              <a:t>وجود </a:t>
            </a:r>
            <a:r>
              <a:rPr lang="fa-IR" sz="2400" b="1" dirty="0" smtClean="0">
                <a:cs typeface="B Mitra" panose="00000400000000000000" pitchFamily="2" charset="-78"/>
              </a:rPr>
              <a:t> </a:t>
            </a:r>
            <a:r>
              <a:rPr lang="ar-SA" sz="2400" b="1" dirty="0" smtClean="0">
                <a:cs typeface="B Mitra" panose="00000400000000000000" pitchFamily="2" charset="-78"/>
              </a:rPr>
              <a:t>دارد انجام مبادله نياز به تقسيم كار دارد و تقسيم كار موجب انجام مبادله مي شود</a:t>
            </a:r>
            <a:r>
              <a:rPr lang="fa-IR" sz="2400" b="1" dirty="0" smtClean="0">
                <a:cs typeface="B Mitra" panose="00000400000000000000" pitchFamily="2" charset="-78"/>
              </a:rPr>
              <a:t> </a:t>
            </a:r>
            <a:r>
              <a:rPr lang="ar-SA" sz="2400" b="1" dirty="0" smtClean="0">
                <a:cs typeface="B Mitra" panose="00000400000000000000" pitchFamily="2" charset="-78"/>
              </a:rPr>
              <a:t>. با انجام تقسيم كار </a:t>
            </a:r>
            <a:r>
              <a:rPr lang="fa-IR" sz="2400" b="1" dirty="0" smtClean="0">
                <a:cs typeface="B Mitra" panose="00000400000000000000" pitchFamily="2" charset="-78"/>
              </a:rPr>
              <a:t> </a:t>
            </a:r>
            <a:r>
              <a:rPr lang="ar-SA" sz="2400" b="1" dirty="0" smtClean="0">
                <a:cs typeface="B Mitra" panose="00000400000000000000" pitchFamily="2" charset="-78"/>
              </a:rPr>
              <a:t>كمتر كسي تمايل دارد كه تمام نيروي كار خود را عرضه نمايد بلكه هر فردي بخشي از نيروي كار خود را مصرف مي كند و مازاد آن را در مقابل اضافه </a:t>
            </a:r>
            <a:r>
              <a:rPr lang="fa-IR" sz="2400" b="1" dirty="0" smtClean="0">
                <a:cs typeface="B Mitra" panose="00000400000000000000" pitchFamily="2" charset="-78"/>
              </a:rPr>
              <a:t> </a:t>
            </a:r>
            <a:r>
              <a:rPr lang="ar-SA" sz="2400" b="1" dirty="0" smtClean="0">
                <a:cs typeface="B Mitra" panose="00000400000000000000" pitchFamily="2" charset="-78"/>
              </a:rPr>
              <a:t>توليد </a:t>
            </a:r>
            <a:r>
              <a:rPr lang="fa-IR" sz="2400" b="1" dirty="0" smtClean="0">
                <a:cs typeface="B Mitra" panose="00000400000000000000" pitchFamily="2" charset="-78"/>
              </a:rPr>
              <a:t> </a:t>
            </a:r>
            <a:r>
              <a:rPr lang="ar-SA" sz="2400" b="1" dirty="0" smtClean="0">
                <a:cs typeface="B Mitra" panose="00000400000000000000" pitchFamily="2" charset="-78"/>
              </a:rPr>
              <a:t>ديگران </a:t>
            </a:r>
            <a:r>
              <a:rPr lang="fa-IR" sz="2400" b="1" dirty="0" smtClean="0">
                <a:cs typeface="B Mitra" panose="00000400000000000000" pitchFamily="2" charset="-78"/>
              </a:rPr>
              <a:t> </a:t>
            </a:r>
            <a:r>
              <a:rPr lang="ar-SA" sz="2400" b="1" dirty="0" smtClean="0">
                <a:cs typeface="B Mitra" panose="00000400000000000000" pitchFamily="2" charset="-78"/>
              </a:rPr>
              <a:t>مبادله </a:t>
            </a:r>
            <a:r>
              <a:rPr lang="fa-IR" sz="2400" b="1" dirty="0" smtClean="0">
                <a:cs typeface="B Mitra" panose="00000400000000000000" pitchFamily="2" charset="-78"/>
              </a:rPr>
              <a:t> </a:t>
            </a:r>
            <a:r>
              <a:rPr lang="ar-SA" sz="2400" b="1" dirty="0" smtClean="0">
                <a:cs typeface="B Mitra" panose="00000400000000000000" pitchFamily="2" charset="-78"/>
              </a:rPr>
              <a:t>مي كند</a:t>
            </a:r>
            <a:r>
              <a:rPr lang="fa-IR" sz="2400" b="1" dirty="0" smtClean="0">
                <a:cs typeface="B Mitra" panose="00000400000000000000" pitchFamily="2" charset="-78"/>
              </a:rPr>
              <a:t>.</a:t>
            </a:r>
          </a:p>
          <a:p>
            <a:pPr algn="r" rtl="1" eaLnBrk="1" hangingPunct="1">
              <a:buFont typeface="Wingdings" pitchFamily="2" charset="2"/>
              <a:buNone/>
              <a:defRPr/>
            </a:pPr>
            <a:r>
              <a:rPr lang="fa-IR" sz="2400" b="1" dirty="0" smtClean="0">
                <a:cs typeface="B Mitra" panose="00000400000000000000" pitchFamily="2" charset="-78"/>
              </a:rPr>
              <a:t>تقسیم کار           مازاد تولید در جامعه              حجم مبادلات          جامعه تجاری می شود.</a:t>
            </a:r>
          </a:p>
          <a:p>
            <a:pPr algn="r" rtl="1" eaLnBrk="1" hangingPunct="1">
              <a:buFont typeface="Arial" panose="020B0604020202020204" pitchFamily="34" charset="0"/>
              <a:buChar char="•"/>
              <a:defRPr/>
            </a:pPr>
            <a:r>
              <a:rPr lang="fa-IR" sz="2400" b="1" dirty="0" smtClean="0">
                <a:cs typeface="B Mitra" panose="00000400000000000000" pitchFamily="2" charset="-78"/>
              </a:rPr>
              <a:t>به همین دلیل اسمیت ،تجارت را موتور رشد اقتصادی می داند.</a:t>
            </a:r>
            <a:endParaRPr lang="en-US" sz="2400" dirty="0" smtClean="0">
              <a:cs typeface="B Mitra" panose="00000400000000000000" pitchFamily="2" charset="-78"/>
            </a:endParaRPr>
          </a:p>
        </p:txBody>
      </p:sp>
      <p:sp>
        <p:nvSpPr>
          <p:cNvPr id="7"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28005" name="Rectangle 5"/>
          <p:cNvSpPr>
            <a:spLocks noChangeArrowheads="1"/>
          </p:cNvSpPr>
          <p:nvPr/>
        </p:nvSpPr>
        <p:spPr bwMode="auto">
          <a:xfrm>
            <a:off x="3" y="-184667"/>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28006" name="Rectangle 6"/>
          <p:cNvSpPr>
            <a:spLocks noChangeArrowheads="1"/>
          </p:cNvSpPr>
          <p:nvPr/>
        </p:nvSpPr>
        <p:spPr bwMode="auto">
          <a:xfrm>
            <a:off x="3" y="243959"/>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28007" name="Rectangle 8"/>
          <p:cNvSpPr>
            <a:spLocks noChangeArrowheads="1"/>
          </p:cNvSpPr>
          <p:nvPr/>
        </p:nvSpPr>
        <p:spPr bwMode="auto">
          <a:xfrm>
            <a:off x="3" y="-184667"/>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cxnSp>
        <p:nvCxnSpPr>
          <p:cNvPr id="3" name="Straight Arrow Connector 2"/>
          <p:cNvCxnSpPr/>
          <p:nvPr/>
        </p:nvCxnSpPr>
        <p:spPr>
          <a:xfrm flipH="1">
            <a:off x="7308304" y="3502383"/>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7236296" y="3070335"/>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4355976" y="3501008"/>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211960" y="3068960"/>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051720" y="350100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000405"/>
      </p:ext>
    </p:extLst>
  </p:cSld>
  <p:clrMapOvr>
    <a:masterClrMapping/>
  </p:clrMapOvr>
  <p:transition>
    <p:split orient="ver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1935</Words>
  <Application>Microsoft Office PowerPoint</Application>
  <PresentationFormat>On-screen Show (4:3)</PresentationFormat>
  <Paragraphs>146</Paragraphs>
  <Slides>27</Slides>
  <Notes>11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0" baseType="lpstr">
      <vt:lpstr>Flow</vt:lpstr>
      <vt:lpstr>Waveform</vt:lpstr>
      <vt:lpstr>Equation</vt:lpstr>
      <vt:lpstr>PowerPoint Presentation</vt:lpstr>
      <vt:lpstr>1-4 نظريه رشد اقتصادي آدام اسميت  </vt:lpstr>
      <vt:lpstr> مهمترين كشف علم اقتصاد كه توسط اسميت صورت گرفته عبارت است از:</vt:lpstr>
      <vt:lpstr>اسميت علل افزايش ثروت ملل يا به تعبير امروز علل توسعه اقتصادي را به صورت زير فهرست مي نمايد:</vt:lpstr>
      <vt:lpstr>  2 . قوانين طبيعي  </vt:lpstr>
      <vt:lpstr>3. تقسيم كار </vt:lpstr>
      <vt:lpstr>PowerPoint Presentation</vt:lpstr>
      <vt:lpstr>تقسيم كار بدون افزايش تعداد كارگران از سه طريق توليد را افزايش مي دهد: </vt:lpstr>
      <vt:lpstr>    3. 1 رابطه تقسيم كار و مبادله</vt:lpstr>
      <vt:lpstr>رابطه تقسیم کار و وسعت بازار </vt:lpstr>
      <vt:lpstr>3. 2 انباشت سرمايه </vt:lpstr>
      <vt:lpstr>نکته: انباشت سرمایه پیش نیاز تقسیم کار است.</vt:lpstr>
      <vt:lpstr>3.3 تجارت داخلي</vt:lpstr>
      <vt:lpstr>3. 4 تجارت بين المللي</vt:lpstr>
      <vt:lpstr>تجارت خارجي دو مزيت دارد:</vt:lpstr>
      <vt:lpstr>3. 5 افزايش جمعيت يا افزايش نيروي كار </vt:lpstr>
      <vt:lpstr>3. 6مدل رشد اقتصادي آدام اسميت </vt:lpstr>
      <vt:lpstr>فرضيات مدل</vt:lpstr>
      <vt:lpstr>متغيرهاي مدل</vt:lpstr>
      <vt:lpstr>1. وضعيت اول </vt:lpstr>
      <vt:lpstr>محصول دوره جاري از تعداد كارگران استخدام شده با محصول سال قبل ضرب در بازده هر كارگر به دست مي آيد يعني:</vt:lpstr>
      <vt:lpstr>تفسير رابطه نرخ رشد اقتصادي </vt:lpstr>
      <vt:lpstr>2. وضعيت دوم </vt:lpstr>
      <vt:lpstr>براي سادگي فرض مي شود       درصد از محصول دوره قبل براي نيروهاي مولد و            درصد براي نيروهاي غير مولد صرف مي شود.</vt:lpstr>
      <vt:lpstr>تفسير رابطه نرخ رشد اقتصادي</vt:lpstr>
      <vt:lpstr>3. 8  انتقادات وارد شده به نظريه آدام اسميت </vt:lpstr>
      <vt:lpstr> موفق باشید  اسدبگی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30</cp:revision>
  <dcterms:created xsi:type="dcterms:W3CDTF">2020-03-30T13:00:27Z</dcterms:created>
  <dcterms:modified xsi:type="dcterms:W3CDTF">2020-03-30T15:43:11Z</dcterms:modified>
</cp:coreProperties>
</file>