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2"/>
  </p:notesMasterIdLst>
  <p:sldIdLst>
    <p:sldId id="256" r:id="rId2"/>
    <p:sldId id="263" r:id="rId3"/>
    <p:sldId id="269" r:id="rId4"/>
    <p:sldId id="268" r:id="rId5"/>
    <p:sldId id="267" r:id="rId6"/>
    <p:sldId id="266" r:id="rId7"/>
    <p:sldId id="270" r:id="rId8"/>
    <p:sldId id="265" r:id="rId9"/>
    <p:sldId id="264" r:id="rId10"/>
    <p:sldId id="262" r:id="rId11"/>
    <p:sldId id="261" r:id="rId12"/>
    <p:sldId id="260" r:id="rId13"/>
    <p:sldId id="277" r:id="rId14"/>
    <p:sldId id="259" r:id="rId15"/>
    <p:sldId id="258" r:id="rId16"/>
    <p:sldId id="257" r:id="rId17"/>
    <p:sldId id="271" r:id="rId18"/>
    <p:sldId id="272" r:id="rId19"/>
    <p:sldId id="273" r:id="rId20"/>
    <p:sldId id="274"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6" d="100"/>
          <a:sy n="106" d="100"/>
        </p:scale>
        <p:origin x="-111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D2FCE01-9974-41A1-A503-E58404E6EADB}" type="doc">
      <dgm:prSet loTypeId="urn:microsoft.com/office/officeart/2005/8/layout/funnel1" loCatId="relationship" qsTypeId="urn:microsoft.com/office/officeart/2005/8/quickstyle/simple1" qsCatId="simple" csTypeId="urn:microsoft.com/office/officeart/2005/8/colors/accent1_2" csCatId="accent1" phldr="1"/>
      <dgm:spPr/>
      <dgm:t>
        <a:bodyPr/>
        <a:lstStyle/>
        <a:p>
          <a:endParaRPr lang="en-US"/>
        </a:p>
      </dgm:t>
    </dgm:pt>
    <dgm:pt modelId="{F2A25567-0377-495A-96F2-CDC718E832E3}">
      <dgm:prSet phldrT="[Text]"/>
      <dgm:spPr/>
      <dgm:t>
        <a:bodyPr/>
        <a:lstStyle/>
        <a:p>
          <a:r>
            <a:rPr lang="fa-IR" dirty="0" smtClean="0"/>
            <a:t>علم مشاهده</a:t>
          </a:r>
          <a:endParaRPr lang="en-US" dirty="0"/>
        </a:p>
      </dgm:t>
    </dgm:pt>
    <dgm:pt modelId="{3D47FDF4-76D3-43ED-BF36-66495E0BF929}" type="parTrans" cxnId="{63D552A7-452F-4B40-903F-A0E271BBC63B}">
      <dgm:prSet/>
      <dgm:spPr/>
      <dgm:t>
        <a:bodyPr/>
        <a:lstStyle/>
        <a:p>
          <a:endParaRPr lang="en-US"/>
        </a:p>
      </dgm:t>
    </dgm:pt>
    <dgm:pt modelId="{7319A46F-D66B-449A-8754-6ED67B615402}" type="sibTrans" cxnId="{63D552A7-452F-4B40-903F-A0E271BBC63B}">
      <dgm:prSet/>
      <dgm:spPr/>
      <dgm:t>
        <a:bodyPr/>
        <a:lstStyle/>
        <a:p>
          <a:endParaRPr lang="en-US"/>
        </a:p>
      </dgm:t>
    </dgm:pt>
    <dgm:pt modelId="{9B7B786A-6456-48CA-A3B8-251FF40AADCA}">
      <dgm:prSet phldrT="[Text]"/>
      <dgm:spPr/>
      <dgm:t>
        <a:bodyPr/>
        <a:lstStyle/>
        <a:p>
          <a:r>
            <a:rPr lang="fa-IR" dirty="0" smtClean="0"/>
            <a:t>ثبت اطلاعات</a:t>
          </a:r>
          <a:endParaRPr lang="en-US" dirty="0"/>
        </a:p>
      </dgm:t>
    </dgm:pt>
    <dgm:pt modelId="{2BD951CF-6609-46B0-9BAF-36E96DEC06CE}" type="parTrans" cxnId="{CD8FD609-093E-4FD9-B3D6-115309B8AA2B}">
      <dgm:prSet/>
      <dgm:spPr/>
      <dgm:t>
        <a:bodyPr/>
        <a:lstStyle/>
        <a:p>
          <a:endParaRPr lang="en-US"/>
        </a:p>
      </dgm:t>
    </dgm:pt>
    <dgm:pt modelId="{AA03314D-7339-4779-ADCD-A96E5F6910FC}" type="sibTrans" cxnId="{CD8FD609-093E-4FD9-B3D6-115309B8AA2B}">
      <dgm:prSet/>
      <dgm:spPr/>
      <dgm:t>
        <a:bodyPr/>
        <a:lstStyle/>
        <a:p>
          <a:endParaRPr lang="en-US"/>
        </a:p>
      </dgm:t>
    </dgm:pt>
    <dgm:pt modelId="{F2232918-0F28-4E5D-A966-83346933B57B}">
      <dgm:prSet phldrT="[Text]"/>
      <dgm:spPr/>
      <dgm:t>
        <a:bodyPr/>
        <a:lstStyle/>
        <a:p>
          <a:r>
            <a:rPr lang="fa-IR" dirty="0" smtClean="0"/>
            <a:t>نتیجه گیری</a:t>
          </a:r>
          <a:endParaRPr lang="en-US" dirty="0"/>
        </a:p>
      </dgm:t>
    </dgm:pt>
    <dgm:pt modelId="{3A302C29-B663-4EDB-9003-9FDD7BE62815}" type="parTrans" cxnId="{B70A8A0C-1873-4EE1-8EE1-8A07F7F62CB1}">
      <dgm:prSet/>
      <dgm:spPr/>
      <dgm:t>
        <a:bodyPr/>
        <a:lstStyle/>
        <a:p>
          <a:endParaRPr lang="en-US"/>
        </a:p>
      </dgm:t>
    </dgm:pt>
    <dgm:pt modelId="{9E7AB176-9EE1-4E51-B3D1-E41202708242}" type="sibTrans" cxnId="{B70A8A0C-1873-4EE1-8EE1-8A07F7F62CB1}">
      <dgm:prSet/>
      <dgm:spPr/>
      <dgm:t>
        <a:bodyPr/>
        <a:lstStyle/>
        <a:p>
          <a:endParaRPr lang="en-US"/>
        </a:p>
      </dgm:t>
    </dgm:pt>
    <dgm:pt modelId="{B75ADA9F-3BAA-4C06-8A61-09DA9A0A8EB5}">
      <dgm:prSet phldrT="[Text]"/>
      <dgm:spPr/>
      <dgm:t>
        <a:bodyPr/>
        <a:lstStyle/>
        <a:p>
          <a:r>
            <a:rPr lang="fa-IR" dirty="0" smtClean="0"/>
            <a:t> </a:t>
          </a:r>
          <a:endParaRPr lang="en-US" dirty="0"/>
        </a:p>
      </dgm:t>
    </dgm:pt>
    <dgm:pt modelId="{C7795EBC-5BAD-4725-B0C0-CE6FECFEE006}" type="parTrans" cxnId="{962DEAB5-2E85-4B71-AF52-A8536C08C062}">
      <dgm:prSet/>
      <dgm:spPr/>
      <dgm:t>
        <a:bodyPr/>
        <a:lstStyle/>
        <a:p>
          <a:endParaRPr lang="en-US"/>
        </a:p>
      </dgm:t>
    </dgm:pt>
    <dgm:pt modelId="{EDAEDD3A-32AB-49CA-8BD2-0FFFF00A9416}" type="sibTrans" cxnId="{962DEAB5-2E85-4B71-AF52-A8536C08C062}">
      <dgm:prSet/>
      <dgm:spPr/>
      <dgm:t>
        <a:bodyPr/>
        <a:lstStyle/>
        <a:p>
          <a:endParaRPr lang="en-US"/>
        </a:p>
      </dgm:t>
    </dgm:pt>
    <dgm:pt modelId="{332A6B05-0433-4DBF-AA3B-A91CC135A662}" type="pres">
      <dgm:prSet presAssocID="{9D2FCE01-9974-41A1-A503-E58404E6EADB}" presName="Name0" presStyleCnt="0">
        <dgm:presLayoutVars>
          <dgm:chMax val="4"/>
          <dgm:resizeHandles val="exact"/>
        </dgm:presLayoutVars>
      </dgm:prSet>
      <dgm:spPr/>
    </dgm:pt>
    <dgm:pt modelId="{C05C73F1-6D7D-4393-9C40-BC6D09A70D66}" type="pres">
      <dgm:prSet presAssocID="{9D2FCE01-9974-41A1-A503-E58404E6EADB}" presName="ellipse" presStyleLbl="trBgShp" presStyleIdx="0" presStyleCnt="1"/>
      <dgm:spPr/>
    </dgm:pt>
    <dgm:pt modelId="{E45F1470-0DFE-44E0-8E70-4E894F4EF1D0}" type="pres">
      <dgm:prSet presAssocID="{9D2FCE01-9974-41A1-A503-E58404E6EADB}" presName="arrow1" presStyleLbl="fgShp" presStyleIdx="0" presStyleCnt="1"/>
      <dgm:spPr/>
    </dgm:pt>
    <dgm:pt modelId="{12A77CCE-DBED-45A9-B6F4-0165BDB941CF}" type="pres">
      <dgm:prSet presAssocID="{9D2FCE01-9974-41A1-A503-E58404E6EADB}" presName="rectangle" presStyleLbl="revTx" presStyleIdx="0" presStyleCnt="1">
        <dgm:presLayoutVars>
          <dgm:bulletEnabled val="1"/>
        </dgm:presLayoutVars>
      </dgm:prSet>
      <dgm:spPr/>
    </dgm:pt>
    <dgm:pt modelId="{1BC9550E-8EDE-48A8-9E6A-9CB80B320A34}" type="pres">
      <dgm:prSet presAssocID="{9B7B786A-6456-48CA-A3B8-251FF40AADCA}" presName="item1" presStyleLbl="node1" presStyleIdx="0" presStyleCnt="3" custScaleY="96613">
        <dgm:presLayoutVars>
          <dgm:bulletEnabled val="1"/>
        </dgm:presLayoutVars>
      </dgm:prSet>
      <dgm:spPr/>
    </dgm:pt>
    <dgm:pt modelId="{33F1EC92-1EFC-4688-AE2A-DB95983DD986}" type="pres">
      <dgm:prSet presAssocID="{F2232918-0F28-4E5D-A966-83346933B57B}" presName="item2" presStyleLbl="node1" presStyleIdx="1" presStyleCnt="3">
        <dgm:presLayoutVars>
          <dgm:bulletEnabled val="1"/>
        </dgm:presLayoutVars>
      </dgm:prSet>
      <dgm:spPr/>
    </dgm:pt>
    <dgm:pt modelId="{5F1790C0-5D15-49BF-927E-536E1C976D3C}" type="pres">
      <dgm:prSet presAssocID="{B75ADA9F-3BAA-4C06-8A61-09DA9A0A8EB5}" presName="item3" presStyleLbl="node1" presStyleIdx="2" presStyleCnt="3">
        <dgm:presLayoutVars>
          <dgm:bulletEnabled val="1"/>
        </dgm:presLayoutVars>
      </dgm:prSet>
      <dgm:spPr/>
      <dgm:t>
        <a:bodyPr/>
        <a:lstStyle/>
        <a:p>
          <a:endParaRPr lang="en-US"/>
        </a:p>
      </dgm:t>
    </dgm:pt>
    <dgm:pt modelId="{C501E7FD-F951-41F2-8443-74A168EC1A31}" type="pres">
      <dgm:prSet presAssocID="{9D2FCE01-9974-41A1-A503-E58404E6EADB}" presName="funnel" presStyleLbl="trAlignAcc1" presStyleIdx="0" presStyleCnt="1" custLinFactNeighborX="-4" custLinFactNeighborY="-20291"/>
      <dgm:spPr/>
    </dgm:pt>
  </dgm:ptLst>
  <dgm:cxnLst>
    <dgm:cxn modelId="{5A0C36C7-17D8-4F99-B516-25A1E07EE66E}" type="presOf" srcId="{9B7B786A-6456-48CA-A3B8-251FF40AADCA}" destId="{33F1EC92-1EFC-4688-AE2A-DB95983DD986}" srcOrd="0" destOrd="0" presId="urn:microsoft.com/office/officeart/2005/8/layout/funnel1"/>
    <dgm:cxn modelId="{962DEAB5-2E85-4B71-AF52-A8536C08C062}" srcId="{9D2FCE01-9974-41A1-A503-E58404E6EADB}" destId="{B75ADA9F-3BAA-4C06-8A61-09DA9A0A8EB5}" srcOrd="3" destOrd="0" parTransId="{C7795EBC-5BAD-4725-B0C0-CE6FECFEE006}" sibTransId="{EDAEDD3A-32AB-49CA-8BD2-0FFFF00A9416}"/>
    <dgm:cxn modelId="{B70A8A0C-1873-4EE1-8EE1-8A07F7F62CB1}" srcId="{9D2FCE01-9974-41A1-A503-E58404E6EADB}" destId="{F2232918-0F28-4E5D-A966-83346933B57B}" srcOrd="2" destOrd="0" parTransId="{3A302C29-B663-4EDB-9003-9FDD7BE62815}" sibTransId="{9E7AB176-9EE1-4E51-B3D1-E41202708242}"/>
    <dgm:cxn modelId="{95655C8B-5395-4217-965B-BA440B16E7E7}" type="presOf" srcId="{B75ADA9F-3BAA-4C06-8A61-09DA9A0A8EB5}" destId="{12A77CCE-DBED-45A9-B6F4-0165BDB941CF}" srcOrd="0" destOrd="0" presId="urn:microsoft.com/office/officeart/2005/8/layout/funnel1"/>
    <dgm:cxn modelId="{63D552A7-452F-4B40-903F-A0E271BBC63B}" srcId="{9D2FCE01-9974-41A1-A503-E58404E6EADB}" destId="{F2A25567-0377-495A-96F2-CDC718E832E3}" srcOrd="0" destOrd="0" parTransId="{3D47FDF4-76D3-43ED-BF36-66495E0BF929}" sibTransId="{7319A46F-D66B-449A-8754-6ED67B615402}"/>
    <dgm:cxn modelId="{3C6B82EE-A826-4B85-8A25-234998EC6AF8}" type="presOf" srcId="{F2232918-0F28-4E5D-A966-83346933B57B}" destId="{1BC9550E-8EDE-48A8-9E6A-9CB80B320A34}" srcOrd="0" destOrd="0" presId="urn:microsoft.com/office/officeart/2005/8/layout/funnel1"/>
    <dgm:cxn modelId="{773D984A-8F00-4F00-928E-423BF5B3B6C4}" type="presOf" srcId="{9D2FCE01-9974-41A1-A503-E58404E6EADB}" destId="{332A6B05-0433-4DBF-AA3B-A91CC135A662}" srcOrd="0" destOrd="0" presId="urn:microsoft.com/office/officeart/2005/8/layout/funnel1"/>
    <dgm:cxn modelId="{370987A2-FCA8-472F-A304-52786AD0ED02}" type="presOf" srcId="{F2A25567-0377-495A-96F2-CDC718E832E3}" destId="{5F1790C0-5D15-49BF-927E-536E1C976D3C}" srcOrd="0" destOrd="0" presId="urn:microsoft.com/office/officeart/2005/8/layout/funnel1"/>
    <dgm:cxn modelId="{CD8FD609-093E-4FD9-B3D6-115309B8AA2B}" srcId="{9D2FCE01-9974-41A1-A503-E58404E6EADB}" destId="{9B7B786A-6456-48CA-A3B8-251FF40AADCA}" srcOrd="1" destOrd="0" parTransId="{2BD951CF-6609-46B0-9BAF-36E96DEC06CE}" sibTransId="{AA03314D-7339-4779-ADCD-A96E5F6910FC}"/>
    <dgm:cxn modelId="{4FEECACE-3930-4B84-B265-3B8D5093A177}" type="presParOf" srcId="{332A6B05-0433-4DBF-AA3B-A91CC135A662}" destId="{C05C73F1-6D7D-4393-9C40-BC6D09A70D66}" srcOrd="0" destOrd="0" presId="urn:microsoft.com/office/officeart/2005/8/layout/funnel1"/>
    <dgm:cxn modelId="{8A87ECC8-DFF0-4502-95C3-A4852402B5C9}" type="presParOf" srcId="{332A6B05-0433-4DBF-AA3B-A91CC135A662}" destId="{E45F1470-0DFE-44E0-8E70-4E894F4EF1D0}" srcOrd="1" destOrd="0" presId="urn:microsoft.com/office/officeart/2005/8/layout/funnel1"/>
    <dgm:cxn modelId="{8880002F-1345-4907-9DE7-27B8FC442985}" type="presParOf" srcId="{332A6B05-0433-4DBF-AA3B-A91CC135A662}" destId="{12A77CCE-DBED-45A9-B6F4-0165BDB941CF}" srcOrd="2" destOrd="0" presId="urn:microsoft.com/office/officeart/2005/8/layout/funnel1"/>
    <dgm:cxn modelId="{6B953687-DCB2-4B82-92A2-49DA58050456}" type="presParOf" srcId="{332A6B05-0433-4DBF-AA3B-A91CC135A662}" destId="{1BC9550E-8EDE-48A8-9E6A-9CB80B320A34}" srcOrd="3" destOrd="0" presId="urn:microsoft.com/office/officeart/2005/8/layout/funnel1"/>
    <dgm:cxn modelId="{B23A991A-8714-41D3-86D6-0E56BBB4CEDF}" type="presParOf" srcId="{332A6B05-0433-4DBF-AA3B-A91CC135A662}" destId="{33F1EC92-1EFC-4688-AE2A-DB95983DD986}" srcOrd="4" destOrd="0" presId="urn:microsoft.com/office/officeart/2005/8/layout/funnel1"/>
    <dgm:cxn modelId="{CE58CA61-0D45-455D-A94A-5EC452672890}" type="presParOf" srcId="{332A6B05-0433-4DBF-AA3B-A91CC135A662}" destId="{5F1790C0-5D15-49BF-927E-536E1C976D3C}" srcOrd="5" destOrd="0" presId="urn:microsoft.com/office/officeart/2005/8/layout/funnel1"/>
    <dgm:cxn modelId="{B00E9348-C3CB-4510-8628-E31AC575BBB1}" type="presParOf" srcId="{332A6B05-0433-4DBF-AA3B-A91CC135A662}" destId="{C501E7FD-F951-41F2-8443-74A168EC1A31}" srcOrd="6" destOrd="0" presId="urn:microsoft.com/office/officeart/2005/8/layout/funnel1"/>
  </dgm:cxnLst>
  <dgm:bg/>
  <dgm:whole/>
</dgm:dataModel>
</file>

<file path=ppt/diagrams/layout1.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AB7C4A-DBD6-4D5F-B798-56D12C3B6035}" type="datetimeFigureOut">
              <a:rPr lang="en-US" smtClean="0"/>
              <a:t>3/17/2020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B345102-DC80-4463-A6F5-0561E1ED7C10}" type="slidenum">
              <a:rPr lang="en-US" smtClean="0"/>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BD4312D7-EA49-468E-BE3D-81C8193F8BA7}" type="datetimeFigureOut">
              <a:rPr lang="en-US" smtClean="0"/>
              <a:t>3/17/2020</a:t>
            </a:fld>
            <a:endParaRPr lang="en-US" dirty="0"/>
          </a:p>
        </p:txBody>
      </p:sp>
      <p:sp>
        <p:nvSpPr>
          <p:cNvPr id="17" name="Footer Placeholder 16"/>
          <p:cNvSpPr>
            <a:spLocks noGrp="1"/>
          </p:cNvSpPr>
          <p:nvPr>
            <p:ph type="ftr" sz="quarter" idx="11"/>
          </p:nvPr>
        </p:nvSpPr>
        <p:spPr>
          <a:xfrm>
            <a:off x="5410200" y="4205288"/>
            <a:ext cx="1295400" cy="457200"/>
          </a:xfrm>
        </p:spPr>
        <p:txBody>
          <a:bodyPr/>
          <a:lstStyle/>
          <a:p>
            <a:endParaRPr lang="en-US" dirty="0"/>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E06CDC48-CCA2-4295-80B2-F6F1228C832C}"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D4312D7-EA49-468E-BE3D-81C8193F8BA7}" type="datetimeFigureOut">
              <a:rPr lang="en-US" smtClean="0"/>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06CDC48-CCA2-4295-80B2-F6F1228C832C}"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D4312D7-EA49-468E-BE3D-81C8193F8BA7}" type="datetimeFigureOut">
              <a:rPr lang="en-US" smtClean="0"/>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06CDC48-CCA2-4295-80B2-F6F1228C832C}"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D4312D7-EA49-468E-BE3D-81C8193F8BA7}" type="datetimeFigureOut">
              <a:rPr lang="en-US" smtClean="0"/>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06CDC48-CCA2-4295-80B2-F6F1228C832C}"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D4312D7-EA49-468E-BE3D-81C8193F8BA7}" type="datetimeFigureOut">
              <a:rPr lang="en-US" smtClean="0"/>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06CDC48-CCA2-4295-80B2-F6F1228C832C}"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D4312D7-EA49-468E-BE3D-81C8193F8BA7}" type="datetimeFigureOut">
              <a:rPr lang="en-US" smtClean="0"/>
              <a:t>3/17/2020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06CDC48-CCA2-4295-80B2-F6F1228C832C}"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BD4312D7-EA49-468E-BE3D-81C8193F8BA7}" type="datetimeFigureOut">
              <a:rPr lang="en-US" smtClean="0"/>
              <a:t>3/17/2020</a:t>
            </a:fld>
            <a:endParaRPr lang="en-US" dirty="0"/>
          </a:p>
        </p:txBody>
      </p:sp>
      <p:sp>
        <p:nvSpPr>
          <p:cNvPr id="27" name="Slide Number Placeholder 26"/>
          <p:cNvSpPr>
            <a:spLocks noGrp="1"/>
          </p:cNvSpPr>
          <p:nvPr>
            <p:ph type="sldNum" sz="quarter" idx="11"/>
          </p:nvPr>
        </p:nvSpPr>
        <p:spPr/>
        <p:txBody>
          <a:bodyPr rtlCol="0"/>
          <a:lstStyle/>
          <a:p>
            <a:fld id="{E06CDC48-CCA2-4295-80B2-F6F1228C832C}" type="slidenum">
              <a:rPr lang="en-US" smtClean="0"/>
              <a:t>‹#›</a:t>
            </a:fld>
            <a:endParaRPr lang="en-US" dirty="0"/>
          </a:p>
        </p:txBody>
      </p:sp>
      <p:sp>
        <p:nvSpPr>
          <p:cNvPr id="28" name="Footer Placeholder 27"/>
          <p:cNvSpPr>
            <a:spLocks noGrp="1"/>
          </p:cNvSpPr>
          <p:nvPr>
            <p:ph type="ftr" sz="quarter" idx="12"/>
          </p:nvPr>
        </p:nvSpPr>
        <p:spPr/>
        <p:txBody>
          <a:bodyPr rtlCol="0"/>
          <a:lstStyle/>
          <a:p>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BD4312D7-EA49-468E-BE3D-81C8193F8BA7}" type="datetimeFigureOut">
              <a:rPr lang="en-US" smtClean="0"/>
              <a:t>3/17/2020</a:t>
            </a:fld>
            <a:endParaRPr lang="en-US" dirty="0"/>
          </a:p>
        </p:txBody>
      </p:sp>
      <p:sp>
        <p:nvSpPr>
          <p:cNvPr id="4" name="Footer Placeholder 3"/>
          <p:cNvSpPr>
            <a:spLocks noGrp="1"/>
          </p:cNvSpPr>
          <p:nvPr>
            <p:ph type="ftr" sz="quarter" idx="11"/>
          </p:nvPr>
        </p:nvSpPr>
        <p:spPr>
          <a:xfrm>
            <a:off x="5257800" y="612648"/>
            <a:ext cx="1325880" cy="457200"/>
          </a:xfrm>
        </p:spPr>
        <p:txBody>
          <a:bodyPr/>
          <a:lstStyle/>
          <a:p>
            <a:endParaRPr lang="en-US" dirty="0"/>
          </a:p>
        </p:txBody>
      </p:sp>
      <p:sp>
        <p:nvSpPr>
          <p:cNvPr id="5" name="Slide Number Placeholder 4"/>
          <p:cNvSpPr>
            <a:spLocks noGrp="1"/>
          </p:cNvSpPr>
          <p:nvPr>
            <p:ph type="sldNum" sz="quarter" idx="12"/>
          </p:nvPr>
        </p:nvSpPr>
        <p:spPr>
          <a:xfrm>
            <a:off x="8174736" y="2272"/>
            <a:ext cx="762000" cy="365760"/>
          </a:xfrm>
        </p:spPr>
        <p:txBody>
          <a:bodyPr/>
          <a:lstStyle/>
          <a:p>
            <a:fld id="{E06CDC48-CCA2-4295-80B2-F6F1228C832C}"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4312D7-EA49-468E-BE3D-81C8193F8BA7}" type="datetimeFigureOut">
              <a:rPr lang="en-US" smtClean="0"/>
              <a:t>3/17/2020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06CDC48-CCA2-4295-80B2-F6F1228C832C}"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D4312D7-EA49-468E-BE3D-81C8193F8BA7}" type="datetimeFigureOut">
              <a:rPr lang="en-US" smtClean="0"/>
              <a:t>3/17/2020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06CDC48-CCA2-4295-80B2-F6F1228C832C}"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D4312D7-EA49-468E-BE3D-81C8193F8BA7}" type="datetimeFigureOut">
              <a:rPr lang="en-US" smtClean="0"/>
              <a:t>3/17/2020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06CDC48-CCA2-4295-80B2-F6F1228C832C}"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BD4312D7-EA49-468E-BE3D-81C8193F8BA7}" type="datetimeFigureOut">
              <a:rPr lang="en-US" smtClean="0"/>
              <a:t>3/17/2020</a:t>
            </a:fld>
            <a:endParaRPr lang="en-US" dirty="0"/>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dirty="0"/>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E06CDC48-CCA2-4295-80B2-F6F1228C832C}"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ln>
            <a:solidFill>
              <a:srgbClr val="FFFF00"/>
            </a:solidFill>
          </a:ln>
        </p:spPr>
        <p:txBody>
          <a:bodyPr/>
          <a:lstStyle/>
          <a:p>
            <a:pPr algn="r"/>
            <a:r>
              <a:rPr lang="fa-IR" dirty="0" smtClean="0"/>
              <a:t>برنامه ریزی وآموزش مفاهیم علوم تجربی</a:t>
            </a:r>
            <a:endParaRPr lang="en-US" dirty="0"/>
          </a:p>
        </p:txBody>
      </p:sp>
      <p:sp>
        <p:nvSpPr>
          <p:cNvPr id="3" name="Subtitle 2"/>
          <p:cNvSpPr>
            <a:spLocks noGrp="1"/>
          </p:cNvSpPr>
          <p:nvPr>
            <p:ph type="subTitle" idx="1"/>
          </p:nvPr>
        </p:nvSpPr>
        <p:spPr/>
        <p:txBody>
          <a:bodyPr/>
          <a:lstStyle/>
          <a:p>
            <a:pPr algn="r" rtl="1"/>
            <a:r>
              <a:rPr lang="fa-IR" dirty="0" smtClean="0"/>
              <a:t>فصل دوم (مشاهده و مفهوم سازی درعلم)</a:t>
            </a:r>
          </a:p>
          <a:p>
            <a:pPr algn="r" rtl="1"/>
            <a:r>
              <a:rPr lang="fa-IR" dirty="0" smtClean="0"/>
              <a:t>استاد مرادعلیان </a:t>
            </a:r>
          </a:p>
          <a:p>
            <a:pPr algn="r" rtl="1"/>
            <a:r>
              <a:rPr lang="fa-IR" dirty="0" smtClean="0"/>
              <a:t>رشته ی مربی کودک </a:t>
            </a:r>
            <a:endParaRPr lang="en-US" dirty="0"/>
          </a:p>
        </p:txBody>
      </p:sp>
      <p:pic>
        <p:nvPicPr>
          <p:cNvPr id="4" name="Picture 3" descr="علوم تجربی.jpg"/>
          <p:cNvPicPr>
            <a:picLocks noChangeAspect="1"/>
          </p:cNvPicPr>
          <p:nvPr/>
        </p:nvPicPr>
        <p:blipFill>
          <a:blip r:embed="rId2"/>
          <a:stretch>
            <a:fillRect/>
          </a:stretch>
        </p:blipFill>
        <p:spPr>
          <a:xfrm>
            <a:off x="2057400" y="152400"/>
            <a:ext cx="4876800" cy="21717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029200"/>
          </a:xfrm>
        </p:spPr>
        <p:style>
          <a:lnRef idx="2">
            <a:schemeClr val="accent1"/>
          </a:lnRef>
          <a:fillRef idx="1">
            <a:schemeClr val="lt1"/>
          </a:fillRef>
          <a:effectRef idx="0">
            <a:schemeClr val="accent1"/>
          </a:effectRef>
          <a:fontRef idx="minor">
            <a:schemeClr val="dk1"/>
          </a:fontRef>
        </p:style>
        <p:txBody>
          <a:bodyPr>
            <a:normAutofit/>
          </a:bodyPr>
          <a:lstStyle/>
          <a:p>
            <a:pPr algn="r" rtl="1">
              <a:buFont typeface="Wingdings" pitchFamily="2" charset="2"/>
              <a:buChar char="v"/>
            </a:pPr>
            <a:r>
              <a:rPr lang="fa-IR" sz="2000" dirty="0" smtClean="0">
                <a:solidFill>
                  <a:schemeClr val="tx1">
                    <a:lumMod val="75000"/>
                    <a:lumOff val="25000"/>
                  </a:schemeClr>
                </a:solidFill>
              </a:rPr>
              <a:t>مزیت دوم :تعمیم های علمی امکان دستیابی به مشاهدات بیشتر و رسیدن به تعمیم های پیچیده تر را می دهد. </a:t>
            </a:r>
          </a:p>
          <a:p>
            <a:pPr algn="r" rtl="1">
              <a:buFont typeface="Wingdings" pitchFamily="2" charset="2"/>
              <a:buChar char="v"/>
            </a:pPr>
            <a:endParaRPr lang="fa-IR" sz="2000" dirty="0" smtClean="0">
              <a:solidFill>
                <a:schemeClr val="tx1">
                  <a:lumMod val="75000"/>
                  <a:lumOff val="25000"/>
                </a:schemeClr>
              </a:solidFill>
            </a:endParaRPr>
          </a:p>
          <a:p>
            <a:pPr algn="r" rtl="1">
              <a:buFont typeface="Wingdings" pitchFamily="2" charset="2"/>
              <a:buChar char="v"/>
            </a:pPr>
            <a:r>
              <a:rPr lang="fa-IR" sz="2000" dirty="0" smtClean="0">
                <a:solidFill>
                  <a:schemeClr val="tx1">
                    <a:lumMod val="75000"/>
                    <a:lumOff val="25000"/>
                  </a:schemeClr>
                </a:solidFill>
              </a:rPr>
              <a:t>ما با مشاهدات شعله ی چوب کبریت با استفاده از استقرا  به نتیجه ی کلی دست یافتیم که همه ی شعله های چوب کبریت به سمت بالاست .</a:t>
            </a:r>
          </a:p>
          <a:p>
            <a:pPr algn="r" rtl="1">
              <a:buFont typeface="Wingdings" pitchFamily="2" charset="2"/>
              <a:buChar char="v"/>
            </a:pPr>
            <a:endParaRPr lang="fa-IR" sz="2000" dirty="0" smtClean="0">
              <a:solidFill>
                <a:schemeClr val="tx1">
                  <a:lumMod val="75000"/>
                  <a:lumOff val="25000"/>
                </a:schemeClr>
              </a:solidFill>
            </a:endParaRPr>
          </a:p>
          <a:p>
            <a:pPr algn="r" rtl="1">
              <a:buFont typeface="Wingdings" pitchFamily="2" charset="2"/>
              <a:buChar char="v"/>
            </a:pPr>
            <a:r>
              <a:rPr lang="fa-IR" sz="2000" dirty="0" smtClean="0">
                <a:solidFill>
                  <a:schemeClr val="tx1">
                    <a:lumMod val="75000"/>
                    <a:lumOff val="25000"/>
                  </a:schemeClr>
                </a:solidFill>
              </a:rPr>
              <a:t> این نتیجه گیری ممکن است نظر دیگر دانشمندان را جلب کند که آیا شعله ی یک چوب یا هیزم هم به سمت بالاست؟ و او شعله ی انواع مواد سوختنی را می آزماید . </a:t>
            </a:r>
          </a:p>
          <a:p>
            <a:pPr algn="r" rtl="1">
              <a:buFont typeface="Wingdings" pitchFamily="2" charset="2"/>
              <a:buChar char="v"/>
            </a:pPr>
            <a:endParaRPr lang="fa-IR" sz="2000" dirty="0" smtClean="0">
              <a:solidFill>
                <a:schemeClr val="tx1">
                  <a:lumMod val="75000"/>
                  <a:lumOff val="25000"/>
                </a:schemeClr>
              </a:solidFill>
            </a:endParaRPr>
          </a:p>
          <a:p>
            <a:pPr algn="r" rtl="1">
              <a:buFont typeface="Wingdings" pitchFamily="2" charset="2"/>
              <a:buChar char="v"/>
            </a:pPr>
            <a:r>
              <a:rPr lang="fa-IR" sz="2000" dirty="0" smtClean="0">
                <a:solidFill>
                  <a:schemeClr val="tx1">
                    <a:lumMod val="75000"/>
                    <a:lumOff val="25000"/>
                  </a:schemeClr>
                </a:solidFill>
              </a:rPr>
              <a:t> شعله ی  یک شمع روشن را مشاهده میکند ، شاخه ی خشک یک درخت را میسوزاند ، و ساقه ی تمام علف ها و بوته ها را آزمایش میکند  و به نتیجه ی جدیدی دست می یابد که تمام شعله های مواد سوختنی در همه ی جهت ها رو به بالاست و سپ عمم جدید به محتوی علم ما می افزاید .</a:t>
            </a:r>
          </a:p>
          <a:p>
            <a:pPr algn="r" rtl="1">
              <a:buFont typeface="Wingdings" pitchFamily="2" charset="2"/>
              <a:buChar char="v"/>
            </a:pPr>
            <a:endParaRPr lang="fa-IR" sz="2000" dirty="0" smtClean="0">
              <a:solidFill>
                <a:schemeClr val="tx1">
                  <a:lumMod val="75000"/>
                  <a:lumOff val="25000"/>
                </a:schemeClr>
              </a:solidFill>
            </a:endParaRPr>
          </a:p>
          <a:p>
            <a:pPr algn="r" rtl="1">
              <a:buFont typeface="Wingdings" pitchFamily="2" charset="2"/>
              <a:buChar char="v"/>
            </a:pPr>
            <a:endParaRPr lang="fa-IR" sz="2000" dirty="0" smtClean="0">
              <a:solidFill>
                <a:schemeClr val="tx1">
                  <a:lumMod val="75000"/>
                  <a:lumOff val="25000"/>
                </a:schemeClr>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800600"/>
          </a:xfrm>
        </p:spPr>
        <p:style>
          <a:lnRef idx="2">
            <a:schemeClr val="accent1"/>
          </a:lnRef>
          <a:fillRef idx="1">
            <a:schemeClr val="lt1"/>
          </a:fillRef>
          <a:effectRef idx="0">
            <a:schemeClr val="accent1"/>
          </a:effectRef>
          <a:fontRef idx="minor">
            <a:schemeClr val="dk1"/>
          </a:fontRef>
        </p:style>
        <p:txBody>
          <a:bodyPr>
            <a:normAutofit/>
          </a:bodyPr>
          <a:lstStyle/>
          <a:p>
            <a:pPr algn="r" rtl="1">
              <a:buFont typeface="Wingdings" pitchFamily="2" charset="2"/>
              <a:buChar char="v"/>
            </a:pPr>
            <a:r>
              <a:rPr lang="fa-IR" sz="2000" dirty="0" smtClean="0">
                <a:solidFill>
                  <a:schemeClr val="tx1">
                    <a:lumMod val="75000"/>
                    <a:lumOff val="25000"/>
                  </a:schemeClr>
                </a:solidFill>
              </a:rPr>
              <a:t>مفهوم یک کلمه یا واژه ی کلیدی ست که حتی قبل از شروع هر مشاهده به ذهن ما راه می یابد.</a:t>
            </a:r>
          </a:p>
          <a:p>
            <a:pPr algn="r" rtl="1">
              <a:buFont typeface="Wingdings" pitchFamily="2" charset="2"/>
              <a:buChar char="v"/>
            </a:pPr>
            <a:r>
              <a:rPr lang="fa-IR" sz="2000" dirty="0" smtClean="0">
                <a:solidFill>
                  <a:schemeClr val="tx1">
                    <a:lumMod val="75000"/>
                    <a:lumOff val="25000"/>
                  </a:schemeClr>
                </a:solidFill>
              </a:rPr>
              <a:t>مفهوم هم خانواده ی فهم است .</a:t>
            </a:r>
          </a:p>
          <a:p>
            <a:pPr algn="r" rtl="1">
              <a:buFont typeface="Wingdings" pitchFamily="2" charset="2"/>
              <a:buChar char="v"/>
            </a:pPr>
            <a:r>
              <a:rPr lang="fa-IR" sz="2000" dirty="0" smtClean="0">
                <a:solidFill>
                  <a:schemeClr val="tx1">
                    <a:lumMod val="75000"/>
                    <a:lumOff val="25000"/>
                  </a:schemeClr>
                </a:solidFill>
              </a:rPr>
              <a:t>یک مفهوم یا کلمه یا واژه، جمله ایی ست که فعلا نمی توانیم بگوییم چرا و چگونه به ذهن یک مشاهده گر وارد می شود اما نقش آن در درک کردن و فهمیدن سخن هر دانشمندی ضروری ست .</a:t>
            </a:r>
          </a:p>
          <a:p>
            <a:pPr algn="r" rtl="1">
              <a:buFont typeface="Wingdings" pitchFamily="2" charset="2"/>
              <a:buChar char="v"/>
            </a:pPr>
            <a:r>
              <a:rPr lang="fa-IR" sz="2000" dirty="0" smtClean="0">
                <a:solidFill>
                  <a:schemeClr val="tx1">
                    <a:lumMod val="75000"/>
                    <a:lumOff val="25000"/>
                  </a:schemeClr>
                </a:solidFill>
              </a:rPr>
              <a:t>با یک مثال می گوییم مفهوم چیست :</a:t>
            </a:r>
          </a:p>
          <a:p>
            <a:pPr algn="r" rtl="1">
              <a:buFont typeface="Wingdings" pitchFamily="2" charset="2"/>
              <a:buChar char="v"/>
            </a:pPr>
            <a:endParaRPr lang="fa-IR" sz="2000" dirty="0" smtClean="0">
              <a:solidFill>
                <a:schemeClr val="tx1">
                  <a:lumMod val="75000"/>
                  <a:lumOff val="25000"/>
                </a:schemeClr>
              </a:solidFill>
            </a:endParaRPr>
          </a:p>
          <a:p>
            <a:pPr algn="r" rtl="1">
              <a:buFont typeface="Wingdings" pitchFamily="2" charset="2"/>
              <a:buChar char="v"/>
            </a:pPr>
            <a:r>
              <a:rPr lang="fa-IR" sz="2000" dirty="0" smtClean="0">
                <a:solidFill>
                  <a:schemeClr val="tx1">
                    <a:lumMod val="75000"/>
                    <a:lumOff val="25000"/>
                  </a:schemeClr>
                </a:solidFill>
              </a:rPr>
              <a:t>در مثال آن دانشمند که به دنبال دانستن رنگ پرهای کلاغهای روستای خود بود ابتدا لازم بود تا با مفاهیم زیر آشنا باشد :</a:t>
            </a:r>
          </a:p>
          <a:p>
            <a:pPr algn="r" rtl="1">
              <a:buFont typeface="Wingdings" pitchFamily="2" charset="2"/>
              <a:buChar char="v"/>
            </a:pPr>
            <a:r>
              <a:rPr lang="fa-IR" sz="2000" dirty="0" smtClean="0">
                <a:solidFill>
                  <a:schemeClr val="tx1">
                    <a:lumMod val="75000"/>
                    <a:lumOff val="25000"/>
                  </a:schemeClr>
                </a:solidFill>
              </a:rPr>
              <a:t>1)آیا میداند کلاغ چیست ؟آیا میداند کلاغ با دیگر پرنده ها چه تفاوتی دارد؟</a:t>
            </a:r>
          </a:p>
          <a:p>
            <a:pPr algn="r" rtl="1">
              <a:buFont typeface="Wingdings" pitchFamily="2" charset="2"/>
              <a:buChar char="v"/>
            </a:pPr>
            <a:r>
              <a:rPr lang="fa-IR" sz="2000" dirty="0" smtClean="0">
                <a:solidFill>
                  <a:schemeClr val="tx1">
                    <a:lumMod val="75000"/>
                    <a:lumOff val="25000"/>
                  </a:schemeClr>
                </a:solidFill>
              </a:rPr>
              <a:t>2) آیا میداند سیاهی چیست ؟ آیا میتواند رنگ سیاه را از دیگر رنگ ها تشخیص دهد؟</a:t>
            </a:r>
          </a:p>
          <a:p>
            <a:pPr algn="r" rtl="1">
              <a:buFont typeface="Wingdings" pitchFamily="2" charset="2"/>
              <a:buChar char="v"/>
            </a:pPr>
            <a:r>
              <a:rPr lang="fa-IR" sz="2000" dirty="0" smtClean="0">
                <a:solidFill>
                  <a:schemeClr val="tx1">
                    <a:lumMod val="75000"/>
                    <a:lumOff val="25000"/>
                  </a:schemeClr>
                </a:solidFill>
              </a:rPr>
              <a:t>در این مثال (کلاغ ) یک مفهوم و(سیاهی) مفهوم دیگر است .</a:t>
            </a:r>
          </a:p>
        </p:txBody>
      </p:sp>
      <p:sp>
        <p:nvSpPr>
          <p:cNvPr id="4" name="Rectangle 3"/>
          <p:cNvSpPr/>
          <p:nvPr/>
        </p:nvSpPr>
        <p:spPr>
          <a:xfrm>
            <a:off x="2590800" y="609600"/>
            <a:ext cx="3802644" cy="769441"/>
          </a:xfrm>
          <a:prstGeom prst="rect">
            <a:avLst/>
          </a:prstGeom>
          <a:noFill/>
        </p:spPr>
        <p:txBody>
          <a:bodyPr wrap="none" lIns="91440" tIns="45720" rIns="91440" bIns="45720">
            <a:spAutoFit/>
          </a:bodyPr>
          <a:lstStyle/>
          <a:p>
            <a:pPr algn="ctr"/>
            <a:r>
              <a:rPr lang="fa-IR" sz="4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نقش مفهوم در علم </a:t>
            </a:r>
            <a:endParaRPr lang="en-US" sz="4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355336"/>
          </a:xfrm>
        </p:spPr>
        <p:style>
          <a:lnRef idx="2">
            <a:schemeClr val="accent1"/>
          </a:lnRef>
          <a:fillRef idx="1">
            <a:schemeClr val="lt1"/>
          </a:fillRef>
          <a:effectRef idx="0">
            <a:schemeClr val="accent1"/>
          </a:effectRef>
          <a:fontRef idx="minor">
            <a:schemeClr val="dk1"/>
          </a:fontRef>
        </p:style>
        <p:txBody>
          <a:bodyPr>
            <a:normAutofit/>
          </a:bodyPr>
          <a:lstStyle/>
          <a:p>
            <a:pPr algn="r" rtl="1">
              <a:buFont typeface="Wingdings" pitchFamily="2" charset="2"/>
              <a:buChar char="v"/>
            </a:pPr>
            <a:r>
              <a:rPr lang="fa-IR" sz="2000" dirty="0" smtClean="0">
                <a:solidFill>
                  <a:schemeClr val="tx1">
                    <a:lumMod val="75000"/>
                    <a:lumOff val="25000"/>
                  </a:schemeClr>
                </a:solidFill>
              </a:rPr>
              <a:t>در این مثال (کلاغ ) یک مفهوم و(سیاهی) مفهوم دیگر است .</a:t>
            </a:r>
          </a:p>
          <a:p>
            <a:pPr algn="r" rtl="1">
              <a:buFont typeface="Wingdings" pitchFamily="2" charset="2"/>
              <a:buChar char="v"/>
            </a:pPr>
            <a:r>
              <a:rPr lang="fa-IR" sz="2000" dirty="0" smtClean="0">
                <a:solidFill>
                  <a:schemeClr val="tx1">
                    <a:lumMod val="75000"/>
                    <a:lumOff val="25000"/>
                  </a:schemeClr>
                </a:solidFill>
              </a:rPr>
              <a:t>یعنی آن دو ، کلمه های کلیدی اند که اگر مشاهده گر آنها را نمی شناخت امکان نداشت این سوال به ذهنش خطور کند (آیا همه ی کلاغ های روستای ما سیاه اند ؟)چه برسد به اینکه اقدام به مشاهده بکند.</a:t>
            </a:r>
          </a:p>
          <a:p>
            <a:pPr algn="r" rtl="1">
              <a:buFont typeface="Wingdings" pitchFamily="2" charset="2"/>
              <a:buChar char="v"/>
            </a:pPr>
            <a:r>
              <a:rPr lang="fa-IR" sz="2000" dirty="0" smtClean="0">
                <a:solidFill>
                  <a:schemeClr val="tx1">
                    <a:lumMod val="75000"/>
                    <a:lumOff val="25000"/>
                  </a:schemeClr>
                </a:solidFill>
              </a:rPr>
              <a:t>پس دانشمند قبل از مشاهده کردن با دو مفهوم (کلاغ بودن ) و ( سیاه بودن ) آشنا بود.</a:t>
            </a:r>
          </a:p>
          <a:p>
            <a:pPr algn="r" rtl="1">
              <a:buFont typeface="Wingdings" pitchFamily="2" charset="2"/>
              <a:buChar char="v"/>
            </a:pPr>
            <a:endParaRPr lang="fa-IR" sz="2000" dirty="0" smtClean="0">
              <a:solidFill>
                <a:schemeClr val="tx1">
                  <a:lumMod val="75000"/>
                  <a:lumOff val="25000"/>
                </a:schemeClr>
              </a:solidFill>
            </a:endParaRPr>
          </a:p>
          <a:p>
            <a:pPr algn="r" rtl="1">
              <a:buFont typeface="Wingdings" pitchFamily="2" charset="2"/>
              <a:buChar char="v"/>
            </a:pPr>
            <a:r>
              <a:rPr lang="fa-IR" sz="2000" dirty="0" smtClean="0">
                <a:solidFill>
                  <a:schemeClr val="tx1">
                    <a:lumMod val="75000"/>
                    <a:lumOff val="25000"/>
                  </a:schemeClr>
                </a:solidFill>
              </a:rPr>
              <a:t>مثال دوم:</a:t>
            </a:r>
          </a:p>
          <a:p>
            <a:pPr algn="r" rtl="1">
              <a:buFont typeface="Wingdings" pitchFamily="2" charset="2"/>
              <a:buChar char="v"/>
            </a:pPr>
            <a:r>
              <a:rPr lang="fa-IR" sz="2000" dirty="0" smtClean="0">
                <a:solidFill>
                  <a:schemeClr val="tx1">
                    <a:lumMod val="75000"/>
                    <a:lumOff val="25000"/>
                  </a:schemeClr>
                </a:solidFill>
              </a:rPr>
              <a:t>برای اینکه من شعله ی چوب کبریت را آزمایش کنم قبل از طرح سوال (آیا شعله ی همه ی چوب کبریت ها رو به بالاست؟) میدانستم که:</a:t>
            </a:r>
          </a:p>
          <a:p>
            <a:pPr algn="r" rtl="1">
              <a:buFont typeface="Wingdings" pitchFamily="2" charset="2"/>
              <a:buChar char="v"/>
            </a:pPr>
            <a:r>
              <a:rPr lang="fa-IR" sz="2000" dirty="0" smtClean="0">
                <a:solidFill>
                  <a:schemeClr val="tx1">
                    <a:lumMod val="75000"/>
                    <a:lumOff val="25000"/>
                  </a:schemeClr>
                </a:solidFill>
              </a:rPr>
              <a:t>نوک شعله ی به کجای  چوب کبریت گفته میشود ؟</a:t>
            </a:r>
          </a:p>
          <a:p>
            <a:pPr algn="r" rtl="1">
              <a:buFont typeface="Wingdings" pitchFamily="2" charset="2"/>
              <a:buChar char="v"/>
            </a:pPr>
            <a:r>
              <a:rPr lang="fa-IR" sz="2000" dirty="0" smtClean="0">
                <a:solidFill>
                  <a:schemeClr val="tx1">
                    <a:lumMod val="75000"/>
                    <a:lumOff val="25000"/>
                  </a:schemeClr>
                </a:solidFill>
              </a:rPr>
              <a:t>بالا کدام طرف است؟ پایین کدام طرف؟</a:t>
            </a:r>
          </a:p>
          <a:p>
            <a:pPr algn="r" rtl="1">
              <a:buFont typeface="Wingdings" pitchFamily="2" charset="2"/>
              <a:buChar char="v"/>
            </a:pPr>
            <a:r>
              <a:rPr lang="fa-IR" sz="2000" dirty="0" smtClean="0">
                <a:solidFill>
                  <a:schemeClr val="tx1">
                    <a:lumMod val="75000"/>
                    <a:lumOff val="25000"/>
                  </a:schemeClr>
                </a:solidFill>
              </a:rPr>
              <a:t>جهت ینی چی ؟ و جهت چپ و راست کجاست؟</a:t>
            </a:r>
          </a:p>
          <a:p>
            <a:pPr algn="r" rtl="1">
              <a:buFont typeface="Wingdings" pitchFamily="2" charset="2"/>
              <a:buChar char="v"/>
            </a:pPr>
            <a:r>
              <a:rPr lang="fa-IR" sz="2000" dirty="0" smtClean="0">
                <a:solidFill>
                  <a:schemeClr val="tx1">
                    <a:lumMod val="75000"/>
                    <a:lumOff val="25000"/>
                  </a:schemeClr>
                </a:solidFill>
              </a:rPr>
              <a:t>ممکن است بگوییم اینها عبارات ساده است و آنهاراهمه میدانند اما اینگونه نیست </a:t>
            </a:r>
          </a:p>
          <a:p>
            <a:pPr algn="r" rtl="1">
              <a:buFont typeface="Wingdings" pitchFamily="2" charset="2"/>
              <a:buChar char="v"/>
            </a:pPr>
            <a:endParaRPr lang="en-US" sz="2000" dirty="0" smtClean="0">
              <a:solidFill>
                <a:schemeClr val="tx1">
                  <a:lumMod val="75000"/>
                  <a:lumOff val="25000"/>
                </a:schemeClr>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4876800"/>
          </a:xfrm>
        </p:spPr>
        <p:style>
          <a:lnRef idx="2">
            <a:schemeClr val="accent1"/>
          </a:lnRef>
          <a:fillRef idx="1">
            <a:schemeClr val="lt1"/>
          </a:fillRef>
          <a:effectRef idx="0">
            <a:schemeClr val="accent1"/>
          </a:effectRef>
          <a:fontRef idx="minor">
            <a:schemeClr val="dk1"/>
          </a:fontRef>
        </p:style>
        <p:txBody>
          <a:bodyPr>
            <a:normAutofit/>
          </a:bodyPr>
          <a:lstStyle/>
          <a:p>
            <a:pPr algn="r" rtl="1">
              <a:buFont typeface="Wingdings" pitchFamily="2" charset="2"/>
              <a:buChar char="v"/>
            </a:pPr>
            <a:r>
              <a:rPr lang="fa-IR" sz="2000" dirty="0" smtClean="0">
                <a:solidFill>
                  <a:schemeClr val="tx1">
                    <a:lumMod val="75000"/>
                    <a:lumOff val="25000"/>
                  </a:schemeClr>
                </a:solidFill>
              </a:rPr>
              <a:t>اگر شما ده دوازده تا کودک 4 ساله را بنشانید و از آنها بپرسید (( نوک شعله در کدام جهت قرار دارد ؟)) آنها در پاسخ فقط به شما لبخند میزنند زیرا کلمات کلیدی که در سوالتان بکار بردید برایشان معنایی ندارد .</a:t>
            </a:r>
          </a:p>
          <a:p>
            <a:pPr algn="r" rtl="1">
              <a:buFont typeface="Wingdings" pitchFamily="2" charset="2"/>
              <a:buChar char="v"/>
            </a:pPr>
            <a:endParaRPr lang="fa-IR" sz="2000" dirty="0" smtClean="0">
              <a:solidFill>
                <a:schemeClr val="tx1">
                  <a:lumMod val="75000"/>
                  <a:lumOff val="25000"/>
                </a:schemeClr>
              </a:solidFill>
            </a:endParaRPr>
          </a:p>
          <a:p>
            <a:pPr algn="r" rtl="1">
              <a:buFont typeface="Wingdings" pitchFamily="2" charset="2"/>
              <a:buChar char="v"/>
            </a:pPr>
            <a:r>
              <a:rPr lang="fa-IR" sz="2000" dirty="0" smtClean="0">
                <a:solidFill>
                  <a:schemeClr val="tx1">
                    <a:lumMod val="75000"/>
                    <a:lumOff val="25000"/>
                  </a:schemeClr>
                </a:solidFill>
              </a:rPr>
              <a:t>در ذهن آنها کلماتی مانند : جهت یا مفهومه چپ و راست شکل نگرفته و شاید با نوک سوزن آشنایی داشته باشند اما نمیدانند که شعله هم نوک دارد .</a:t>
            </a:r>
          </a:p>
          <a:p>
            <a:pPr algn="r" rtl="1">
              <a:buFont typeface="Wingdings" pitchFamily="2" charset="2"/>
              <a:buChar char="v"/>
            </a:pPr>
            <a:endParaRPr lang="fa-IR" sz="2000" dirty="0" smtClean="0">
              <a:solidFill>
                <a:schemeClr val="tx1">
                  <a:lumMod val="75000"/>
                  <a:lumOff val="25000"/>
                </a:schemeClr>
              </a:solidFill>
            </a:endParaRPr>
          </a:p>
          <a:p>
            <a:pPr algn="r" rtl="1">
              <a:buFont typeface="Wingdings" pitchFamily="2" charset="2"/>
              <a:buChar char="v"/>
            </a:pPr>
            <a:r>
              <a:rPr lang="fa-IR" sz="2000" dirty="0" smtClean="0">
                <a:solidFill>
                  <a:schemeClr val="tx1">
                    <a:lumMod val="75000"/>
                    <a:lumOff val="25000"/>
                  </a:schemeClr>
                </a:solidFill>
              </a:rPr>
              <a:t>به این قبیل واژه ها که پیش از مشاهده برای ذهن مشاهده گر آشناست (مفهوم) میگویند.</a:t>
            </a:r>
          </a:p>
          <a:p>
            <a:pPr algn="r" rtl="1">
              <a:buFont typeface="Wingdings" pitchFamily="2" charset="2"/>
              <a:buChar char="v"/>
            </a:pPr>
            <a:r>
              <a:rPr lang="fa-IR" sz="2000" dirty="0" smtClean="0">
                <a:solidFill>
                  <a:schemeClr val="tx1">
                    <a:lumMod val="75000"/>
                    <a:lumOff val="25000"/>
                  </a:schemeClr>
                </a:solidFill>
              </a:rPr>
              <a:t>پ</a:t>
            </a:r>
            <a:r>
              <a:rPr lang="fa-IR" sz="2000" dirty="0" smtClean="0">
                <a:solidFill>
                  <a:schemeClr val="tx1">
                    <a:lumMod val="75000"/>
                    <a:lumOff val="25000"/>
                  </a:schemeClr>
                </a:solidFill>
              </a:rPr>
              <a:t>س مفهوم یک کلمه ی کلیدی ست که دانشمندان در جملات علمی و نتیجه گیری ها ی خود از آن استفاده میکنند وهرگاه ما پدیده ایی را مشاهده میکنیم رابطه ی میان مفهوم ها را که ذهن ما از قبل با آنها آشناست بررسی میکنیم.</a:t>
            </a:r>
          </a:p>
          <a:p>
            <a:pPr algn="r" rtl="1">
              <a:buNone/>
            </a:pPr>
            <a:endParaRPr lang="en-US" sz="2000" dirty="0">
              <a:solidFill>
                <a:schemeClr val="tx1">
                  <a:lumMod val="75000"/>
                  <a:lumOff val="25000"/>
                </a:schemeClr>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279136"/>
          </a:xfrm>
        </p:spPr>
        <p:style>
          <a:lnRef idx="2">
            <a:schemeClr val="accent1"/>
          </a:lnRef>
          <a:fillRef idx="1">
            <a:schemeClr val="lt1"/>
          </a:fillRef>
          <a:effectRef idx="0">
            <a:schemeClr val="accent1"/>
          </a:effectRef>
          <a:fontRef idx="minor">
            <a:schemeClr val="dk1"/>
          </a:fontRef>
        </p:style>
        <p:txBody>
          <a:bodyPr>
            <a:normAutofit/>
          </a:bodyPr>
          <a:lstStyle/>
          <a:p>
            <a:pPr algn="r" rtl="1">
              <a:buFont typeface="Wingdings" pitchFamily="2" charset="2"/>
              <a:buChar char="v"/>
            </a:pPr>
            <a:r>
              <a:rPr lang="fa-IR" sz="2000" dirty="0" smtClean="0">
                <a:solidFill>
                  <a:schemeClr val="tx1">
                    <a:lumMod val="75000"/>
                    <a:lumOff val="25000"/>
                  </a:schemeClr>
                </a:solidFill>
              </a:rPr>
              <a:t>فرض کنید دانشمندی که مشاهده گر کلاغ ها بود ، پرنده شناس بود که با مفاهیم مربوط به تغذیه ی پرندگان یعنی (گیاه خواری ) ، (شکارگری) و (مردارخوای) آشنا بود.</a:t>
            </a:r>
          </a:p>
          <a:p>
            <a:pPr algn="r" rtl="1">
              <a:buFont typeface="Wingdings" pitchFamily="2" charset="2"/>
              <a:buChar char="v"/>
            </a:pPr>
            <a:endParaRPr lang="fa-IR" sz="2000" dirty="0" smtClean="0">
              <a:solidFill>
                <a:schemeClr val="tx1">
                  <a:lumMod val="75000"/>
                  <a:lumOff val="25000"/>
                </a:schemeClr>
              </a:solidFill>
            </a:endParaRPr>
          </a:p>
          <a:p>
            <a:pPr algn="r" rtl="1">
              <a:buFont typeface="Wingdings" pitchFamily="2" charset="2"/>
              <a:buChar char="v"/>
            </a:pPr>
            <a:r>
              <a:rPr lang="fa-IR" sz="2000" dirty="0" smtClean="0">
                <a:solidFill>
                  <a:schemeClr val="tx1">
                    <a:lumMod val="75000"/>
                    <a:lumOff val="25000"/>
                  </a:schemeClr>
                </a:solidFill>
              </a:rPr>
              <a:t>بجای توجه کردن به رنگ پر به مفهومی که مورد علاقه و تخصص آن بود توجه میکرد و سپس آن را بررسی میکرد که همه ی کلاغ های روستا مردار خواند .</a:t>
            </a:r>
          </a:p>
          <a:p>
            <a:pPr algn="r" rtl="1">
              <a:buFont typeface="Wingdings" pitchFamily="2" charset="2"/>
              <a:buChar char="v"/>
            </a:pPr>
            <a:endParaRPr lang="fa-IR" sz="2000" dirty="0" smtClean="0">
              <a:solidFill>
                <a:schemeClr val="tx1">
                  <a:lumMod val="75000"/>
                  <a:lumOff val="25000"/>
                </a:schemeClr>
              </a:solidFill>
            </a:endParaRPr>
          </a:p>
          <a:p>
            <a:pPr algn="r" rtl="1">
              <a:buFont typeface="Wingdings" pitchFamily="2" charset="2"/>
              <a:buChar char="v"/>
            </a:pPr>
            <a:r>
              <a:rPr lang="fa-IR" sz="2000" dirty="0" smtClean="0">
                <a:solidFill>
                  <a:schemeClr val="tx1">
                    <a:lumMod val="75000"/>
                    <a:lumOff val="25000"/>
                  </a:schemeClr>
                </a:solidFill>
              </a:rPr>
              <a:t>چون شما از قبل با مفهوم سیاه و کلاغ آشنا بودید برای فهمیدن آن مشکلی نداشتید اما اگر با مفهوم مرداخوار آشنا نباشید آیا میتوانید بقیه ی  اطلاعات ثبت شده ی دانشمند را درک کنید ؟معنای جمله ها و عبارت های دانشمندان را زمانی میتوانیم درک کنیم که با مفاهیم کلیدی آنها آشنا باشیم .</a:t>
            </a:r>
          </a:p>
          <a:p>
            <a:pPr algn="r" rtl="1">
              <a:buNone/>
            </a:pPr>
            <a:endParaRPr lang="en-US" sz="2000" dirty="0">
              <a:solidFill>
                <a:schemeClr val="tx1">
                  <a:lumMod val="75000"/>
                  <a:lumOff val="25000"/>
                </a:schemeClr>
              </a:solidFill>
            </a:endParaRPr>
          </a:p>
        </p:txBody>
      </p:sp>
      <p:sp>
        <p:nvSpPr>
          <p:cNvPr id="4" name="Rectangle 3"/>
          <p:cNvSpPr/>
          <p:nvPr/>
        </p:nvSpPr>
        <p:spPr>
          <a:xfrm>
            <a:off x="685800" y="533400"/>
            <a:ext cx="7606570" cy="646331"/>
          </a:xfrm>
          <a:prstGeom prst="rect">
            <a:avLst/>
          </a:prstGeom>
          <a:noFill/>
        </p:spPr>
        <p:txBody>
          <a:bodyPr wrap="none" lIns="91440" tIns="45720" rIns="91440" bIns="45720">
            <a:spAutoFit/>
          </a:bodyPr>
          <a:lstStyle/>
          <a:p>
            <a:pPr algn="ctr"/>
            <a:r>
              <a:rPr lang="fa-IR"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برای فهمیدن محتوای علم باید مفهوم هارا شناخت</a:t>
            </a:r>
            <a:endParaRPr lang="en-US" sz="36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1371600"/>
          </a:xfrm>
        </p:spPr>
        <p:style>
          <a:lnRef idx="2">
            <a:schemeClr val="accent1"/>
          </a:lnRef>
          <a:fillRef idx="1">
            <a:schemeClr val="lt1"/>
          </a:fillRef>
          <a:effectRef idx="0">
            <a:schemeClr val="accent1"/>
          </a:effectRef>
          <a:fontRef idx="minor">
            <a:schemeClr val="dk1"/>
          </a:fontRef>
        </p:style>
        <p:txBody>
          <a:bodyPr>
            <a:normAutofit/>
          </a:bodyPr>
          <a:lstStyle/>
          <a:p>
            <a:pPr algn="r" rtl="1">
              <a:buFont typeface="Wingdings" pitchFamily="2" charset="2"/>
              <a:buChar char="v"/>
            </a:pPr>
            <a:r>
              <a:rPr lang="fa-IR" sz="2000" dirty="0" smtClean="0">
                <a:solidFill>
                  <a:schemeClr val="tx1">
                    <a:lumMod val="75000"/>
                    <a:lumOff val="25000"/>
                  </a:schemeClr>
                </a:solidFill>
              </a:rPr>
              <a:t>در شکل زیر( صحفه ی 38 کتاب )روابط مفهومی که مربوط به تغذیه ی جانوران است میبینید .</a:t>
            </a:r>
          </a:p>
          <a:p>
            <a:pPr algn="r" rtl="1">
              <a:buFont typeface="Wingdings" pitchFamily="2" charset="2"/>
              <a:buChar char="v"/>
            </a:pPr>
            <a:r>
              <a:rPr lang="fa-IR" sz="2000" dirty="0" smtClean="0">
                <a:solidFill>
                  <a:schemeClr val="tx1">
                    <a:lumMod val="75000"/>
                    <a:lumOff val="25000"/>
                  </a:schemeClr>
                </a:solidFill>
              </a:rPr>
              <a:t>به چنین تصویری که مفهوم های مرتبط باهم را در کنار هم نشان می دهد نمودار مفهومی می گویند .</a:t>
            </a:r>
            <a:endParaRPr lang="en-US" sz="2000" dirty="0">
              <a:solidFill>
                <a:schemeClr val="tx1">
                  <a:lumMod val="75000"/>
                  <a:lumOff val="25000"/>
                </a:schemeClr>
              </a:solidFill>
            </a:endParaRPr>
          </a:p>
        </p:txBody>
      </p:sp>
      <p:sp>
        <p:nvSpPr>
          <p:cNvPr id="4" name="Oval 3"/>
          <p:cNvSpPr/>
          <p:nvPr/>
        </p:nvSpPr>
        <p:spPr>
          <a:xfrm>
            <a:off x="3886200" y="3886200"/>
            <a:ext cx="1676400" cy="990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گوشت خواری</a:t>
            </a:r>
            <a:endParaRPr lang="en-US" dirty="0"/>
          </a:p>
        </p:txBody>
      </p:sp>
      <p:sp>
        <p:nvSpPr>
          <p:cNvPr id="5" name="Oval 4"/>
          <p:cNvSpPr/>
          <p:nvPr/>
        </p:nvSpPr>
        <p:spPr>
          <a:xfrm>
            <a:off x="1600200" y="2667000"/>
            <a:ext cx="1752600" cy="990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شکارگری </a:t>
            </a:r>
            <a:endParaRPr lang="en-US" dirty="0"/>
          </a:p>
        </p:txBody>
      </p:sp>
      <p:sp>
        <p:nvSpPr>
          <p:cNvPr id="6" name="Oval 5"/>
          <p:cNvSpPr/>
          <p:nvPr/>
        </p:nvSpPr>
        <p:spPr>
          <a:xfrm>
            <a:off x="5943600" y="2667000"/>
            <a:ext cx="1676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مردارخواری</a:t>
            </a:r>
            <a:endParaRPr lang="en-US" dirty="0"/>
          </a:p>
        </p:txBody>
      </p:sp>
      <p:sp>
        <p:nvSpPr>
          <p:cNvPr id="7" name="Oval 6"/>
          <p:cNvSpPr/>
          <p:nvPr/>
        </p:nvSpPr>
        <p:spPr>
          <a:xfrm>
            <a:off x="3962400" y="5562600"/>
            <a:ext cx="1676400" cy="1066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عادت تغذ یه</a:t>
            </a:r>
            <a:endParaRPr lang="en-US" dirty="0"/>
          </a:p>
        </p:txBody>
      </p:sp>
      <p:sp>
        <p:nvSpPr>
          <p:cNvPr id="8" name="Oval 7"/>
          <p:cNvSpPr/>
          <p:nvPr/>
        </p:nvSpPr>
        <p:spPr>
          <a:xfrm>
            <a:off x="762000" y="4191000"/>
            <a:ext cx="1828800" cy="1066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همه چیز خواری </a:t>
            </a:r>
            <a:endParaRPr lang="en-US" dirty="0"/>
          </a:p>
        </p:txBody>
      </p:sp>
      <p:sp>
        <p:nvSpPr>
          <p:cNvPr id="9" name="Oval 8"/>
          <p:cNvSpPr/>
          <p:nvPr/>
        </p:nvSpPr>
        <p:spPr>
          <a:xfrm>
            <a:off x="6705600" y="4114800"/>
            <a:ext cx="1828800" cy="1066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گیاه خواری</a:t>
            </a:r>
            <a:endParaRPr lang="en-US" dirty="0"/>
          </a:p>
        </p:txBody>
      </p:sp>
      <p:cxnSp>
        <p:nvCxnSpPr>
          <p:cNvPr id="11" name="Straight Arrow Connector 10"/>
          <p:cNvCxnSpPr/>
          <p:nvPr/>
        </p:nvCxnSpPr>
        <p:spPr>
          <a:xfrm rot="10800000">
            <a:off x="2438400" y="5181600"/>
            <a:ext cx="1524000" cy="76200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3" name="Straight Arrow Connector 12"/>
          <p:cNvCxnSpPr/>
          <p:nvPr/>
        </p:nvCxnSpPr>
        <p:spPr>
          <a:xfrm flipV="1">
            <a:off x="5715000" y="5105400"/>
            <a:ext cx="1219200" cy="83820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7" name="Straight Arrow Connector 16"/>
          <p:cNvCxnSpPr/>
          <p:nvPr/>
        </p:nvCxnSpPr>
        <p:spPr>
          <a:xfrm rot="10800000">
            <a:off x="3200400" y="3581400"/>
            <a:ext cx="609600" cy="45720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9" name="Straight Arrow Connector 18"/>
          <p:cNvCxnSpPr/>
          <p:nvPr/>
        </p:nvCxnSpPr>
        <p:spPr>
          <a:xfrm rot="5400000" flipH="1" flipV="1">
            <a:off x="5486400" y="3505200"/>
            <a:ext cx="533400" cy="53340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21" name="Straight Arrow Connector 20"/>
          <p:cNvCxnSpPr/>
          <p:nvPr/>
        </p:nvCxnSpPr>
        <p:spPr>
          <a:xfrm rot="5400000" flipH="1" flipV="1">
            <a:off x="4457700" y="5219700"/>
            <a:ext cx="533400" cy="158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279136"/>
          </a:xfrm>
        </p:spPr>
        <p:style>
          <a:lnRef idx="2">
            <a:schemeClr val="accent1"/>
          </a:lnRef>
          <a:fillRef idx="1">
            <a:schemeClr val="lt1"/>
          </a:fillRef>
          <a:effectRef idx="0">
            <a:schemeClr val="accent1"/>
          </a:effectRef>
          <a:fontRef idx="minor">
            <a:schemeClr val="dk1"/>
          </a:fontRef>
        </p:style>
        <p:txBody>
          <a:bodyPr>
            <a:normAutofit/>
          </a:bodyPr>
          <a:lstStyle/>
          <a:p>
            <a:pPr algn="r" rtl="1">
              <a:buFont typeface="Wingdings" pitchFamily="2" charset="2"/>
              <a:buChar char="v"/>
            </a:pPr>
            <a:r>
              <a:rPr lang="fa-IR" sz="2000" dirty="0" smtClean="0">
                <a:solidFill>
                  <a:schemeClr val="tx1">
                    <a:lumMod val="75000"/>
                    <a:lumOff val="25000"/>
                  </a:schemeClr>
                </a:solidFill>
              </a:rPr>
              <a:t>به یاد دارید که در کتاب علوم مطلبی داشته باشید تحت عنوان :</a:t>
            </a:r>
          </a:p>
          <a:p>
            <a:pPr algn="r" rtl="1">
              <a:buNone/>
            </a:pPr>
            <a:r>
              <a:rPr lang="fa-IR" sz="2000" dirty="0" smtClean="0">
                <a:solidFill>
                  <a:schemeClr val="tx1">
                    <a:lumMod val="75000"/>
                    <a:lumOff val="25000"/>
                  </a:schemeClr>
                </a:solidFill>
              </a:rPr>
              <a:t> </a:t>
            </a:r>
            <a:r>
              <a:rPr lang="fa-IR" sz="2000" dirty="0" smtClean="0">
                <a:solidFill>
                  <a:schemeClr val="tx1">
                    <a:lumMod val="75000"/>
                    <a:lumOff val="25000"/>
                  </a:schemeClr>
                </a:solidFill>
              </a:rPr>
              <a:t>                               ”همه ی موارد براثر حرارت منبسط می شوند“</a:t>
            </a:r>
          </a:p>
          <a:p>
            <a:pPr algn="r" rtl="1">
              <a:buFont typeface="Wingdings" pitchFamily="2" charset="2"/>
              <a:buChar char="v"/>
            </a:pPr>
            <a:r>
              <a:rPr lang="fa-IR" sz="2000" dirty="0" smtClean="0">
                <a:solidFill>
                  <a:schemeClr val="tx1">
                    <a:lumMod val="75000"/>
                    <a:lumOff val="25000"/>
                  </a:schemeClr>
                </a:solidFill>
              </a:rPr>
              <a:t>آموختیم ک این قبیل جمله ها را (محتوای علم ) یا  ( محصول علم ) ، (تعمیم) یا (نتیبجه گیری ) بدانیم . </a:t>
            </a:r>
          </a:p>
          <a:p>
            <a:pPr algn="r" rtl="1">
              <a:buFont typeface="Wingdings" pitchFamily="2" charset="2"/>
              <a:buChar char="v"/>
            </a:pPr>
            <a:r>
              <a:rPr lang="fa-IR" sz="2000" dirty="0" smtClean="0">
                <a:solidFill>
                  <a:schemeClr val="tx1">
                    <a:lumMod val="75000"/>
                    <a:lumOff val="25000"/>
                  </a:schemeClr>
                </a:solidFill>
              </a:rPr>
              <a:t>و این جمله حاصل چندین سال تلاش ، مشاهده و آزمایش دانشمندان است و بدون ذکر نام دانشمند یا ریز اطلاعات آن ، فقط نتیجه ی مشاهدات او را در غالب یک جمله  به نمایش گزاشتیم.</a:t>
            </a:r>
          </a:p>
          <a:p>
            <a:pPr algn="r" rtl="1">
              <a:buFont typeface="Wingdings" pitchFamily="2" charset="2"/>
              <a:buChar char="v"/>
            </a:pPr>
            <a:endParaRPr lang="fa-IR" sz="2000" dirty="0" smtClean="0">
              <a:solidFill>
                <a:schemeClr val="tx1">
                  <a:lumMod val="75000"/>
                  <a:lumOff val="25000"/>
                </a:schemeClr>
              </a:solidFill>
            </a:endParaRPr>
          </a:p>
          <a:p>
            <a:pPr algn="r" rtl="1">
              <a:buFont typeface="Wingdings" pitchFamily="2" charset="2"/>
              <a:buChar char="v"/>
            </a:pPr>
            <a:r>
              <a:rPr lang="fa-IR" sz="2000" dirty="0" smtClean="0">
                <a:solidFill>
                  <a:schemeClr val="tx1">
                    <a:lumMod val="75000"/>
                    <a:lumOff val="25000"/>
                  </a:schemeClr>
                </a:solidFill>
              </a:rPr>
              <a:t>مفهوم انبساط یا منبسط از کجا بدست آمده است ؟</a:t>
            </a:r>
          </a:p>
          <a:p>
            <a:pPr algn="r" rtl="1">
              <a:buFont typeface="Wingdings" pitchFamily="2" charset="2"/>
              <a:buChar char="v"/>
            </a:pPr>
            <a:r>
              <a:rPr lang="fa-IR" sz="2000" dirty="0" smtClean="0">
                <a:solidFill>
                  <a:schemeClr val="tx1">
                    <a:lumMod val="75000"/>
                    <a:lumOff val="25000"/>
                  </a:schemeClr>
                </a:solidFill>
              </a:rPr>
              <a:t>دانشمندی در ظهر یک روز داغ تابستان هنگام بازگشت به خانه متوجه شد که در خانه اش محکم به چهارچوب چسبیده و باز نمیشود او با فشار زیاد و تنه زدن به در بلاخره توانست آنرا باز کند اما او بفکر رفت که چرا صبح در به راحتی باز و بسته میشد اما در ظهر اینکار را به دشواری انجام داد؟ اولین جوابی که به ذهنش رسیداین بود که شاید به دلیل پاشیدن آب زیاد در چوبی ورم کرده ست .صبح روز بعد در به راحتی باز شد اما در ظهر در به سختی باز شد</a:t>
            </a:r>
          </a:p>
          <a:p>
            <a:pPr algn="r" rtl="1">
              <a:buFont typeface="Wingdings" pitchFamily="2" charset="2"/>
              <a:buChar char="v"/>
            </a:pPr>
            <a:r>
              <a:rPr lang="fa-IR" sz="2000" dirty="0" smtClean="0">
                <a:solidFill>
                  <a:schemeClr val="tx1">
                    <a:lumMod val="75000"/>
                    <a:lumOff val="25000"/>
                  </a:schemeClr>
                </a:solidFill>
              </a:rPr>
              <a:t>این بار دانشمند این سوال را طرح کرد که چه عواملی موجب میشود صبح در به راحتی باز شود و در ظهر به سختی ؟</a:t>
            </a:r>
          </a:p>
        </p:txBody>
      </p:sp>
      <p:sp>
        <p:nvSpPr>
          <p:cNvPr id="4" name="Rectangle 3"/>
          <p:cNvSpPr/>
          <p:nvPr/>
        </p:nvSpPr>
        <p:spPr>
          <a:xfrm>
            <a:off x="838200" y="533400"/>
            <a:ext cx="7399782" cy="707886"/>
          </a:xfrm>
          <a:prstGeom prst="rect">
            <a:avLst/>
          </a:prstGeom>
          <a:noFill/>
        </p:spPr>
        <p:txBody>
          <a:bodyPr wrap="none" lIns="91440" tIns="45720" rIns="91440" bIns="45720">
            <a:spAutoFit/>
          </a:bodyPr>
          <a:lstStyle/>
          <a:p>
            <a:pPr algn="ctr"/>
            <a:r>
              <a:rPr lang="fa-IR"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ساختار هرمی علم و سلسه مراتب مفهوم ها</a:t>
            </a:r>
            <a:endParaRPr lang="en-US" sz="40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838200"/>
            <a:ext cx="8229600" cy="5583936"/>
          </a:xfrm>
        </p:spPr>
        <p:style>
          <a:lnRef idx="2">
            <a:schemeClr val="accent1"/>
          </a:lnRef>
          <a:fillRef idx="1">
            <a:schemeClr val="lt1"/>
          </a:fillRef>
          <a:effectRef idx="0">
            <a:schemeClr val="accent1"/>
          </a:effectRef>
          <a:fontRef idx="minor">
            <a:schemeClr val="dk1"/>
          </a:fontRef>
        </p:style>
        <p:txBody>
          <a:bodyPr>
            <a:normAutofit/>
          </a:bodyPr>
          <a:lstStyle/>
          <a:p>
            <a:pPr algn="r" rtl="1">
              <a:buFont typeface="Wingdings" pitchFamily="2" charset="2"/>
              <a:buChar char="v"/>
            </a:pPr>
            <a:r>
              <a:rPr lang="fa-IR" sz="2000" dirty="0" smtClean="0">
                <a:solidFill>
                  <a:schemeClr val="tx1">
                    <a:lumMod val="75000"/>
                    <a:lumOff val="25000"/>
                  </a:schemeClr>
                </a:solidFill>
              </a:rPr>
              <a:t>او شروع به مشاهده ی دقیق کرد و پس از 35 تا 30 مشاهده ، به این نتیجه رسید که ( در چوبی خانه ی من که از چوب گردوست ظهر ها تابستان باد میکند و به سختی بازو بسته میشود )</a:t>
            </a:r>
          </a:p>
          <a:p>
            <a:pPr algn="r" rtl="1">
              <a:buFont typeface="Wingdings" pitchFamily="2" charset="2"/>
              <a:buChar char="v"/>
            </a:pPr>
            <a:r>
              <a:rPr lang="fa-IR" sz="2000" dirty="0" smtClean="0">
                <a:solidFill>
                  <a:schemeClr val="tx1">
                    <a:lumMod val="75000"/>
                    <a:lumOff val="25000"/>
                  </a:schemeClr>
                </a:solidFill>
              </a:rPr>
              <a:t>آنها را در یک جدول قرا داد و به همه اعلام کرد .</a:t>
            </a:r>
          </a:p>
          <a:p>
            <a:pPr algn="r" rtl="1">
              <a:buFont typeface="Wingdings" pitchFamily="2" charset="2"/>
              <a:buChar char="v"/>
            </a:pPr>
            <a:r>
              <a:rPr lang="fa-IR" sz="2000" dirty="0" smtClean="0">
                <a:solidFill>
                  <a:schemeClr val="tx1">
                    <a:lumMod val="75000"/>
                    <a:lumOff val="25000"/>
                  </a:schemeClr>
                </a:solidFill>
              </a:rPr>
              <a:t>دانشمند دیگری با دیدن این اطلاعات به ذهنش خطور کرد که آیا تمام چوب ها در اثر حرارت باد میکنند یا فقط خاصیت چوب گردوست؟</a:t>
            </a:r>
          </a:p>
          <a:p>
            <a:pPr algn="r" rtl="1">
              <a:buFont typeface="Wingdings" pitchFamily="2" charset="2"/>
              <a:buChar char="v"/>
            </a:pPr>
            <a:r>
              <a:rPr lang="fa-IR" sz="2000" dirty="0" smtClean="0">
                <a:solidFill>
                  <a:schemeClr val="tx1">
                    <a:lumMod val="75000"/>
                    <a:lumOff val="25000"/>
                  </a:schemeClr>
                </a:solidFill>
              </a:rPr>
              <a:t>او تکه چوب گردویی را دو روز در محیط سرد قرا داد و اندازه و ضخامت آنرا با دقت بررسی کرد و سپس آنرا از صبح تا ظهر در زیر آفتاب قرار داد و دید که ضخامت و اندازه آن افزایش یافته او چوب های دیگر را هم با همین روش آزمایش کرد و دید که همه ی مشاهداتش یکسان است و همه ی چوب ها بر اثر گرما باد میکنند او برای بیان منظورش از کلمه ی انبساط استفاده کرد.</a:t>
            </a:r>
          </a:p>
          <a:p>
            <a:pPr algn="r" rtl="1">
              <a:buFont typeface="Wingdings" pitchFamily="2" charset="2"/>
              <a:buChar char="v"/>
            </a:pPr>
            <a:r>
              <a:rPr lang="fa-IR" sz="2000" dirty="0" smtClean="0">
                <a:solidFill>
                  <a:schemeClr val="tx1">
                    <a:lumMod val="75000"/>
                    <a:lumOff val="25000"/>
                  </a:schemeClr>
                </a:solidFill>
              </a:rPr>
              <a:t>پس منظور از انبساط یعنی اضافه شدن به طول و عرض و ضخامت قطعه چوب ها و چون این سه بعد با هم اضافه میشوند میتوان گفت حجم آن افزایش پیدا کرده است .</a:t>
            </a:r>
            <a:endParaRPr lang="fa-IR" sz="2000" dirty="0" smtClean="0">
              <a:solidFill>
                <a:schemeClr val="tx1">
                  <a:lumMod val="75000"/>
                  <a:lumOff val="25000"/>
                </a:schemeClr>
              </a:solidFill>
            </a:endParaRPr>
          </a:p>
          <a:p>
            <a:pPr algn="r" rtl="1">
              <a:buFont typeface="Wingdings" pitchFamily="2" charset="2"/>
              <a:buChar char="v"/>
            </a:pPr>
            <a:r>
              <a:rPr lang="fa-IR" sz="2000" dirty="0" smtClean="0">
                <a:solidFill>
                  <a:schemeClr val="tx1">
                    <a:lumMod val="75000"/>
                    <a:lumOff val="25000"/>
                  </a:schemeClr>
                </a:solidFill>
              </a:rPr>
              <a:t>این دانشمند بااینکار یک مفهوم تازه را تولید کرد و همه ی یافته های خود را به همه جا فرستاد</a:t>
            </a:r>
          </a:p>
          <a:p>
            <a:pPr algn="r" rtl="1">
              <a:buFont typeface="Wingdings" pitchFamily="2" charset="2"/>
              <a:buChar char="v"/>
            </a:pPr>
            <a:endParaRPr lang="fa-IR" sz="2000" dirty="0" smtClean="0">
              <a:solidFill>
                <a:schemeClr val="tx1">
                  <a:lumMod val="75000"/>
                  <a:lumOff val="25000"/>
                </a:schemeClr>
              </a:solidFill>
            </a:endParaRPr>
          </a:p>
          <a:p>
            <a:pPr algn="r" rtl="1">
              <a:buFont typeface="Wingdings" pitchFamily="2" charset="2"/>
              <a:buChar char="v"/>
            </a:pPr>
            <a:r>
              <a:rPr lang="fa-IR" sz="2000" dirty="0" smtClean="0">
                <a:solidFill>
                  <a:schemeClr val="tx1">
                    <a:lumMod val="75000"/>
                    <a:lumOff val="25000"/>
                  </a:schemeClr>
                </a:solidFill>
              </a:rPr>
              <a:t>پس هر تعمیم یا نتیجه گیری میتواند به عنوان اولین مشاهدات از یک سری مشاهدات جدید باشد و به نتایج جدیدی ختم شود . (مانند دانشمند دوم که مشاهدات دانشمند اول راادامه داد و به چیز جدیدی رسید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953000"/>
          </a:xfrm>
        </p:spPr>
        <p:style>
          <a:lnRef idx="2">
            <a:schemeClr val="accent1"/>
          </a:lnRef>
          <a:fillRef idx="1">
            <a:schemeClr val="lt1"/>
          </a:fillRef>
          <a:effectRef idx="0">
            <a:schemeClr val="accent1"/>
          </a:effectRef>
          <a:fontRef idx="minor">
            <a:schemeClr val="dk1"/>
          </a:fontRef>
        </p:style>
        <p:txBody>
          <a:bodyPr>
            <a:normAutofit/>
          </a:bodyPr>
          <a:lstStyle/>
          <a:p>
            <a:pPr algn="r" rtl="1">
              <a:buFont typeface="Wingdings" pitchFamily="2" charset="2"/>
              <a:buChar char="v"/>
            </a:pPr>
            <a:r>
              <a:rPr lang="fa-IR" sz="2000" dirty="0" smtClean="0">
                <a:solidFill>
                  <a:schemeClr val="tx1">
                    <a:lumMod val="75000"/>
                    <a:lumOff val="25000"/>
                  </a:schemeClr>
                </a:solidFill>
              </a:rPr>
              <a:t>توجه یک دانشمند به باد کردن در خانه اش موجب پیدایش یک رشته ی علمی شد که دانشمندان دیگر نیز آنرا ادامه دادند و به مشاهدات و اطلاعات قبلی آن افزودن.</a:t>
            </a:r>
          </a:p>
          <a:p>
            <a:pPr algn="r" rtl="1">
              <a:buFont typeface="Wingdings" pitchFamily="2" charset="2"/>
              <a:buChar char="v"/>
            </a:pPr>
            <a:r>
              <a:rPr lang="fa-IR" sz="2000" dirty="0" smtClean="0">
                <a:solidFill>
                  <a:schemeClr val="tx1">
                    <a:lumMod val="75000"/>
                    <a:lumOff val="25000"/>
                  </a:schemeClr>
                </a:solidFill>
              </a:rPr>
              <a:t>همه ی مشاهدات دانشمند اول که قاعده ی یک هرم  را میسازد در یک نتیجه گیری خلاصه میشود که این نتیجه گیری راس هرم را میسازد .</a:t>
            </a:r>
          </a:p>
          <a:p>
            <a:pPr algn="r" rtl="1">
              <a:buFont typeface="Wingdings" pitchFamily="2" charset="2"/>
              <a:buChar char="v"/>
            </a:pPr>
            <a:r>
              <a:rPr lang="fa-IR" sz="2000" dirty="0" smtClean="0">
                <a:solidFill>
                  <a:schemeClr val="tx1">
                    <a:lumMod val="75000"/>
                    <a:lumOff val="25000"/>
                  </a:schemeClr>
                </a:solidFill>
              </a:rPr>
              <a:t>اما راس هرم دانشمند اول در قاعده ی هرم مشاهدات دانشمند دوم قرار میگیرد و به همین ترتیب راس هرم دانشمند دوم در قاعده ی هرم دانشمند سوم واقع میشود . همه ی این ها روی هم یک هرم بزرگ میسازد که با گذشت زمان بزرگتر میشود.</a:t>
            </a:r>
          </a:p>
          <a:p>
            <a:pPr algn="r" rtl="1">
              <a:buFont typeface="Wingdings" pitchFamily="2" charset="2"/>
              <a:buChar char="v"/>
            </a:pPr>
            <a:r>
              <a:rPr lang="fa-IR" sz="2000" dirty="0" smtClean="0">
                <a:solidFill>
                  <a:schemeClr val="tx1">
                    <a:lumMod val="75000"/>
                    <a:lumOff val="25000"/>
                  </a:schemeClr>
                </a:solidFill>
              </a:rPr>
              <a:t>به دنباله ی در چوبی باد کرده دانشمند دوم تمام چوب هارا آزمایش کرد و دانشمند سوم مواد دیگر را مانند : فلز آلومینیوم و... را آزمایش کرد دانشمند دیگر هم مایعات مختلف مانند : آب شیرین شور الکلو.. را آزمایش کرد و همه ی نتیجه ها ختم شد به :</a:t>
            </a:r>
          </a:p>
          <a:p>
            <a:pPr algn="r" rtl="1">
              <a:buNone/>
            </a:pPr>
            <a:r>
              <a:rPr lang="fa-IR" sz="2000" dirty="0" smtClean="0">
                <a:solidFill>
                  <a:schemeClr val="tx1">
                    <a:lumMod val="75000"/>
                    <a:lumOff val="25000"/>
                  </a:schemeClr>
                </a:solidFill>
              </a:rPr>
              <a:t>                     </a:t>
            </a:r>
          </a:p>
          <a:p>
            <a:pPr algn="r" rtl="1">
              <a:buNone/>
            </a:pPr>
            <a:r>
              <a:rPr lang="fa-IR" sz="2000" dirty="0" smtClean="0">
                <a:solidFill>
                  <a:schemeClr val="tx1">
                    <a:lumMod val="75000"/>
                    <a:lumOff val="25000"/>
                  </a:schemeClr>
                </a:solidFill>
              </a:rPr>
              <a:t> </a:t>
            </a:r>
            <a:r>
              <a:rPr lang="fa-IR" sz="2000" dirty="0" smtClean="0">
                <a:solidFill>
                  <a:schemeClr val="tx1">
                    <a:lumMod val="75000"/>
                    <a:lumOff val="25000"/>
                  </a:schemeClr>
                </a:solidFill>
              </a:rPr>
              <a:t>                              (   همه ی مواد در اثرافزایش دمامنبسط میشوند  )</a:t>
            </a:r>
          </a:p>
          <a:p>
            <a:pPr algn="r" rtl="1">
              <a:buFont typeface="Wingdings" pitchFamily="2" charset="2"/>
              <a:buChar char="v"/>
            </a:pPr>
            <a:endParaRPr lang="en-US" sz="2000" dirty="0">
              <a:solidFill>
                <a:schemeClr val="tx1">
                  <a:lumMod val="75000"/>
                  <a:lumOff val="25000"/>
                </a:schemeClr>
              </a:solidFill>
            </a:endParaRPr>
          </a:p>
        </p:txBody>
      </p:sp>
      <p:sp>
        <p:nvSpPr>
          <p:cNvPr id="4" name="Rectangle 3"/>
          <p:cNvSpPr/>
          <p:nvPr/>
        </p:nvSpPr>
        <p:spPr>
          <a:xfrm>
            <a:off x="2514600" y="381000"/>
            <a:ext cx="3760966" cy="830997"/>
          </a:xfrm>
          <a:prstGeom prst="rect">
            <a:avLst/>
          </a:prstGeom>
          <a:noFill/>
        </p:spPr>
        <p:txBody>
          <a:bodyPr wrap="none" lIns="91440" tIns="45720" rIns="91440" bIns="45720">
            <a:spAutoFit/>
          </a:bodyPr>
          <a:lstStyle/>
          <a:p>
            <a:pPr algn="ctr"/>
            <a:r>
              <a:rPr lang="fa-IR" sz="48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ساختار هرمی علم</a:t>
            </a:r>
            <a:endParaRPr lang="en-US" sz="48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974336"/>
          </a:xfrm>
        </p:spPr>
        <p:style>
          <a:lnRef idx="2">
            <a:schemeClr val="accent1"/>
          </a:lnRef>
          <a:fillRef idx="1">
            <a:schemeClr val="lt1"/>
          </a:fillRef>
          <a:effectRef idx="0">
            <a:schemeClr val="accent1"/>
          </a:effectRef>
          <a:fontRef idx="minor">
            <a:schemeClr val="dk1"/>
          </a:fontRef>
        </p:style>
        <p:txBody>
          <a:bodyPr>
            <a:normAutofit/>
          </a:bodyPr>
          <a:lstStyle/>
          <a:p>
            <a:pPr algn="r" rtl="1">
              <a:buFont typeface="Wingdings" pitchFamily="2" charset="2"/>
              <a:buChar char="v"/>
            </a:pPr>
            <a:r>
              <a:rPr lang="fa-IR" sz="2000" dirty="0" smtClean="0">
                <a:solidFill>
                  <a:schemeClr val="tx1">
                    <a:lumMod val="75000"/>
                    <a:lumOff val="25000"/>
                  </a:schemeClr>
                </a:solidFill>
              </a:rPr>
              <a:t>1) چندین قرن  زمان لازم بود تا جمله ی (همهی مواد در اثر افزایش دما منبسط میشوند ) که از موصوعات اساسی در محتوای علم است نتیجی گیری شود .</a:t>
            </a:r>
          </a:p>
          <a:p>
            <a:pPr algn="r" rtl="1">
              <a:buFont typeface="Wingdings" pitchFamily="2" charset="2"/>
              <a:buChar char="v"/>
            </a:pPr>
            <a:endParaRPr lang="fa-IR" sz="2000" dirty="0" smtClean="0">
              <a:solidFill>
                <a:schemeClr val="tx1">
                  <a:lumMod val="75000"/>
                  <a:lumOff val="25000"/>
                </a:schemeClr>
              </a:solidFill>
            </a:endParaRPr>
          </a:p>
          <a:p>
            <a:pPr algn="r" rtl="1">
              <a:buFont typeface="Wingdings" pitchFamily="2" charset="2"/>
              <a:buChar char="v"/>
            </a:pPr>
            <a:r>
              <a:rPr lang="fa-IR" sz="2000" dirty="0" smtClean="0">
                <a:solidFill>
                  <a:schemeClr val="tx1">
                    <a:lumMod val="75000"/>
                    <a:lumOff val="25000"/>
                  </a:schemeClr>
                </a:solidFill>
              </a:rPr>
              <a:t>2) در همه ی موارد عمل مشاهده توجه کردن اندازه گرفتن  و ثبت و ضبط مشاهدات انجام میشود  </a:t>
            </a:r>
          </a:p>
          <a:p>
            <a:pPr algn="r" rtl="1">
              <a:buFont typeface="Wingdings" pitchFamily="2" charset="2"/>
              <a:buChar char="v"/>
            </a:pPr>
            <a:endParaRPr lang="fa-IR" sz="2000" dirty="0" smtClean="0">
              <a:solidFill>
                <a:schemeClr val="tx1">
                  <a:lumMod val="75000"/>
                  <a:lumOff val="25000"/>
                </a:schemeClr>
              </a:solidFill>
            </a:endParaRPr>
          </a:p>
          <a:p>
            <a:pPr algn="r" rtl="1">
              <a:buFont typeface="Wingdings" pitchFamily="2" charset="2"/>
              <a:buChar char="v"/>
            </a:pPr>
            <a:r>
              <a:rPr lang="fa-IR" sz="2000" dirty="0" smtClean="0">
                <a:solidFill>
                  <a:schemeClr val="tx1">
                    <a:lumMod val="75000"/>
                    <a:lumOff val="25000"/>
                  </a:schemeClr>
                </a:solidFill>
              </a:rPr>
              <a:t>3) هر نتیجه گیری یا تعمیم شامل (مفهوم ) یا (مفهوم هایی) است که برای مشاهده گیر آشنا و معنی دار است.</a:t>
            </a:r>
          </a:p>
          <a:p>
            <a:pPr algn="r" rtl="1">
              <a:buFont typeface="Wingdings" pitchFamily="2" charset="2"/>
              <a:buChar char="v"/>
            </a:pPr>
            <a:endParaRPr lang="fa-IR" sz="2000" dirty="0" smtClean="0">
              <a:solidFill>
                <a:schemeClr val="tx1">
                  <a:lumMod val="75000"/>
                  <a:lumOff val="25000"/>
                </a:schemeClr>
              </a:solidFill>
            </a:endParaRPr>
          </a:p>
          <a:p>
            <a:pPr algn="r" rtl="1">
              <a:buFont typeface="Wingdings" pitchFamily="2" charset="2"/>
              <a:buChar char="v"/>
            </a:pPr>
            <a:r>
              <a:rPr lang="fa-IR" sz="2000" dirty="0" smtClean="0">
                <a:solidFill>
                  <a:schemeClr val="tx1">
                    <a:lumMod val="75000"/>
                    <a:lumOff val="25000"/>
                  </a:schemeClr>
                </a:solidFill>
              </a:rPr>
              <a:t>4) برای یادگیری علم باید همه ی مفهوم هی بکار رفته در جمله های علمی را درک کنیم زیرا با خواندن و حفظ کردن نمیتوان به واقعی دست یافت .</a:t>
            </a:r>
          </a:p>
          <a:p>
            <a:pPr algn="r" rtl="1">
              <a:buFont typeface="Wingdings" pitchFamily="2" charset="2"/>
              <a:buChar char="v"/>
            </a:pPr>
            <a:endParaRPr lang="en-US" sz="2000" dirty="0">
              <a:solidFill>
                <a:schemeClr val="tx1">
                  <a:lumMod val="75000"/>
                  <a:lumOff val="25000"/>
                </a:schemeClr>
              </a:solidFill>
            </a:endParaRPr>
          </a:p>
        </p:txBody>
      </p:sp>
      <p:sp>
        <p:nvSpPr>
          <p:cNvPr id="4" name="Rectangle 3"/>
          <p:cNvSpPr/>
          <p:nvPr/>
        </p:nvSpPr>
        <p:spPr>
          <a:xfrm>
            <a:off x="1905000" y="457200"/>
            <a:ext cx="4823756" cy="830997"/>
          </a:xfrm>
          <a:prstGeom prst="rect">
            <a:avLst/>
          </a:prstGeom>
          <a:noFill/>
        </p:spPr>
        <p:txBody>
          <a:bodyPr wrap="none" lIns="91440" tIns="45720" rIns="91440" bIns="45720">
            <a:spAutoFit/>
          </a:bodyPr>
          <a:lstStyle/>
          <a:p>
            <a:pPr algn="ctr"/>
            <a:r>
              <a:rPr lang="fa-IR" sz="48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سلسله مراتب مفهوم ها</a:t>
            </a:r>
            <a:endParaRPr lang="en-US" sz="48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nvPr>
        </p:nvGraphicFramePr>
        <p:xfrm>
          <a:off x="457200" y="762000"/>
          <a:ext cx="82296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a:off x="457200" y="5181600"/>
            <a:ext cx="8077852" cy="707886"/>
          </a:xfrm>
          <a:prstGeom prst="rect">
            <a:avLst/>
          </a:prstGeom>
          <a:noFill/>
        </p:spPr>
        <p:txBody>
          <a:bodyPr wrap="none" lIns="91440" tIns="45720" rIns="91440" bIns="45720">
            <a:spAutoFit/>
          </a:bodyPr>
          <a:lstStyle/>
          <a:p>
            <a:pPr algn="ctr"/>
            <a:r>
              <a:rPr lang="fa-IR"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مشاهده ی دقیق و علمی شامل سه مرحله ست :</a:t>
            </a:r>
            <a:endParaRPr lang="en-US" sz="40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2133600" y="5867400"/>
            <a:ext cx="1752600" cy="838200"/>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fa-IR" dirty="0" smtClean="0"/>
              <a:t>عدد و شمارش</a:t>
            </a:r>
            <a:endParaRPr lang="en-US" dirty="0"/>
          </a:p>
        </p:txBody>
      </p:sp>
      <p:sp>
        <p:nvSpPr>
          <p:cNvPr id="6" name="Oval 5"/>
          <p:cNvSpPr/>
          <p:nvPr/>
        </p:nvSpPr>
        <p:spPr>
          <a:xfrm>
            <a:off x="2133600" y="3810000"/>
            <a:ext cx="1371600" cy="685800"/>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fa-IR" dirty="0" smtClean="0"/>
              <a:t>افزایش</a:t>
            </a:r>
            <a:endParaRPr lang="en-US" dirty="0"/>
          </a:p>
        </p:txBody>
      </p:sp>
      <p:sp>
        <p:nvSpPr>
          <p:cNvPr id="7" name="Oval 6"/>
          <p:cNvSpPr/>
          <p:nvPr/>
        </p:nvSpPr>
        <p:spPr>
          <a:xfrm>
            <a:off x="2286000" y="2438400"/>
            <a:ext cx="1371600" cy="685800"/>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fa-IR" dirty="0" smtClean="0"/>
              <a:t>انبساط</a:t>
            </a:r>
            <a:endParaRPr lang="en-US" dirty="0"/>
          </a:p>
        </p:txBody>
      </p:sp>
      <p:sp>
        <p:nvSpPr>
          <p:cNvPr id="8" name="Oval 7"/>
          <p:cNvSpPr/>
          <p:nvPr/>
        </p:nvSpPr>
        <p:spPr>
          <a:xfrm>
            <a:off x="304800" y="4648200"/>
            <a:ext cx="1371600" cy="685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کاهش</a:t>
            </a:r>
            <a:endParaRPr lang="en-US" dirty="0"/>
          </a:p>
        </p:txBody>
      </p:sp>
      <p:sp>
        <p:nvSpPr>
          <p:cNvPr id="9" name="Oval 8"/>
          <p:cNvSpPr/>
          <p:nvPr/>
        </p:nvSpPr>
        <p:spPr>
          <a:xfrm>
            <a:off x="4953000" y="2362200"/>
            <a:ext cx="1371600" cy="685800"/>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fa-IR" dirty="0" smtClean="0"/>
              <a:t>ماده </a:t>
            </a:r>
            <a:endParaRPr lang="en-US" dirty="0"/>
          </a:p>
        </p:txBody>
      </p:sp>
      <p:sp>
        <p:nvSpPr>
          <p:cNvPr id="10" name="Oval 9"/>
          <p:cNvSpPr/>
          <p:nvPr/>
        </p:nvSpPr>
        <p:spPr>
          <a:xfrm>
            <a:off x="304800" y="2438400"/>
            <a:ext cx="1371600" cy="685800"/>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fa-IR" dirty="0" smtClean="0"/>
              <a:t>حجم</a:t>
            </a:r>
            <a:endParaRPr lang="en-US" dirty="0"/>
          </a:p>
        </p:txBody>
      </p:sp>
      <p:sp>
        <p:nvSpPr>
          <p:cNvPr id="11" name="Oval 10"/>
          <p:cNvSpPr/>
          <p:nvPr/>
        </p:nvSpPr>
        <p:spPr>
          <a:xfrm>
            <a:off x="2133600" y="990600"/>
            <a:ext cx="1371600" cy="685800"/>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fa-IR" dirty="0" smtClean="0"/>
              <a:t>جسم</a:t>
            </a:r>
            <a:endParaRPr lang="en-US" dirty="0"/>
          </a:p>
        </p:txBody>
      </p:sp>
      <p:sp>
        <p:nvSpPr>
          <p:cNvPr id="12" name="Oval 11"/>
          <p:cNvSpPr/>
          <p:nvPr/>
        </p:nvSpPr>
        <p:spPr>
          <a:xfrm>
            <a:off x="4267200" y="3886200"/>
            <a:ext cx="1371600" cy="685800"/>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fa-IR" dirty="0" smtClean="0"/>
              <a:t>مایع</a:t>
            </a:r>
            <a:endParaRPr lang="en-US" dirty="0"/>
          </a:p>
        </p:txBody>
      </p:sp>
      <p:sp>
        <p:nvSpPr>
          <p:cNvPr id="13" name="Oval 12"/>
          <p:cNvSpPr/>
          <p:nvPr/>
        </p:nvSpPr>
        <p:spPr>
          <a:xfrm>
            <a:off x="5867400" y="3886200"/>
            <a:ext cx="1371600" cy="685800"/>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fa-IR" dirty="0" smtClean="0"/>
              <a:t>جامد</a:t>
            </a:r>
            <a:endParaRPr lang="en-US" dirty="0"/>
          </a:p>
        </p:txBody>
      </p:sp>
      <p:sp>
        <p:nvSpPr>
          <p:cNvPr id="14" name="Oval 13"/>
          <p:cNvSpPr/>
          <p:nvPr/>
        </p:nvSpPr>
        <p:spPr>
          <a:xfrm>
            <a:off x="7467600" y="3657600"/>
            <a:ext cx="1371600" cy="685800"/>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fa-IR" dirty="0" smtClean="0"/>
              <a:t>گاز</a:t>
            </a:r>
            <a:endParaRPr lang="en-US" dirty="0"/>
          </a:p>
        </p:txBody>
      </p:sp>
      <p:sp>
        <p:nvSpPr>
          <p:cNvPr id="15" name="Oval 14"/>
          <p:cNvSpPr/>
          <p:nvPr/>
        </p:nvSpPr>
        <p:spPr>
          <a:xfrm>
            <a:off x="6019800" y="4953000"/>
            <a:ext cx="1371600" cy="685800"/>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fa-IR" dirty="0" smtClean="0"/>
              <a:t>وزن</a:t>
            </a:r>
            <a:endParaRPr lang="en-US" dirty="0"/>
          </a:p>
        </p:txBody>
      </p:sp>
      <p:sp>
        <p:nvSpPr>
          <p:cNvPr id="16" name="Oval 15"/>
          <p:cNvSpPr/>
          <p:nvPr/>
        </p:nvSpPr>
        <p:spPr>
          <a:xfrm>
            <a:off x="5029200" y="6019800"/>
            <a:ext cx="1371600" cy="685800"/>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fa-IR" dirty="0" smtClean="0"/>
              <a:t>سبکی</a:t>
            </a:r>
            <a:endParaRPr lang="en-US" dirty="0"/>
          </a:p>
        </p:txBody>
      </p:sp>
      <p:sp>
        <p:nvSpPr>
          <p:cNvPr id="17" name="Oval 16"/>
          <p:cNvSpPr/>
          <p:nvPr/>
        </p:nvSpPr>
        <p:spPr>
          <a:xfrm>
            <a:off x="7315200" y="6019800"/>
            <a:ext cx="1371600" cy="685800"/>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fa-IR" dirty="0" smtClean="0"/>
              <a:t>سنگینی</a:t>
            </a:r>
            <a:endParaRPr lang="en-US" dirty="0"/>
          </a:p>
        </p:txBody>
      </p:sp>
      <p:cxnSp>
        <p:nvCxnSpPr>
          <p:cNvPr id="19" name="Straight Arrow Connector 18"/>
          <p:cNvCxnSpPr/>
          <p:nvPr/>
        </p:nvCxnSpPr>
        <p:spPr>
          <a:xfrm rot="5400000" flipH="1" flipV="1">
            <a:off x="2286794" y="5257006"/>
            <a:ext cx="1219200" cy="158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21" name="Straight Arrow Connector 20"/>
          <p:cNvCxnSpPr>
            <a:stCxn id="6" idx="3"/>
          </p:cNvCxnSpPr>
          <p:nvPr/>
        </p:nvCxnSpPr>
        <p:spPr>
          <a:xfrm rot="5400000">
            <a:off x="1802818" y="4268951"/>
            <a:ext cx="405232" cy="658065"/>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25" name="Straight Arrow Connector 24"/>
          <p:cNvCxnSpPr>
            <a:stCxn id="6" idx="0"/>
          </p:cNvCxnSpPr>
          <p:nvPr/>
        </p:nvCxnSpPr>
        <p:spPr>
          <a:xfrm rot="5400000" flipH="1" flipV="1">
            <a:off x="2515394" y="3505200"/>
            <a:ext cx="608806" cy="794"/>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32" name="Straight Arrow Connector 31"/>
          <p:cNvCxnSpPr>
            <a:stCxn id="7" idx="6"/>
          </p:cNvCxnSpPr>
          <p:nvPr/>
        </p:nvCxnSpPr>
        <p:spPr>
          <a:xfrm flipV="1">
            <a:off x="3657600" y="2743200"/>
            <a:ext cx="1219200" cy="3810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34" name="Straight Arrow Connector 33"/>
          <p:cNvCxnSpPr>
            <a:stCxn id="7" idx="2"/>
          </p:cNvCxnSpPr>
          <p:nvPr/>
        </p:nvCxnSpPr>
        <p:spPr>
          <a:xfrm rot="10800000" flipV="1">
            <a:off x="1676400" y="2781300"/>
            <a:ext cx="609600" cy="3810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38" name="Straight Arrow Connector 37"/>
          <p:cNvCxnSpPr/>
          <p:nvPr/>
        </p:nvCxnSpPr>
        <p:spPr>
          <a:xfrm rot="5400000">
            <a:off x="1219200" y="1447800"/>
            <a:ext cx="990600" cy="99060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42" name="Straight Arrow Connector 41"/>
          <p:cNvCxnSpPr/>
          <p:nvPr/>
        </p:nvCxnSpPr>
        <p:spPr>
          <a:xfrm>
            <a:off x="3429000" y="1447800"/>
            <a:ext cx="1524000" cy="91440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44" name="Straight Arrow Connector 43"/>
          <p:cNvCxnSpPr>
            <a:endCxn id="11" idx="4"/>
          </p:cNvCxnSpPr>
          <p:nvPr/>
        </p:nvCxnSpPr>
        <p:spPr>
          <a:xfrm rot="16200000" flipV="1">
            <a:off x="2514600" y="1981200"/>
            <a:ext cx="685800" cy="7620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46" name="Straight Arrow Connector 45"/>
          <p:cNvCxnSpPr/>
          <p:nvPr/>
        </p:nvCxnSpPr>
        <p:spPr>
          <a:xfrm rot="16200000" flipH="1">
            <a:off x="5715000" y="3200400"/>
            <a:ext cx="762000" cy="45720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48" name="Straight Arrow Connector 47"/>
          <p:cNvCxnSpPr/>
          <p:nvPr/>
        </p:nvCxnSpPr>
        <p:spPr>
          <a:xfrm rot="5400000">
            <a:off x="4876800" y="3200400"/>
            <a:ext cx="685800" cy="38100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50" name="Straight Arrow Connector 49"/>
          <p:cNvCxnSpPr/>
          <p:nvPr/>
        </p:nvCxnSpPr>
        <p:spPr>
          <a:xfrm>
            <a:off x="6248400" y="2895600"/>
            <a:ext cx="1371600" cy="68580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52" name="Straight Arrow Connector 51"/>
          <p:cNvCxnSpPr>
            <a:stCxn id="12" idx="4"/>
          </p:cNvCxnSpPr>
          <p:nvPr/>
        </p:nvCxnSpPr>
        <p:spPr>
          <a:xfrm rot="16200000" flipH="1">
            <a:off x="5219700" y="4305300"/>
            <a:ext cx="533400" cy="106680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54" name="Straight Arrow Connector 53"/>
          <p:cNvCxnSpPr/>
          <p:nvPr/>
        </p:nvCxnSpPr>
        <p:spPr>
          <a:xfrm rot="5400000">
            <a:off x="6362700" y="4762500"/>
            <a:ext cx="381000" cy="158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56" name="Straight Arrow Connector 55"/>
          <p:cNvCxnSpPr>
            <a:stCxn id="14" idx="3"/>
          </p:cNvCxnSpPr>
          <p:nvPr/>
        </p:nvCxnSpPr>
        <p:spPr>
          <a:xfrm rot="5400000">
            <a:off x="7022517" y="4307050"/>
            <a:ext cx="710033" cy="581866"/>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58" name="Straight Arrow Connector 57"/>
          <p:cNvCxnSpPr/>
          <p:nvPr/>
        </p:nvCxnSpPr>
        <p:spPr>
          <a:xfrm rot="5400000">
            <a:off x="6019800" y="5715000"/>
            <a:ext cx="533400" cy="22860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60" name="Straight Arrow Connector 59"/>
          <p:cNvCxnSpPr/>
          <p:nvPr/>
        </p:nvCxnSpPr>
        <p:spPr>
          <a:xfrm rot="16200000" flipH="1">
            <a:off x="7048500" y="5600700"/>
            <a:ext cx="457200" cy="38100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63" name="Straight Arrow Connector 62"/>
          <p:cNvCxnSpPr/>
          <p:nvPr/>
        </p:nvCxnSpPr>
        <p:spPr>
          <a:xfrm>
            <a:off x="6400800" y="6400800"/>
            <a:ext cx="914400" cy="158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66" name="Rectangle 65"/>
          <p:cNvSpPr/>
          <p:nvPr/>
        </p:nvSpPr>
        <p:spPr>
          <a:xfrm>
            <a:off x="3810000" y="914400"/>
            <a:ext cx="4831772" cy="707886"/>
          </a:xfrm>
          <a:prstGeom prst="rect">
            <a:avLst/>
          </a:prstGeom>
          <a:noFill/>
        </p:spPr>
        <p:txBody>
          <a:bodyPr wrap="none" lIns="91440" tIns="45720" rIns="91440" bIns="45720">
            <a:spAutoFit/>
          </a:bodyPr>
          <a:lstStyle/>
          <a:p>
            <a:pPr algn="ctr"/>
            <a:r>
              <a:rPr lang="fa-IR" sz="36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مفهوم</a:t>
            </a:r>
            <a:r>
              <a:rPr lang="fa-IR" sz="40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 های مربوط به انبساط</a:t>
            </a:r>
            <a:endParaRPr lang="en-US" sz="40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800600"/>
          </a:xfrm>
        </p:spPr>
        <p:style>
          <a:lnRef idx="2">
            <a:schemeClr val="accent1"/>
          </a:lnRef>
          <a:fillRef idx="1">
            <a:schemeClr val="lt1"/>
          </a:fillRef>
          <a:effectRef idx="0">
            <a:schemeClr val="accent1"/>
          </a:effectRef>
          <a:fontRef idx="minor">
            <a:schemeClr val="dk1"/>
          </a:fontRef>
        </p:style>
        <p:txBody>
          <a:bodyPr>
            <a:normAutofit/>
          </a:bodyPr>
          <a:lstStyle/>
          <a:p>
            <a:pPr algn="r" rtl="1">
              <a:buFont typeface="Wingdings" pitchFamily="2" charset="2"/>
              <a:buChar char="v"/>
            </a:pPr>
            <a:r>
              <a:rPr lang="fa-IR" sz="2000" dirty="0" smtClean="0">
                <a:solidFill>
                  <a:schemeClr val="tx1">
                    <a:lumMod val="75000"/>
                    <a:lumOff val="25000"/>
                  </a:schemeClr>
                </a:solidFill>
              </a:rPr>
              <a:t>علم مشاهده : هردانشمندی که بخواهد با روش علمی به توضیح هایی درباره ی طبیعت  و دنیای اطراف خود دست یابد باید ابتدا خود را آماده ی مشاهده کردن بسازد .</a:t>
            </a:r>
          </a:p>
          <a:p>
            <a:pPr algn="r" rtl="1">
              <a:buFont typeface="Wingdings" pitchFamily="2" charset="2"/>
              <a:buChar char="v"/>
            </a:pPr>
            <a:r>
              <a:rPr lang="fa-IR" sz="2000" dirty="0" smtClean="0">
                <a:solidFill>
                  <a:schemeClr val="tx1">
                    <a:lumMod val="75000"/>
                    <a:lumOff val="25000"/>
                  </a:schemeClr>
                </a:solidFill>
              </a:rPr>
              <a:t>یک دانشجوی علاقمند به علم در یک روستا توجهش به رنگ کلاغی که روی شاخه ی درختی نشسته بودجلب میشود سپس شروع  به مشاهده ی کلاغ ها میکند  و در یک روز شنبه ساعت 8 صبح در اولین مشاهده اش ده کلاغ میبیند که رنگ همه ی آنها سیاه است . او اولین مشاهدات خودرا یادداشت میکند.</a:t>
            </a:r>
          </a:p>
          <a:p>
            <a:pPr algn="r" rtl="1">
              <a:buFont typeface="Wingdings" pitchFamily="2" charset="2"/>
              <a:buChar char="v"/>
            </a:pPr>
            <a:endParaRPr lang="fa-IR" sz="2000" dirty="0" smtClean="0">
              <a:solidFill>
                <a:schemeClr val="tx1">
                  <a:lumMod val="75000"/>
                  <a:lumOff val="25000"/>
                </a:schemeClr>
              </a:solidFill>
            </a:endParaRPr>
          </a:p>
          <a:p>
            <a:pPr algn="r" rtl="1">
              <a:buFont typeface="Wingdings" pitchFamily="2" charset="2"/>
              <a:buChar char="v"/>
            </a:pPr>
            <a:r>
              <a:rPr lang="fa-IR" sz="2000" dirty="0" smtClean="0">
                <a:solidFill>
                  <a:schemeClr val="tx1">
                    <a:lumMod val="75000"/>
                    <a:lumOff val="25000"/>
                  </a:schemeClr>
                </a:solidFill>
              </a:rPr>
              <a:t>ثبت اطلاعات مشاهده شده : یادداشت کردن محل ، موقعییت و شرایط محیطی در یک جدول ، ثبت اطلاعات مشاهده شده نام دارد.</a:t>
            </a:r>
          </a:p>
          <a:p>
            <a:pPr algn="r" rtl="1">
              <a:buFont typeface="Wingdings" pitchFamily="2" charset="2"/>
              <a:buChar char="v"/>
            </a:pPr>
            <a:r>
              <a:rPr lang="fa-IR" sz="2000" dirty="0" smtClean="0">
                <a:solidFill>
                  <a:schemeClr val="tx1">
                    <a:lumMod val="75000"/>
                    <a:lumOff val="25000"/>
                  </a:schemeClr>
                </a:solidFill>
              </a:rPr>
              <a:t>این دانشمند یک قدم در راه تولید علم برداشته اما این قدم هنوز کامل نیست .</a:t>
            </a:r>
          </a:p>
          <a:p>
            <a:pPr algn="r" rtl="1">
              <a:buFont typeface="Wingdings" pitchFamily="2" charset="2"/>
              <a:buChar char="v"/>
            </a:pPr>
            <a:r>
              <a:rPr lang="fa-IR" sz="2000" dirty="0" smtClean="0">
                <a:solidFill>
                  <a:schemeClr val="tx1">
                    <a:lumMod val="75000"/>
                    <a:lumOff val="25000"/>
                  </a:schemeClr>
                </a:solidFill>
              </a:rPr>
              <a:t>هدف تکرارکردن مشاهده و رسیدن به نتیجه است.</a:t>
            </a:r>
          </a:p>
          <a:p>
            <a:pPr algn="r" rtl="1">
              <a:buFont typeface="Wingdings" pitchFamily="2" charset="2"/>
              <a:buChar char="v"/>
            </a:pPr>
            <a:endParaRPr lang="fa-IR" sz="2000" dirty="0" smtClean="0">
              <a:solidFill>
                <a:schemeClr val="tx1">
                  <a:lumMod val="75000"/>
                  <a:lumOff val="25000"/>
                </a:schemeClr>
              </a:solidFill>
            </a:endParaRPr>
          </a:p>
          <a:p>
            <a:pPr algn="r" rtl="1">
              <a:buNone/>
            </a:pPr>
            <a:endParaRPr lang="fa-IR" sz="2000" dirty="0" smtClean="0">
              <a:solidFill>
                <a:schemeClr val="tx1">
                  <a:lumMod val="75000"/>
                  <a:lumOff val="25000"/>
                </a:schemeClr>
              </a:solidFill>
            </a:endParaRPr>
          </a:p>
          <a:p>
            <a:pPr algn="r" rtl="1">
              <a:buNone/>
            </a:pPr>
            <a:endParaRPr lang="fa-IR" sz="2000" dirty="0" smtClean="0">
              <a:solidFill>
                <a:schemeClr val="tx1">
                  <a:lumMod val="75000"/>
                  <a:lumOff val="25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648200"/>
          </a:xfrm>
        </p:spPr>
        <p:style>
          <a:lnRef idx="2">
            <a:schemeClr val="accent1"/>
          </a:lnRef>
          <a:fillRef idx="1">
            <a:schemeClr val="lt1"/>
          </a:fillRef>
          <a:effectRef idx="0">
            <a:schemeClr val="accent1"/>
          </a:effectRef>
          <a:fontRef idx="minor">
            <a:schemeClr val="dk1"/>
          </a:fontRef>
        </p:style>
        <p:txBody>
          <a:bodyPr>
            <a:normAutofit/>
          </a:bodyPr>
          <a:lstStyle/>
          <a:p>
            <a:pPr algn="r" rtl="1">
              <a:buFont typeface="Wingdings" pitchFamily="2" charset="2"/>
              <a:buChar char="v"/>
            </a:pPr>
            <a:r>
              <a:rPr lang="fa-IR" sz="2000" dirty="0" smtClean="0">
                <a:solidFill>
                  <a:schemeClr val="tx1">
                    <a:lumMod val="75000"/>
                    <a:lumOff val="25000"/>
                  </a:schemeClr>
                </a:solidFill>
              </a:rPr>
              <a:t>نتیجه جمله ای ست که میان دو ویژگی مشاهده شده رابطه برقرار میکند.</a:t>
            </a:r>
          </a:p>
          <a:p>
            <a:pPr algn="r" rtl="1">
              <a:buFont typeface="Wingdings" pitchFamily="2" charset="2"/>
              <a:buChar char="v"/>
            </a:pPr>
            <a:r>
              <a:rPr lang="fa-IR" sz="2000" dirty="0" smtClean="0">
                <a:solidFill>
                  <a:schemeClr val="tx1">
                    <a:lumMod val="75000"/>
                    <a:lumOff val="25000"/>
                  </a:schemeClr>
                </a:solidFill>
              </a:rPr>
              <a:t>مثال:ویژگی های موردمشاهده ( پرنده ای بنام کلاغ ) و (رنگ پرهای آنها) است . آیا این دانشمند میتواند باهمین یکبار مشاهده نتیجه بگیرد که رنگ پرهای همه ی کلاغ ها روستا سیاه است؟ (خیر)</a:t>
            </a:r>
          </a:p>
          <a:p>
            <a:pPr algn="r" rtl="1">
              <a:buFont typeface="Wingdings" pitchFamily="2" charset="2"/>
              <a:buChar char="v"/>
            </a:pPr>
            <a:endParaRPr lang="fa-IR" sz="2000" dirty="0" smtClean="0"/>
          </a:p>
          <a:p>
            <a:pPr algn="r" rtl="1">
              <a:buFont typeface="Wingdings" pitchFamily="2" charset="2"/>
              <a:buChar char="v"/>
            </a:pPr>
            <a:r>
              <a:rPr lang="fa-IR" sz="2000" dirty="0" smtClean="0"/>
              <a:t> </a:t>
            </a:r>
            <a:r>
              <a:rPr lang="fa-IR" sz="2000" dirty="0" smtClean="0">
                <a:solidFill>
                  <a:schemeClr val="tx1">
                    <a:lumMod val="75000"/>
                    <a:lumOff val="25000"/>
                  </a:schemeClr>
                </a:solidFill>
              </a:rPr>
              <a:t>او باید مشاهدات خود را آنقدر تکرار کند تا به رقم قابل قبول و بزرگی برسد . به همین جهت تعداد مشاهدات را زیاد میکنیم تا بتوانیم کلاغ ها را در محل های مختلف ،  موقعییت های گوناگون ، آب و هوا ، شرایط جوی مختلف و در روز ها و ساعت های گوناگون مشاهده کنیم.</a:t>
            </a:r>
          </a:p>
          <a:p>
            <a:pPr algn="r" rtl="1">
              <a:buFont typeface="Wingdings" pitchFamily="2" charset="2"/>
              <a:buChar char="v"/>
            </a:pPr>
            <a:r>
              <a:rPr lang="fa-IR" sz="2000" dirty="0" smtClean="0">
                <a:solidFill>
                  <a:schemeClr val="tx1">
                    <a:lumMod val="75000"/>
                    <a:lumOff val="25000"/>
                  </a:schemeClr>
                </a:solidFill>
              </a:rPr>
              <a:t>اگر تمام مشاهدات فقط در یک مکان و زمان و موقعییت باشد قابل قبول نیست . باید در همه ی حالات مشاهده گر باشد و آنها را در جدول ثبت کند.</a:t>
            </a:r>
          </a:p>
          <a:p>
            <a:pPr algn="r" rtl="1">
              <a:buFont typeface="Wingdings" pitchFamily="2" charset="2"/>
              <a:buChar char="v"/>
            </a:pPr>
            <a:r>
              <a:rPr lang="fa-IR" sz="2000" dirty="0" smtClean="0">
                <a:solidFill>
                  <a:schemeClr val="tx1">
                    <a:lumMod val="75000"/>
                    <a:lumOff val="25000"/>
                  </a:schemeClr>
                </a:solidFill>
              </a:rPr>
              <a:t>بااین حال میتوان دید که مشاهدات کامل او زمینه را برای نتیجه گیری مساعد کرده .</a:t>
            </a:r>
            <a:endParaRPr 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267200"/>
          </a:xfrm>
        </p:spPr>
        <p:style>
          <a:lnRef idx="2">
            <a:schemeClr val="accent1"/>
          </a:lnRef>
          <a:fillRef idx="1">
            <a:schemeClr val="lt1"/>
          </a:fillRef>
          <a:effectRef idx="0">
            <a:schemeClr val="accent1"/>
          </a:effectRef>
          <a:fontRef idx="minor">
            <a:schemeClr val="dk1"/>
          </a:fontRef>
        </p:style>
        <p:txBody>
          <a:bodyPr>
            <a:normAutofit/>
          </a:bodyPr>
          <a:lstStyle/>
          <a:p>
            <a:pPr algn="r" rtl="1">
              <a:buFont typeface="Wingdings" pitchFamily="2" charset="2"/>
              <a:buChar char="v"/>
            </a:pPr>
            <a:r>
              <a:rPr lang="fa-IR" sz="2000" dirty="0" smtClean="0">
                <a:solidFill>
                  <a:schemeClr val="tx1">
                    <a:lumMod val="75000"/>
                    <a:lumOff val="25000"/>
                  </a:schemeClr>
                </a:solidFill>
              </a:rPr>
              <a:t>حال این دانشمد میتواند از مشاهدات خود نتیجه گیری کلی بگیرد . </a:t>
            </a:r>
          </a:p>
          <a:p>
            <a:pPr algn="r" rtl="1">
              <a:buFont typeface="Wingdings" pitchFamily="2" charset="2"/>
              <a:buChar char="v"/>
            </a:pPr>
            <a:r>
              <a:rPr lang="fa-IR" sz="2000" dirty="0" smtClean="0">
                <a:solidFill>
                  <a:schemeClr val="tx1">
                    <a:lumMod val="75000"/>
                    <a:lumOff val="25000"/>
                  </a:schemeClr>
                </a:solidFill>
              </a:rPr>
              <a:t>او این کار را میکند :  (همه ی کلاغ های روستای الف سیاه اند)</a:t>
            </a:r>
          </a:p>
          <a:p>
            <a:pPr algn="r" rtl="1">
              <a:buFont typeface="Wingdings" pitchFamily="2" charset="2"/>
              <a:buChar char="v"/>
            </a:pPr>
            <a:r>
              <a:rPr lang="fa-IR" sz="2000" dirty="0" smtClean="0">
                <a:solidFill>
                  <a:schemeClr val="tx1">
                    <a:lumMod val="75000"/>
                    <a:lumOff val="25000"/>
                  </a:schemeClr>
                </a:solidFill>
              </a:rPr>
              <a:t>این جمله پس از این همه تلاش حاصل شده و یک واقعیت کوچک را درباره ی روستای الف بیان کرده و میتواند این دانستنی علمی را درمور رنگ پرهای  کلاغ ها ی روستای خود بیان کند .</a:t>
            </a:r>
          </a:p>
          <a:p>
            <a:pPr algn="r" rtl="1">
              <a:buFont typeface="Wingdings" pitchFamily="2" charset="2"/>
              <a:buChar char="v"/>
            </a:pPr>
            <a:r>
              <a:rPr lang="fa-IR" sz="2000" dirty="0" smtClean="0">
                <a:solidFill>
                  <a:schemeClr val="tx1">
                    <a:lumMod val="75000"/>
                    <a:lumOff val="25000"/>
                  </a:schemeClr>
                </a:solidFill>
              </a:rPr>
              <a:t>اما آیا این نتیجهد گیری درباره ی روستای ب ، ج و د نیز صادق است ؟ </a:t>
            </a:r>
          </a:p>
          <a:p>
            <a:pPr algn="r" rtl="1">
              <a:buFont typeface="Wingdings" pitchFamily="2" charset="2"/>
              <a:buChar char="v"/>
            </a:pPr>
            <a:r>
              <a:rPr lang="fa-IR" sz="2000" dirty="0" smtClean="0">
                <a:solidFill>
                  <a:schemeClr val="tx1">
                    <a:lumMod val="75000"/>
                    <a:lumOff val="25000"/>
                  </a:schemeClr>
                </a:solidFill>
              </a:rPr>
              <a:t>یا بگوییم که تمام  کلاغ های ایران پرهایشان سیاه است؟</a:t>
            </a:r>
          </a:p>
          <a:p>
            <a:pPr algn="r" rtl="1">
              <a:buFont typeface="Wingdings" pitchFamily="2" charset="2"/>
              <a:buChar char="v"/>
            </a:pPr>
            <a:r>
              <a:rPr lang="fa-IR" sz="2000" dirty="0" smtClean="0">
                <a:solidFill>
                  <a:schemeClr val="tx1">
                    <a:lumMod val="75000"/>
                    <a:lumOff val="25000"/>
                  </a:schemeClr>
                </a:solidFill>
              </a:rPr>
              <a:t>اگر بخواهیم این دانستنی را به تمام روستاهای استان نسبت بدهیم باید از دانشمندان بخواهیم تا مشاهدات را در چند روستای دیگر از همان استان ادامه بدهند و طبق همان الگو نتیجه را اعلام کنند یا میتوانند مشاهدات خود را در کنار هم بگذارند و بصورت کلی ازآن نتیجه گیری بکنند .</a:t>
            </a:r>
            <a:endParaRPr lang="en-US" sz="2000" dirty="0">
              <a:solidFill>
                <a:schemeClr val="tx1">
                  <a:lumMod val="75000"/>
                  <a:lumOff val="25000"/>
                </a:schemeClr>
              </a:solidFill>
            </a:endParaRPr>
          </a:p>
        </p:txBody>
      </p:sp>
      <p:sp>
        <p:nvSpPr>
          <p:cNvPr id="4" name="Rectangle 3"/>
          <p:cNvSpPr/>
          <p:nvPr/>
        </p:nvSpPr>
        <p:spPr>
          <a:xfrm>
            <a:off x="3276600" y="685800"/>
            <a:ext cx="2363146" cy="830997"/>
          </a:xfrm>
          <a:prstGeom prst="rect">
            <a:avLst/>
          </a:prstGeom>
          <a:noFill/>
        </p:spPr>
        <p:txBody>
          <a:bodyPr wrap="none" lIns="91440" tIns="45720" rIns="91440" bIns="45720">
            <a:spAutoFit/>
          </a:bodyPr>
          <a:lstStyle/>
          <a:p>
            <a:pPr algn="ctr"/>
            <a:r>
              <a:rPr lang="fa-IR" sz="48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تولید علم :</a:t>
            </a:r>
            <a:endParaRPr lang="en-US" sz="48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295400"/>
            <a:ext cx="8229600" cy="4648200"/>
          </a:xfrm>
        </p:spPr>
        <p:style>
          <a:lnRef idx="2">
            <a:schemeClr val="accent1"/>
          </a:lnRef>
          <a:fillRef idx="1">
            <a:schemeClr val="lt1"/>
          </a:fillRef>
          <a:effectRef idx="0">
            <a:schemeClr val="accent1"/>
          </a:effectRef>
          <a:fontRef idx="minor">
            <a:schemeClr val="dk1"/>
          </a:fontRef>
        </p:style>
        <p:txBody>
          <a:bodyPr>
            <a:normAutofit/>
          </a:bodyPr>
          <a:lstStyle/>
          <a:p>
            <a:pPr algn="r" rtl="1">
              <a:buFont typeface="Wingdings" pitchFamily="2" charset="2"/>
              <a:buChar char="v"/>
            </a:pPr>
            <a:r>
              <a:rPr lang="fa-IR" sz="2000" dirty="0" smtClean="0">
                <a:solidFill>
                  <a:schemeClr val="tx1">
                    <a:lumMod val="75000"/>
                    <a:lumOff val="25000"/>
                  </a:schemeClr>
                </a:solidFill>
              </a:rPr>
              <a:t>استقرار یک روش  استدلال است که در علم مورد استفاده قرار میگیرد.</a:t>
            </a:r>
          </a:p>
          <a:p>
            <a:pPr algn="r" rtl="1">
              <a:buFont typeface="Wingdings" pitchFamily="2" charset="2"/>
              <a:buChar char="v"/>
            </a:pPr>
            <a:r>
              <a:rPr lang="fa-IR" sz="2000" dirty="0" smtClean="0">
                <a:solidFill>
                  <a:schemeClr val="tx1">
                    <a:lumMod val="75000"/>
                    <a:lumOff val="25000"/>
                  </a:schemeClr>
                </a:solidFill>
              </a:rPr>
              <a:t>این استدلال به ما اجازه میدهد که از مشاهده ی یک پدیده به دفعات محدود ولی کافی به نتیجه گیری درباره ی آن پدیده در همه ی دفعات برسیم .</a:t>
            </a:r>
          </a:p>
          <a:p>
            <a:pPr algn="r" rtl="1">
              <a:buFont typeface="Wingdings" pitchFamily="2" charset="2"/>
              <a:buChar char="v"/>
            </a:pPr>
            <a:r>
              <a:rPr lang="fa-IR" sz="2000" dirty="0" smtClean="0">
                <a:solidFill>
                  <a:schemeClr val="tx1">
                    <a:lumMod val="75000"/>
                    <a:lumOff val="25000"/>
                  </a:schemeClr>
                </a:solidFill>
              </a:rPr>
              <a:t>مثال : </a:t>
            </a:r>
          </a:p>
          <a:p>
            <a:pPr algn="r" rtl="1">
              <a:buFont typeface="Wingdings" pitchFamily="2" charset="2"/>
              <a:buChar char="v"/>
            </a:pPr>
            <a:r>
              <a:rPr lang="fa-IR" sz="2000" dirty="0" smtClean="0">
                <a:solidFill>
                  <a:schemeClr val="tx1">
                    <a:lumMod val="75000"/>
                    <a:lumOff val="25000"/>
                  </a:schemeClr>
                </a:solidFill>
              </a:rPr>
              <a:t> </a:t>
            </a:r>
            <a:r>
              <a:rPr lang="fa-IR" sz="2000" dirty="0" smtClean="0">
                <a:solidFill>
                  <a:schemeClr val="tx1">
                    <a:lumMod val="75000"/>
                    <a:lumOff val="25000"/>
                  </a:schemeClr>
                </a:solidFill>
              </a:rPr>
              <a:t>مشاهده ی اول : شعله ی کبریت در هر حالت رو به بالاست و اگر کبریت را به سمت چپ و راست بچرخانیم شعله همچنان به سمت بالاست.</a:t>
            </a:r>
          </a:p>
          <a:p>
            <a:pPr algn="r" rtl="1">
              <a:buFont typeface="Wingdings" pitchFamily="2" charset="2"/>
              <a:buChar char="v"/>
            </a:pPr>
            <a:r>
              <a:rPr lang="fa-IR" sz="2000" dirty="0" smtClean="0">
                <a:solidFill>
                  <a:schemeClr val="tx1">
                    <a:lumMod val="75000"/>
                    <a:lumOff val="25000"/>
                  </a:schemeClr>
                </a:solidFill>
              </a:rPr>
              <a:t> بادوبار مشاهده به این نتیجه رسیدیم که همیشه شعله ی کبریت به سمت بالاست. وقتی از اصطلاحهمیشه استفاده میکنیم یعنی درمورد تمام کبریت ها صحبت میکنیم .</a:t>
            </a:r>
          </a:p>
          <a:p>
            <a:pPr algn="r" rtl="1">
              <a:buFont typeface="Wingdings" pitchFamily="2" charset="2"/>
              <a:buChar char="v"/>
            </a:pPr>
            <a:r>
              <a:rPr lang="fa-IR" sz="2000" dirty="0" smtClean="0">
                <a:solidFill>
                  <a:schemeClr val="tx1">
                    <a:lumMod val="75000"/>
                    <a:lumOff val="25000"/>
                  </a:schemeClr>
                </a:solidFill>
              </a:rPr>
              <a:t>این چوب کبریت میتواند در تمام مکان ها ، توسط همه ی اشخاص و درتمام زمان ها روشن میشود .</a:t>
            </a:r>
          </a:p>
          <a:p>
            <a:pPr algn="r" rtl="1">
              <a:buFont typeface="Wingdings" pitchFamily="2" charset="2"/>
              <a:buChar char="v"/>
            </a:pPr>
            <a:r>
              <a:rPr lang="fa-IR" sz="2000" dirty="0" smtClean="0">
                <a:solidFill>
                  <a:schemeClr val="tx1">
                    <a:lumMod val="75000"/>
                    <a:lumOff val="25000"/>
                  </a:schemeClr>
                </a:solidFill>
              </a:rPr>
              <a:t>این امتیاز بزرگ استدلال استقرایی ست که به ما اجازه میدهدنتایج کلی از موارد جزئی بگیریم .</a:t>
            </a:r>
            <a:endParaRPr lang="en-US" sz="2000" dirty="0">
              <a:solidFill>
                <a:schemeClr val="tx1">
                  <a:lumMod val="75000"/>
                  <a:lumOff val="25000"/>
                </a:schemeClr>
              </a:solidFill>
            </a:endParaRPr>
          </a:p>
        </p:txBody>
      </p:sp>
      <p:cxnSp>
        <p:nvCxnSpPr>
          <p:cNvPr id="5" name="Straight Connector 4"/>
          <p:cNvCxnSpPr/>
          <p:nvPr/>
        </p:nvCxnSpPr>
        <p:spPr>
          <a:xfrm rot="10800000">
            <a:off x="4572000" y="3657600"/>
            <a:ext cx="533400" cy="1588"/>
          </a:xfrm>
          <a:prstGeom prst="line">
            <a:avLst/>
          </a:prstGeom>
        </p:spPr>
        <p:style>
          <a:lnRef idx="3">
            <a:schemeClr val="accent1"/>
          </a:lnRef>
          <a:fillRef idx="0">
            <a:schemeClr val="accent1"/>
          </a:fillRef>
          <a:effectRef idx="2">
            <a:schemeClr val="accent1"/>
          </a:effectRef>
          <a:fontRef idx="minor">
            <a:schemeClr val="tx1"/>
          </a:fontRef>
        </p:style>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چوب کبرت.jpg"/>
          <p:cNvPicPr>
            <a:picLocks noGrp="1" noChangeAspect="1"/>
          </p:cNvPicPr>
          <p:nvPr>
            <p:ph idx="1"/>
          </p:nvPr>
        </p:nvPicPr>
        <p:blipFill>
          <a:blip r:embed="rId2"/>
          <a:stretch>
            <a:fillRect/>
          </a:stretch>
        </p:blipFill>
        <p:spPr>
          <a:xfrm>
            <a:off x="228600" y="609601"/>
            <a:ext cx="4267200" cy="2819400"/>
          </a:xfrm>
          <a:prstGeom prst="rect">
            <a:avLst/>
          </a:prstGeom>
          <a:ln>
            <a:noFill/>
          </a:ln>
          <a:effectLst>
            <a:softEdge rad="112500"/>
          </a:effectLst>
        </p:spPr>
      </p:pic>
      <p:pic>
        <p:nvPicPr>
          <p:cNvPr id="5" name="Picture 4" descr="چوب کبریت0.jpg"/>
          <p:cNvPicPr>
            <a:picLocks noChangeAspect="1"/>
          </p:cNvPicPr>
          <p:nvPr/>
        </p:nvPicPr>
        <p:blipFill>
          <a:blip r:embed="rId3"/>
          <a:stretch>
            <a:fillRect/>
          </a:stretch>
        </p:blipFill>
        <p:spPr>
          <a:xfrm>
            <a:off x="5410200" y="609600"/>
            <a:ext cx="3200400" cy="2924175"/>
          </a:xfrm>
          <a:prstGeom prst="rect">
            <a:avLst/>
          </a:prstGeom>
          <a:ln>
            <a:noFill/>
          </a:ln>
          <a:effectLst>
            <a:softEdge rad="112500"/>
          </a:effectLst>
        </p:spPr>
      </p:pic>
      <p:pic>
        <p:nvPicPr>
          <p:cNvPr id="6" name="Picture 5" descr="چوب کبریت.jpg"/>
          <p:cNvPicPr>
            <a:picLocks noChangeAspect="1"/>
          </p:cNvPicPr>
          <p:nvPr/>
        </p:nvPicPr>
        <p:blipFill>
          <a:blip r:embed="rId4"/>
          <a:stretch>
            <a:fillRect/>
          </a:stretch>
        </p:blipFill>
        <p:spPr>
          <a:xfrm>
            <a:off x="5410200" y="3733800"/>
            <a:ext cx="3276600" cy="2743200"/>
          </a:xfrm>
          <a:prstGeom prst="rect">
            <a:avLst/>
          </a:prstGeom>
          <a:ln>
            <a:noFill/>
          </a:ln>
          <a:effectLst>
            <a:softEdge rad="112500"/>
          </a:effectLst>
        </p:spPr>
      </p:pic>
      <p:cxnSp>
        <p:nvCxnSpPr>
          <p:cNvPr id="10" name="Straight Arrow Connector 9"/>
          <p:cNvCxnSpPr/>
          <p:nvPr/>
        </p:nvCxnSpPr>
        <p:spPr>
          <a:xfrm rot="5400000" flipH="1" flipV="1">
            <a:off x="6210300" y="1409700"/>
            <a:ext cx="685800" cy="1588"/>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12" name="Straight Arrow Connector 11"/>
          <p:cNvCxnSpPr/>
          <p:nvPr/>
        </p:nvCxnSpPr>
        <p:spPr>
          <a:xfrm rot="5400000" flipH="1" flipV="1">
            <a:off x="2438400" y="1828800"/>
            <a:ext cx="1371600"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4" name="Straight Arrow Connector 13"/>
          <p:cNvCxnSpPr/>
          <p:nvPr/>
        </p:nvCxnSpPr>
        <p:spPr>
          <a:xfrm rot="5400000" flipH="1" flipV="1">
            <a:off x="5791200" y="5029200"/>
            <a:ext cx="1371600"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15" name="Rectangle 14"/>
          <p:cNvSpPr/>
          <p:nvPr/>
        </p:nvSpPr>
        <p:spPr>
          <a:xfrm>
            <a:off x="990600" y="4267200"/>
            <a:ext cx="3408305" cy="1200329"/>
          </a:xfrm>
          <a:prstGeom prst="rect">
            <a:avLst/>
          </a:prstGeom>
          <a:noFill/>
        </p:spPr>
        <p:txBody>
          <a:bodyPr wrap="none" lIns="91440" tIns="45720" rIns="91440" bIns="45720">
            <a:spAutoFit/>
          </a:bodyPr>
          <a:lstStyle/>
          <a:p>
            <a:pPr algn="ctr"/>
            <a:r>
              <a:rPr lang="fa-IR"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در هرحالتی </a:t>
            </a:r>
          </a:p>
          <a:p>
            <a:pPr algn="ctr"/>
            <a:r>
              <a:rPr lang="fa-IR"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شعله به سمت بالاست</a:t>
            </a:r>
            <a:endParaRPr lang="en-US" sz="36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2438400"/>
            <a:ext cx="8229600" cy="3048000"/>
          </a:xfrm>
        </p:spPr>
        <p:style>
          <a:lnRef idx="2">
            <a:schemeClr val="accent1"/>
          </a:lnRef>
          <a:fillRef idx="1">
            <a:schemeClr val="lt1"/>
          </a:fillRef>
          <a:effectRef idx="0">
            <a:schemeClr val="accent1"/>
          </a:effectRef>
          <a:fontRef idx="minor">
            <a:schemeClr val="dk1"/>
          </a:fontRef>
        </p:style>
        <p:txBody>
          <a:bodyPr>
            <a:normAutofit/>
          </a:bodyPr>
          <a:lstStyle/>
          <a:p>
            <a:pPr algn="r" rtl="1">
              <a:buFont typeface="Wingdings" pitchFamily="2" charset="2"/>
              <a:buChar char="v"/>
            </a:pPr>
            <a:endParaRPr lang="fa-IR" sz="2000" dirty="0" smtClean="0">
              <a:solidFill>
                <a:schemeClr val="tx1">
                  <a:lumMod val="75000"/>
                  <a:lumOff val="25000"/>
                </a:schemeClr>
              </a:solidFill>
            </a:endParaRPr>
          </a:p>
          <a:p>
            <a:pPr algn="r" rtl="1">
              <a:buFont typeface="Wingdings" pitchFamily="2" charset="2"/>
              <a:buChar char="v"/>
            </a:pPr>
            <a:r>
              <a:rPr lang="fa-IR" sz="2000" dirty="0" smtClean="0">
                <a:solidFill>
                  <a:schemeClr val="tx1">
                    <a:lumMod val="75000"/>
                    <a:lumOff val="25000"/>
                  </a:schemeClr>
                </a:solidFill>
              </a:rPr>
              <a:t>تفاوت روش تولید علم با محصول علم این که ما پس از جلب توجهمان به یک پدیده ی طبیعی اقدام به مشاهده ، ثبت مشاهدات و نتیجه گیری میکنیم .</a:t>
            </a:r>
          </a:p>
          <a:p>
            <a:pPr algn="r" rtl="1">
              <a:buFont typeface="Wingdings" pitchFamily="2" charset="2"/>
              <a:buChar char="v"/>
            </a:pPr>
            <a:endParaRPr lang="fa-IR" sz="2000" dirty="0" smtClean="0">
              <a:solidFill>
                <a:schemeClr val="tx1">
                  <a:lumMod val="75000"/>
                  <a:lumOff val="25000"/>
                </a:schemeClr>
              </a:solidFill>
            </a:endParaRPr>
          </a:p>
          <a:p>
            <a:pPr algn="r" rtl="1">
              <a:buFont typeface="Wingdings" pitchFamily="2" charset="2"/>
              <a:buChar char="v"/>
            </a:pPr>
            <a:endParaRPr lang="fa-IR" sz="2000" dirty="0" smtClean="0">
              <a:solidFill>
                <a:schemeClr val="tx1">
                  <a:lumMod val="75000"/>
                  <a:lumOff val="25000"/>
                </a:schemeClr>
              </a:solidFill>
            </a:endParaRPr>
          </a:p>
          <a:p>
            <a:pPr algn="r" rtl="1">
              <a:buFont typeface="Wingdings" pitchFamily="2" charset="2"/>
              <a:buChar char="v"/>
            </a:pPr>
            <a:r>
              <a:rPr lang="fa-IR" sz="2000" dirty="0" smtClean="0">
                <a:solidFill>
                  <a:schemeClr val="tx1">
                    <a:lumMod val="75000"/>
                    <a:lumOff val="25000"/>
                  </a:schemeClr>
                </a:solidFill>
              </a:rPr>
              <a:t>اما محصول علم یا محتوا نتیجه ای ست که در پایان کار بدست میاریم .( نتیجه گیری )</a:t>
            </a:r>
          </a:p>
          <a:p>
            <a:pPr algn="r" rtl="1">
              <a:buFont typeface="Wingdings" pitchFamily="2" charset="2"/>
              <a:buChar char="v"/>
            </a:pPr>
            <a:endParaRPr lang="en-US" sz="2000" dirty="0"/>
          </a:p>
        </p:txBody>
      </p:sp>
      <p:sp>
        <p:nvSpPr>
          <p:cNvPr id="4" name="Rectangle 3"/>
          <p:cNvSpPr/>
          <p:nvPr/>
        </p:nvSpPr>
        <p:spPr>
          <a:xfrm>
            <a:off x="1219200" y="1066800"/>
            <a:ext cx="6428362" cy="707886"/>
          </a:xfrm>
          <a:prstGeom prst="rect">
            <a:avLst/>
          </a:prstGeom>
          <a:noFill/>
        </p:spPr>
        <p:txBody>
          <a:bodyPr wrap="none" lIns="91440" tIns="45720" rIns="91440" bIns="45720">
            <a:spAutoFit/>
          </a:bodyPr>
          <a:lstStyle/>
          <a:p>
            <a:pPr algn="ctr"/>
            <a:r>
              <a:rPr lang="fa-IR"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تفاوت روش تولید علم با محصول علم</a:t>
            </a:r>
            <a:endParaRPr lang="en-US" sz="40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4898136"/>
          </a:xfrm>
        </p:spPr>
        <p:style>
          <a:lnRef idx="2">
            <a:schemeClr val="accent1"/>
          </a:lnRef>
          <a:fillRef idx="1">
            <a:schemeClr val="lt1"/>
          </a:fillRef>
          <a:effectRef idx="0">
            <a:schemeClr val="accent1"/>
          </a:effectRef>
          <a:fontRef idx="minor">
            <a:schemeClr val="dk1"/>
          </a:fontRef>
        </p:style>
        <p:txBody>
          <a:bodyPr>
            <a:normAutofit/>
          </a:bodyPr>
          <a:lstStyle/>
          <a:p>
            <a:pPr algn="r" rtl="1">
              <a:buFont typeface="Wingdings" pitchFamily="2" charset="2"/>
              <a:buChar char="v"/>
            </a:pPr>
            <a:r>
              <a:rPr lang="fa-IR" sz="2000" dirty="0" smtClean="0">
                <a:solidFill>
                  <a:schemeClr val="tx1">
                    <a:lumMod val="75000"/>
                    <a:lumOff val="25000"/>
                  </a:schemeClr>
                </a:solidFill>
              </a:rPr>
              <a:t>دانشمند واقعی کسی ست که بدون در نظرگرفتن منافع شخصی به شناخت رازهای طبیعت اقدام کند و بزرگتری پاداش او معرفتی ست که بدست می آید و با هیچ چیز مادی قابل قیاس نیست.</a:t>
            </a:r>
          </a:p>
          <a:p>
            <a:pPr algn="r" rtl="1">
              <a:buFont typeface="Wingdings" pitchFamily="2" charset="2"/>
              <a:buChar char="v"/>
            </a:pPr>
            <a:endParaRPr lang="fa-IR" sz="2000" dirty="0" smtClean="0">
              <a:solidFill>
                <a:schemeClr val="tx1">
                  <a:lumMod val="75000"/>
                  <a:lumOff val="25000"/>
                </a:schemeClr>
              </a:solidFill>
            </a:endParaRPr>
          </a:p>
          <a:p>
            <a:pPr algn="r" rtl="1">
              <a:buFont typeface="Wingdings" pitchFamily="2" charset="2"/>
              <a:buChar char="v"/>
            </a:pPr>
            <a:r>
              <a:rPr lang="fa-IR" sz="2000" dirty="0" smtClean="0">
                <a:solidFill>
                  <a:schemeClr val="tx1">
                    <a:lumMod val="75000"/>
                    <a:lumOff val="25000"/>
                  </a:schemeClr>
                </a:solidFill>
              </a:rPr>
              <a:t>وقتی به یک معرفت ( شناخت ، دانستنی ) علمی یک پدیده میرسیم دو مزیت بزرگ بدست میاوریم:</a:t>
            </a:r>
          </a:p>
          <a:p>
            <a:pPr algn="r" rtl="1">
              <a:buFont typeface="Wingdings" pitchFamily="2" charset="2"/>
              <a:buChar char="v"/>
            </a:pPr>
            <a:r>
              <a:rPr lang="fa-IR" sz="2000" dirty="0" smtClean="0">
                <a:solidFill>
                  <a:schemeClr val="tx1">
                    <a:lumMod val="75000"/>
                    <a:lumOff val="25000"/>
                  </a:schemeClr>
                </a:solidFill>
              </a:rPr>
              <a:t>مزیت اول : تعمیم یا نتیجه گیری های علمی به دانشمند امکان پیش بینی میدهد .</a:t>
            </a:r>
          </a:p>
          <a:p>
            <a:pPr algn="r" rtl="1">
              <a:buFont typeface="Wingdings" pitchFamily="2" charset="2"/>
              <a:buChar char="v"/>
            </a:pPr>
            <a:r>
              <a:rPr lang="fa-IR" sz="2000" dirty="0" smtClean="0">
                <a:solidFill>
                  <a:schemeClr val="tx1">
                    <a:lumMod val="75000"/>
                    <a:lumOff val="25000"/>
                  </a:schemeClr>
                </a:solidFill>
              </a:rPr>
              <a:t>مثال : به تصویر داخل کتاب توجه کنید</a:t>
            </a:r>
            <a:r>
              <a:rPr lang="fa-IR" sz="2000" dirty="0" smtClean="0">
                <a:solidFill>
                  <a:schemeClr val="tx1">
                    <a:lumMod val="75000"/>
                    <a:lumOff val="25000"/>
                  </a:schemeClr>
                </a:solidFill>
              </a:rPr>
              <a:t> (صفحه ی 31 کتاب ) </a:t>
            </a:r>
            <a:endParaRPr lang="fa-IR" sz="2000" dirty="0" smtClean="0">
              <a:solidFill>
                <a:schemeClr val="tx1">
                  <a:lumMod val="75000"/>
                  <a:lumOff val="25000"/>
                </a:schemeClr>
              </a:solidFill>
            </a:endParaRPr>
          </a:p>
          <a:p>
            <a:pPr algn="r" rtl="1">
              <a:buFont typeface="Wingdings" pitchFamily="2" charset="2"/>
              <a:buChar char="v"/>
            </a:pPr>
            <a:r>
              <a:rPr lang="fa-IR" sz="2000" dirty="0" smtClean="0">
                <a:solidFill>
                  <a:schemeClr val="tx1">
                    <a:lumMod val="75000"/>
                    <a:lumOff val="25000"/>
                  </a:schemeClr>
                </a:solidFill>
              </a:rPr>
              <a:t>وقتی میخواهیم یک نخ نایلونی را با شعله ی چوب کبریت قطع کنیم</a:t>
            </a:r>
          </a:p>
          <a:p>
            <a:pPr algn="r" rtl="1">
              <a:buFont typeface="Wingdings" pitchFamily="2" charset="2"/>
              <a:buChar char="v"/>
            </a:pPr>
            <a:r>
              <a:rPr lang="fa-IR" sz="2000" dirty="0" smtClean="0">
                <a:solidFill>
                  <a:schemeClr val="tx1">
                    <a:lumMod val="75000"/>
                    <a:lumOff val="25000"/>
                  </a:schemeClr>
                </a:solidFill>
              </a:rPr>
              <a:t> قطعا نخ را بالایه شعله نگه میداریم تا گرما باعث قطع آن شود زیرا شعله به سمت بالاست .     ( شکل ج)  </a:t>
            </a:r>
          </a:p>
          <a:p>
            <a:pPr algn="r" rtl="1">
              <a:buFont typeface="Wingdings" pitchFamily="2" charset="2"/>
              <a:buChar char="v"/>
            </a:pPr>
            <a:endParaRPr lang="fa-IR" sz="2000" dirty="0" smtClean="0">
              <a:solidFill>
                <a:schemeClr val="tx1">
                  <a:lumMod val="75000"/>
                  <a:lumOff val="25000"/>
                </a:schemeClr>
              </a:solidFill>
            </a:endParaRPr>
          </a:p>
          <a:p>
            <a:pPr algn="r" rtl="1">
              <a:buFont typeface="Wingdings" pitchFamily="2" charset="2"/>
              <a:buChar char="v"/>
            </a:pPr>
            <a:r>
              <a:rPr lang="fa-IR" sz="2000" dirty="0" smtClean="0">
                <a:solidFill>
                  <a:schemeClr val="tx1">
                    <a:lumMod val="75000"/>
                    <a:lumOff val="25000"/>
                  </a:schemeClr>
                </a:solidFill>
              </a:rPr>
              <a:t>این مثال ها  نشاندهنده ی این نکته ست که ما به کمک تعمیم های علمی خیلی از این موارد را پیش بینی میکنیم.</a:t>
            </a:r>
            <a:endParaRPr lang="en-US" sz="2000" dirty="0">
              <a:solidFill>
                <a:schemeClr val="tx1">
                  <a:lumMod val="75000"/>
                  <a:lumOff val="25000"/>
                </a:schemeClr>
              </a:solidFill>
            </a:endParaRPr>
          </a:p>
        </p:txBody>
      </p:sp>
      <p:sp>
        <p:nvSpPr>
          <p:cNvPr id="4" name="Rectangle 3"/>
          <p:cNvSpPr/>
          <p:nvPr/>
        </p:nvSpPr>
        <p:spPr>
          <a:xfrm>
            <a:off x="3124200" y="609600"/>
            <a:ext cx="3203121" cy="923330"/>
          </a:xfrm>
          <a:prstGeom prst="rect">
            <a:avLst/>
          </a:prstGeom>
          <a:noFill/>
        </p:spPr>
        <p:txBody>
          <a:bodyPr wrap="none" lIns="91440" tIns="45720" rIns="91440" bIns="45720">
            <a:spAutoFit/>
          </a:bodyPr>
          <a:lstStyle/>
          <a:p>
            <a:pPr algn="ctr"/>
            <a:r>
              <a:rPr lang="fa-IR"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فایده ی علم :</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623</TotalTime>
  <Words>2409</Words>
  <Application>Microsoft Office PowerPoint</Application>
  <PresentationFormat>On-screen Show (4:3)</PresentationFormat>
  <Paragraphs>147</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Urban</vt:lpstr>
      <vt:lpstr>برنامه ریزی وآموزش مفاهیم علوم تجربی</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برنامه ریزی وآموزش مفاهیم علوم تجربی</dc:title>
  <dc:creator>NeCro</dc:creator>
  <cp:lastModifiedBy>NeCro</cp:lastModifiedBy>
  <cp:revision>63</cp:revision>
  <dcterms:created xsi:type="dcterms:W3CDTF">2020-03-17T09:04:16Z</dcterms:created>
  <dcterms:modified xsi:type="dcterms:W3CDTF">2020-03-17T19:27:46Z</dcterms:modified>
</cp:coreProperties>
</file>