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</p:sldMasterIdLst>
  <p:notesMasterIdLst>
    <p:notesMasterId r:id="rId16"/>
  </p:notesMasterIdLst>
  <p:handoutMasterIdLst>
    <p:handoutMasterId r:id="rId17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76" r:id="rId13"/>
    <p:sldId id="277" r:id="rId14"/>
    <p:sldId id="273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CC99"/>
    <a:srgbClr val="3399FF"/>
    <a:srgbClr val="9966FF"/>
    <a:srgbClr val="FFFFE7"/>
    <a:srgbClr val="E4EBDD"/>
    <a:srgbClr val="FAE2FE"/>
    <a:srgbClr val="FFFF75"/>
    <a:srgbClr val="A6F2F4"/>
    <a:srgbClr val="EE8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182" autoAdjust="0"/>
  </p:normalViewPr>
  <p:slideViewPr>
    <p:cSldViewPr showGuides="1">
      <p:cViewPr varScale="1">
        <p:scale>
          <a:sx n="70" d="100"/>
          <a:sy n="70" d="100"/>
        </p:scale>
        <p:origin x="654" y="4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2/2/2018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70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9B1-45E7-453F-A6B5-2E3C3CB40AF6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1F73-C0BB-450B-969B-D93E1B9CE7C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E7A5-7AA5-4EC5-A84F-3A31F20BCCF9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0E78-F567-448D-842D-3F36AB657F6F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7B32-378B-47E2-B487-5CA2106529B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0B7-927E-4E79-8510-FA0CFFE7EA3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3799-BF29-4BCA-81C7-8FAA8EE92FF5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70D3-8056-4532-914B-0274534B095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65C7-D92C-466A-8459-376C13FBD95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6C8-6CD8-41D2-8412-F93B58FF6E13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8350-4598-4F3D-AB78-C66F9C9BBB07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CC12E384-36DD-47F9-88C3-07F6F5412A8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586" y="-71462"/>
            <a:ext cx="8523305" cy="1868492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Titr" pitchFamily="2" charset="-78"/>
              </a:rPr>
              <a:t>سیستم های اطلاعاتی حسابداری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308726" y="2071678"/>
            <a:ext cx="4567230" cy="2437442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77500" lnSpcReduction="20000"/>
          </a:bodyPr>
          <a:lstStyle/>
          <a:p>
            <a:pPr marL="0" marR="0" lvl="0" indent="0" algn="ctr" defTabSz="1218987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نویسندگان:</a:t>
            </a: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دکتر مهدی مرادی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2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(دانشیار دانشگاه فردوسی مشهد)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3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نعیمه بیات</a:t>
            </a:r>
            <a:endParaRPr kumimoji="0" lang="fa-IR" sz="3800" b="0" i="0" u="none" strike="noStrike" kern="1200" cap="none" spc="0" normalizeH="0" baseline="0" noProof="0" dirty="0">
              <a:ln w="0"/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B Davat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11885" y="5073960"/>
            <a:ext cx="4760912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www.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hesabketab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.org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مرجع آموزش و فایل‌های حسابداری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a-IR" sz="28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34" y="262475"/>
            <a:ext cx="11572956" cy="563563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cs typeface="B Zar" pitchFamily="2" charset="-78"/>
              </a:rPr>
              <a:t>تهیه اطلاعات برای تصمیم گیری</a:t>
            </a:r>
            <a:endParaRPr lang="en-US" b="1" dirty="0">
              <a:cs typeface="B Zar" pitchFamily="2" charset="-78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736694" y="1714488"/>
            <a:ext cx="8991600" cy="4879546"/>
            <a:chOff x="624" y="969"/>
            <a:chExt cx="4416" cy="2315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2254" y="1771"/>
              <a:ext cx="1154" cy="1240"/>
            </a:xfrm>
            <a:prstGeom prst="can">
              <a:avLst>
                <a:gd name="adj" fmla="val 16074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gray">
            <a:xfrm>
              <a:off x="2168" y="1884"/>
              <a:ext cx="1316" cy="1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 eaLnBrk="0" hangingPunct="0"/>
              <a:endParaRPr lang="fa-IR" sz="2200" i="1" dirty="0" smtClean="0">
                <a:solidFill>
                  <a:schemeClr val="bg1"/>
                </a:solidFill>
                <a:cs typeface="B Nazanin" panose="00000400000000000000" pitchFamily="2" charset="-78"/>
              </a:endParaRPr>
            </a:p>
            <a:p>
              <a:pPr algn="ctr" rtl="1" eaLnBrk="0" hangingPunct="0"/>
              <a:r>
                <a:rPr lang="fa-IR" sz="2200" i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دومین وظیفه سیستم‌های</a:t>
              </a:r>
            </a:p>
            <a:p>
              <a:pPr algn="ctr" rtl="1" eaLnBrk="0" hangingPunct="0"/>
              <a:r>
                <a:rPr lang="fa-IR" sz="2200" i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اطلاعاتی حسابداری، فراهم</a:t>
              </a:r>
            </a:p>
            <a:p>
              <a:pPr algn="ctr" rtl="1" eaLnBrk="0" hangingPunct="0"/>
              <a:r>
                <a:rPr lang="fa-IR" sz="2200" i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کردن اطلاعات مفید برای</a:t>
              </a:r>
            </a:p>
            <a:p>
              <a:pPr algn="ctr" rtl="1" eaLnBrk="0" hangingPunct="0"/>
              <a:r>
                <a:rPr lang="fa-IR" sz="2200" i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تصمیم گیری‌های افراد</a:t>
              </a:r>
            </a:p>
            <a:p>
              <a:pPr algn="ctr" rtl="1" eaLnBrk="0" hangingPunct="0"/>
              <a:r>
                <a:rPr lang="fa-IR" sz="2200" i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درون‌سازمانی و  برون‌سازمانی</a:t>
              </a:r>
            </a:p>
            <a:p>
              <a:pPr algn="ctr" rtl="1" eaLnBrk="0" hangingPunct="0"/>
              <a:r>
                <a:rPr lang="fa-IR" sz="2200" i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است</a:t>
              </a: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624" y="1424"/>
              <a:ext cx="1152" cy="18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sz="1600" b="0">
                <a:latin typeface="Verdana" panose="020B0604030504040204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72" y="1488"/>
              <a:ext cx="1056" cy="1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fa-IR" sz="2000" b="1" i="1" u="sng" dirty="0" smtClean="0">
                  <a:solidFill>
                    <a:srgbClr val="001D3A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گزارش‌های مدیریتی</a:t>
              </a:r>
            </a:p>
            <a:p>
              <a:pPr algn="ctr" eaLnBrk="0" hangingPunct="0"/>
              <a:endParaRPr lang="fa-IR" sz="2200" b="0" dirty="0">
                <a:solidFill>
                  <a:srgbClr val="001D3A"/>
                </a:solidFill>
                <a:latin typeface="Verdana" panose="020B0604030504040204" pitchFamily="34" charset="0"/>
              </a:endParaRPr>
            </a:p>
            <a:p>
              <a:pPr algn="ctr" eaLnBrk="0" hangingPunct="0"/>
              <a:r>
                <a:rPr lang="fa-IR" sz="2200" b="0" dirty="0" smtClean="0">
                  <a:solidFill>
                    <a:srgbClr val="001D3A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در این بخش اطلاعات در دو مسیر جریان دارند</a:t>
              </a:r>
            </a:p>
            <a:p>
              <a:pPr algn="ctr" eaLnBrk="0" hangingPunct="0"/>
              <a:endParaRPr lang="fa-IR" sz="2200" b="0" dirty="0">
                <a:solidFill>
                  <a:srgbClr val="001D3A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  <a:p>
              <a:pPr algn="ctr" eaLnBrk="0" hangingPunct="0"/>
              <a:r>
                <a:rPr lang="fa-IR" sz="2200" b="0" dirty="0" smtClean="0">
                  <a:solidFill>
                    <a:srgbClr val="001D3A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1- از بالا به پایین </a:t>
              </a:r>
            </a:p>
            <a:p>
              <a:pPr algn="ctr" eaLnBrk="0" hangingPunct="0"/>
              <a:r>
                <a:rPr lang="fa-IR" sz="2200" b="0" dirty="0" smtClean="0">
                  <a:solidFill>
                    <a:srgbClr val="001D3A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(گزارش بودجه)</a:t>
              </a:r>
            </a:p>
            <a:p>
              <a:pPr algn="ctr" eaLnBrk="0" hangingPunct="0"/>
              <a:r>
                <a:rPr lang="fa-IR" sz="2200" b="0" dirty="0" smtClean="0">
                  <a:solidFill>
                    <a:srgbClr val="001D3A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2- از پایین به بالا (گزارش‌های عملکرد به مدیران ارشد)</a:t>
              </a:r>
              <a:endParaRPr lang="fa-IR" sz="2200" b="0" dirty="0">
                <a:solidFill>
                  <a:srgbClr val="001D3A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3888" y="1424"/>
              <a:ext cx="1152" cy="18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fa-IR" b="0">
                <a:latin typeface="Verdana" panose="020B0604030504040204" pitchFamily="34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936" y="1488"/>
              <a:ext cx="1056" cy="1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tx2"/>
                      </a:gs>
                      <a:gs pos="100000">
                        <a:schemeClr val="tx2">
                          <a:gamma/>
                          <a:tint val="48627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fa-IR" b="1" i="1" u="sng" dirty="0" smtClean="0">
                  <a:solidFill>
                    <a:srgbClr val="001D3A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صورت‌های مالی</a:t>
              </a:r>
            </a:p>
            <a:p>
              <a:pPr algn="ctr" eaLnBrk="0" hangingPunct="0"/>
              <a:endParaRPr lang="fa-IR" dirty="0">
                <a:solidFill>
                  <a:srgbClr val="001D3A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  <a:p>
              <a:pPr algn="ctr" eaLnBrk="0" hangingPunct="0"/>
              <a:r>
                <a:rPr lang="fa-IR" sz="2200" dirty="0" smtClean="0">
                  <a:solidFill>
                    <a:srgbClr val="001D3A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فرآیند تهیه صورت‌های مالی به شکل یک چرخه فعالیت است که چرخه حسابداری نامیده می‌شود.</a:t>
              </a:r>
              <a:endParaRPr lang="en-US" sz="2200" dirty="0">
                <a:solidFill>
                  <a:srgbClr val="001D3A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  <a:p>
              <a:pPr algn="ctr" eaLnBrk="0" hangingPunct="0"/>
              <a:endParaRPr lang="en-US" b="0" dirty="0" smtClean="0">
                <a:solidFill>
                  <a:srgbClr val="001D3A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  <a:p>
              <a:pPr algn="ctr" eaLnBrk="0" hangingPunct="0"/>
              <a:endParaRPr lang="en-US" b="0" dirty="0">
                <a:solidFill>
                  <a:srgbClr val="001D3A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gray">
            <a:xfrm>
              <a:off x="1870" y="969"/>
              <a:ext cx="1920" cy="384"/>
            </a:xfrm>
            <a:prstGeom prst="can">
              <a:avLst>
                <a:gd name="adj" fmla="val 27866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gray">
            <a:xfrm>
              <a:off x="2157" y="1107"/>
              <a:ext cx="134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a-IR" i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تهیه اطلاعات برای تصمیم‌گیری</a:t>
              </a:r>
              <a:endParaRPr lang="en-US" i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AutoShape 21"/>
            <p:cNvSpPr>
              <a:spLocks noChangeArrowheads="1"/>
            </p:cNvSpPr>
            <p:nvPr/>
          </p:nvSpPr>
          <p:spPr bwMode="gray">
            <a:xfrm>
              <a:off x="2256" y="1424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18" name="TextBox 17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25"/>
            <a:ext cx="11023634" cy="566738"/>
          </a:xfrm>
        </p:spPr>
        <p:txBody>
          <a:bodyPr>
            <a:normAutofit/>
          </a:bodyPr>
          <a:lstStyle/>
          <a:p>
            <a:pPr algn="r"/>
            <a:r>
              <a:rPr lang="fa-IR" sz="2800" b="1" dirty="0">
                <a:cs typeface="B Zar" pitchFamily="2" charset="-78"/>
              </a:rPr>
              <a:t>استقرار کنترل‌های داخلی</a:t>
            </a:r>
            <a:endParaRPr lang="en-US" sz="2800" b="1" dirty="0">
              <a:cs typeface="B Zar" pitchFamily="2" charset="-78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690554" y="2472116"/>
            <a:ext cx="1968560" cy="4030663"/>
            <a:chOff x="720" y="1299"/>
            <a:chExt cx="1367" cy="2539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1189" y="1299"/>
              <a:ext cx="405" cy="392"/>
              <a:chOff x="1289" y="587"/>
              <a:chExt cx="668" cy="647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gray">
              <a:xfrm>
                <a:off x="1289" y="646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263" y="1354"/>
              <a:ext cx="2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rgbClr val="000000"/>
                  </a:solidFill>
                </a:rPr>
                <a:t>4</a:t>
              </a:r>
              <a:endParaRPr lang="en-US" b="0" dirty="0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gray">
            <a:xfrm>
              <a:off x="757" y="2035"/>
              <a:ext cx="1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a-IR" b="0" dirty="0" smtClean="0">
                  <a:solidFill>
                    <a:srgbClr val="000000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ارزیابی</a:t>
              </a:r>
              <a:r>
                <a:rPr lang="fa-IR" sz="1400" b="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 </a:t>
              </a:r>
              <a:r>
                <a:rPr lang="fa-IR" b="0" dirty="0">
                  <a:solidFill>
                    <a:srgbClr val="000000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کارایی</a:t>
              </a:r>
              <a:endParaRPr lang="en-US" b="0" dirty="0">
                <a:solidFill>
                  <a:srgbClr val="000000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3942078" y="2466132"/>
            <a:ext cx="1971329" cy="4030663"/>
            <a:chOff x="2208" y="1299"/>
            <a:chExt cx="1365" cy="2539"/>
          </a:xfrm>
        </p:grpSpPr>
        <p:sp>
          <p:nvSpPr>
            <p:cNvPr id="22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00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2677" y="1335"/>
              <a:ext cx="405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gray">
            <a:xfrm>
              <a:off x="2752" y="1354"/>
              <a:ext cx="2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rgbClr val="000000"/>
                  </a:solidFill>
                </a:rPr>
                <a:t>3</a:t>
              </a:r>
              <a:endParaRPr lang="en-US" b="0" dirty="0"/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gray">
            <a:xfrm>
              <a:off x="2226" y="2041"/>
              <a:ext cx="129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a-IR" b="0" dirty="0">
                  <a:solidFill>
                    <a:srgbClr val="000000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تشویق کارکنان به اجرای رویه‌های واحد تجاری و سنجش میزان رعایت رویه‌ها</a:t>
              </a:r>
              <a:endParaRPr lang="en-US" b="0" dirty="0">
                <a:solidFill>
                  <a:srgbClr val="000000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3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6195928" y="2475657"/>
            <a:ext cx="1935385" cy="4030663"/>
            <a:chOff x="3692" y="1299"/>
            <a:chExt cx="1367" cy="2539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7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8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9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00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40" name="Group 37"/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45" name="Oval 38"/>
              <p:cNvSpPr>
                <a:spLocks noChangeArrowheads="1"/>
              </p:cNvSpPr>
              <p:nvPr/>
            </p:nvSpPr>
            <p:spPr bwMode="gray">
              <a:xfrm>
                <a:off x="1289" y="646"/>
                <a:ext cx="668" cy="54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a-IR"/>
              </a:p>
            </p:txBody>
          </p:sp>
          <p:sp>
            <p:nvSpPr>
              <p:cNvPr id="46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47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48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  <p:sp>
            <p:nvSpPr>
              <p:cNvPr id="49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/>
              </a:p>
            </p:txBody>
          </p:sp>
        </p:grpSp>
        <p:sp>
          <p:nvSpPr>
            <p:cNvPr id="41" name="Text Box 43"/>
            <p:cNvSpPr txBox="1">
              <a:spLocks noChangeArrowheads="1"/>
            </p:cNvSpPr>
            <p:nvPr/>
          </p:nvSpPr>
          <p:spPr bwMode="gray">
            <a:xfrm>
              <a:off x="4238" y="1354"/>
              <a:ext cx="2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rgbClr val="000000"/>
                  </a:solidFill>
                </a:rPr>
                <a:t>2</a:t>
              </a:r>
              <a:endParaRPr lang="en-US" b="0" dirty="0"/>
            </a:p>
          </p:txBody>
        </p:sp>
        <p:sp>
          <p:nvSpPr>
            <p:cNvPr id="42" name="Text Box 44"/>
            <p:cNvSpPr txBox="1">
              <a:spLocks noChangeArrowheads="1"/>
            </p:cNvSpPr>
            <p:nvPr/>
          </p:nvSpPr>
          <p:spPr bwMode="gray">
            <a:xfrm>
              <a:off x="3743" y="2038"/>
              <a:ext cx="129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a-IR" b="0" dirty="0">
                  <a:solidFill>
                    <a:srgbClr val="000000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افزایش دقت و قابلیت اتکای</a:t>
              </a:r>
              <a:r>
                <a:rPr lang="fa-IR" sz="1400" b="0" dirty="0" smtClean="0">
                  <a:solidFill>
                    <a:srgbClr val="000000"/>
                  </a:solidFill>
                  <a:latin typeface="Verdana" panose="020B0604030504040204" pitchFamily="34" charset="0"/>
                </a:rPr>
                <a:t> </a:t>
              </a:r>
              <a:r>
                <a:rPr lang="fa-IR" b="0" dirty="0">
                  <a:solidFill>
                    <a:srgbClr val="000000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مدارک حسابداری</a:t>
              </a:r>
              <a:endParaRPr lang="en-US" b="0" dirty="0">
                <a:solidFill>
                  <a:srgbClr val="000000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3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4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3400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50" name="Group 32"/>
          <p:cNvGrpSpPr>
            <a:grpSpLocks/>
          </p:cNvGrpSpPr>
          <p:nvPr/>
        </p:nvGrpSpPr>
        <p:grpSpPr bwMode="auto">
          <a:xfrm>
            <a:off x="8439229" y="2466132"/>
            <a:ext cx="1979836" cy="4030663"/>
            <a:chOff x="3692" y="1299"/>
            <a:chExt cx="1367" cy="2539"/>
          </a:xfrm>
        </p:grpSpPr>
        <p:sp>
          <p:nvSpPr>
            <p:cNvPr id="51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52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53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92000">
                  <a:srgbClr val="FFC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54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/>
                </a:gs>
                <a:gs pos="95000">
                  <a:srgbClr val="FFC000"/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55" name="Group 37"/>
            <p:cNvGrpSpPr>
              <a:grpSpLocks/>
            </p:cNvGrpSpPr>
            <p:nvPr/>
          </p:nvGrpSpPr>
          <p:grpSpPr bwMode="auto">
            <a:xfrm>
              <a:off x="4165" y="1299"/>
              <a:ext cx="405" cy="445"/>
              <a:chOff x="1289" y="587"/>
              <a:chExt cx="668" cy="734"/>
            </a:xfrm>
          </p:grpSpPr>
          <p:sp>
            <p:nvSpPr>
              <p:cNvPr id="60" name="Oval 38"/>
              <p:cNvSpPr>
                <a:spLocks noChangeArrowheads="1"/>
              </p:cNvSpPr>
              <p:nvPr/>
            </p:nvSpPr>
            <p:spPr bwMode="gray">
              <a:xfrm>
                <a:off x="1289" y="646"/>
                <a:ext cx="668" cy="67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a-IR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fa-IR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 Box 43"/>
            <p:cNvSpPr txBox="1">
              <a:spLocks noChangeArrowheads="1"/>
            </p:cNvSpPr>
            <p:nvPr/>
          </p:nvSpPr>
          <p:spPr bwMode="gray">
            <a:xfrm>
              <a:off x="4241" y="1354"/>
              <a:ext cx="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0" dirty="0" smtClean="0">
                  <a:cs typeface="2  Baran" panose="00000400000000000000" pitchFamily="2" charset="-78"/>
                </a:rPr>
                <a:t>1</a:t>
              </a:r>
              <a:endParaRPr lang="en-US" b="0" dirty="0">
                <a:cs typeface="2  Baran" panose="00000400000000000000" pitchFamily="2" charset="-78"/>
              </a:endParaRPr>
            </a:p>
          </p:txBody>
        </p:sp>
        <p:sp>
          <p:nvSpPr>
            <p:cNvPr id="57" name="Text Box 44"/>
            <p:cNvSpPr txBox="1">
              <a:spLocks noChangeArrowheads="1"/>
            </p:cNvSpPr>
            <p:nvPr/>
          </p:nvSpPr>
          <p:spPr bwMode="gray">
            <a:xfrm>
              <a:off x="3752" y="2044"/>
              <a:ext cx="1296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a-IR" b="0" dirty="0">
                  <a:solidFill>
                    <a:schemeClr val="bg1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حفظ دارایی‌ها در برابر ضایع </a:t>
              </a:r>
              <a:r>
                <a:rPr lang="fa-IR" b="0" dirty="0" smtClean="0">
                  <a:solidFill>
                    <a:schemeClr val="bg1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شدن،‌ جلوگیری </a:t>
              </a:r>
              <a:r>
                <a:rPr lang="fa-IR" b="0" dirty="0">
                  <a:solidFill>
                    <a:schemeClr val="bg1"/>
                  </a:solidFill>
                  <a:latin typeface="Verdana" panose="020B0604030504040204" pitchFamily="34" charset="0"/>
                  <a:cs typeface="B Nazanin" panose="00000400000000000000" pitchFamily="2" charset="-78"/>
                </a:rPr>
                <a:t>از تقلب و استفاده نادرست</a:t>
              </a:r>
              <a:endParaRPr lang="en-US" b="0" dirty="0">
                <a:solidFill>
                  <a:schemeClr val="bg1"/>
                </a:solidFill>
                <a:latin typeface="Verdana" panose="020B060403050404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8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  <p:sp>
          <p:nvSpPr>
            <p:cNvPr id="59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2400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a-IR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 Box 17"/>
          <p:cNvSpPr txBox="1">
            <a:spLocks noChangeArrowheads="1"/>
          </p:cNvSpPr>
          <p:nvPr/>
        </p:nvSpPr>
        <p:spPr bwMode="gray">
          <a:xfrm>
            <a:off x="1022314" y="1381890"/>
            <a:ext cx="99298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rtl="1"/>
            <a:r>
              <a:rPr lang="fa-IR" i="1" dirty="0" smtClean="0">
                <a:solidFill>
                  <a:srgbClr val="000000"/>
                </a:solidFill>
                <a:latin typeface="Verdana" panose="020B0604030504040204" pitchFamily="34" charset="0"/>
                <a:cs typeface="B Nazanin" panose="00000400000000000000" pitchFamily="2" charset="-78"/>
              </a:rPr>
              <a:t>سومین وظیفه سیستم‌های اطلاعاتی جسابداری، استقرار کنترل‌های داخلی کافی به منظور حصول اطمینان از صحت ثبت و پردازش داده‌ها است.</a:t>
            </a:r>
            <a:endParaRPr lang="en-US" i="1" dirty="0">
              <a:cs typeface="B Nazanin" panose="00000400000000000000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34" y="242877"/>
            <a:ext cx="11501518" cy="563563"/>
          </a:xfrm>
        </p:spPr>
        <p:txBody>
          <a:bodyPr/>
          <a:lstStyle/>
          <a:p>
            <a:pPr algn="ctr"/>
            <a:r>
              <a:rPr lang="fa-IR" sz="3200" dirty="0">
                <a:cs typeface="B Zar" pitchFamily="2" charset="-78"/>
              </a:rPr>
              <a:t>استقرار کنترل‌های داخلی</a:t>
            </a:r>
            <a:endParaRPr lang="en-US" sz="1800" dirty="0">
              <a:cs typeface="B Zar" pitchFamily="2" charset="-78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165998" y="3367075"/>
            <a:ext cx="2880000" cy="3240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a-IR" b="0">
              <a:latin typeface="Verdana" panose="020B060403050404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142842" y="3367075"/>
            <a:ext cx="2880000" cy="3240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a-IR" b="0">
              <a:latin typeface="Verdana" panose="020B060403050404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65322" y="3567100"/>
            <a:ext cx="3000396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2000" b="1" i="1" u="sng" dirty="0">
                <a:solidFill>
                  <a:srgbClr val="000000"/>
                </a:solidFill>
                <a:cs typeface="B Nazanin" panose="00000400000000000000" pitchFamily="2" charset="-78"/>
              </a:rPr>
              <a:t>تفکیک وظایف</a:t>
            </a:r>
            <a:endParaRPr lang="en-US" sz="2000" b="1" i="1" u="sng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eaLnBrk="0" hangingPunct="0"/>
            <a:endParaRPr lang="en-US" sz="1400" b="0" dirty="0" smtClean="0">
              <a:solidFill>
                <a:srgbClr val="000000"/>
              </a:solidFill>
            </a:endParaRPr>
          </a:p>
          <a:p>
            <a:pPr eaLnBrk="0" hangingPunct="0"/>
            <a:endParaRPr lang="en-US" sz="1400" b="0" dirty="0">
              <a:solidFill>
                <a:srgbClr val="000000"/>
              </a:solidFill>
            </a:endParaRPr>
          </a:p>
          <a:p>
            <a:pPr eaLnBrk="0" hangingPunct="0"/>
            <a:endParaRPr lang="en-US" sz="1400" b="0" dirty="0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fa-IR" b="0" dirty="0">
                <a:solidFill>
                  <a:srgbClr val="000000"/>
                </a:solidFill>
                <a:cs typeface="B Nazanin" panose="00000400000000000000" pitchFamily="2" charset="-78"/>
              </a:rPr>
              <a:t>در یک معامله باید وظایف تصویب، ثبت و نگه‌داری از دارایی‌ها توسط افراد مختلفی انجام شود. </a:t>
            </a:r>
            <a:endParaRPr lang="en-US" b="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gray">
          <a:xfrm>
            <a:off x="4826023" y="3270240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11" name="AutoShape 8"/>
          <p:cNvSpPr>
            <a:spLocks noChangeAspect="1" noChangeArrowheads="1" noTextEdit="1"/>
          </p:cNvSpPr>
          <p:nvPr/>
        </p:nvSpPr>
        <p:spPr bwMode="gray">
          <a:xfrm flipH="1">
            <a:off x="6472263" y="3267063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4651398" y="1643050"/>
            <a:ext cx="2998788" cy="1601788"/>
            <a:chOff x="1997" y="1314"/>
            <a:chExt cx="1889" cy="1009"/>
          </a:xfrm>
        </p:grpSpPr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fa-IR"/>
            </a:p>
          </p:txBody>
        </p:sp>
      </p:grp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808528" y="1904518"/>
            <a:ext cx="264367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fa-IR" sz="2100" b="1" i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دو روش برای دستیابی </a:t>
            </a:r>
          </a:p>
          <a:p>
            <a:pPr algn="ctr" eaLnBrk="0" hangingPunct="0"/>
            <a:r>
              <a:rPr lang="fa-IR" sz="2100" b="1" i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به اهداف کنترل‌های داخلی</a:t>
            </a:r>
            <a:endParaRPr lang="en-US" sz="2100" b="1" i="1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7318398" y="3595675"/>
            <a:ext cx="25622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2000" b="1" i="1" u="sng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مستند سازی مناسب</a:t>
            </a:r>
          </a:p>
          <a:p>
            <a:pPr algn="ctr" eaLnBrk="0" hangingPunct="0"/>
            <a:endParaRPr lang="fa-IR" sz="2000" b="0" i="1" dirty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ctr" eaLnBrk="0" hangingPunct="0"/>
            <a:endParaRPr lang="fa-IR" sz="2000" b="0" i="1" dirty="0" smtClean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ctr" eaLnBrk="0" hangingPunct="0"/>
            <a:r>
              <a:rPr lang="fa-IR" b="0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مستند سازی بیان می‌کند که برای انجام وظایف یک چرخه چه مراحل و فرآیندهایی باید انجام شود.</a:t>
            </a:r>
            <a:endParaRPr lang="en-US" b="0" dirty="0">
              <a:solidFill>
                <a:srgbClr val="000000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Freeform 7"/>
          <p:cNvSpPr>
            <a:spLocks/>
          </p:cNvSpPr>
          <p:nvPr/>
        </p:nvSpPr>
        <p:spPr bwMode="gray">
          <a:xfrm flipH="1">
            <a:off x="6442984" y="3286292"/>
            <a:ext cx="931729" cy="1225371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23" name="TextBox 22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Rectangle 3" descr="Zig zag"/>
          <p:cNvSpPr>
            <a:spLocks noChangeArrowheads="1"/>
          </p:cNvSpPr>
          <p:nvPr/>
        </p:nvSpPr>
        <p:spPr bwMode="auto">
          <a:xfrm>
            <a:off x="307934" y="3717032"/>
            <a:ext cx="11644330" cy="3140968"/>
          </a:xfrm>
          <a:prstGeom prst="rect">
            <a:avLst/>
          </a:prstGeom>
          <a:pattFill prst="zigZag">
            <a:fgClr>
              <a:srgbClr val="F4EB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dirty="0" smtClean="0"/>
              <a:t>پایان</a:t>
            </a:r>
            <a:endParaRPr lang="fa-IR" dirty="0"/>
          </a:p>
        </p:txBody>
      </p:sp>
      <p:pic>
        <p:nvPicPr>
          <p:cNvPr id="19" name="Picture 18"/>
          <p:cNvPicPr/>
          <p:nvPr/>
        </p:nvPicPr>
        <p:blipFill>
          <a:blip r:embed="rId2" cstate="email">
            <a:duotone>
              <a:prstClr val="black"/>
              <a:srgbClr val="8A78F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4179888" y="-842978"/>
            <a:ext cx="4114800" cy="12001584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22248" y="1785926"/>
            <a:ext cx="6294194" cy="3143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0" marR="0" lvl="0" indent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a-IR" sz="4300" b="0" i="0" u="none" strike="noStrike" kern="1200" cap="none" spc="0" normalizeH="0" baseline="0" noProof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فصل دوم:</a:t>
            </a:r>
          </a:p>
          <a:p>
            <a:pPr marL="609493" marR="0" lvl="1" indent="0" algn="ctr" defTabSz="1218987" rtl="1" eaLnBrk="1" fontAlgn="auto" latinLnBrk="0" hangingPunct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None/>
              <a:tabLst/>
              <a:defRPr/>
            </a:pPr>
            <a:r>
              <a:rPr kumimoji="0" lang="fa-IR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فعالیت های اساسی سیستم های اطلاعاتی حسابداری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44475">
            <a:off x="3048505" y="-141966"/>
            <a:ext cx="4114800" cy="1419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7309" y="1701800"/>
            <a:ext cx="9620573" cy="2941646"/>
          </a:xfrm>
        </p:spPr>
        <p:txBody>
          <a:bodyPr>
            <a:normAutofit/>
          </a:bodyPr>
          <a:lstStyle/>
          <a:p>
            <a:pPr marL="342900" lvl="0" indent="-342900" algn="justLow">
              <a:lnSpc>
                <a:spcPct val="115000"/>
              </a:lnSpc>
              <a:buFont typeface="+mj-lt"/>
              <a:buAutoNum type="arabicPeriod"/>
            </a:pPr>
            <a:r>
              <a:rPr lang="fa-IR" sz="2800" dirty="0" smtClean="0">
                <a:latin typeface="Calibri"/>
                <a:ea typeface="Calibri"/>
                <a:cs typeface="B Zar"/>
              </a:rPr>
              <a:t>آشنایی با وظایف سیستم‌های اطلاعاتی حسابداری</a:t>
            </a: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marL="342900" lvl="0" indent="-342900" algn="justLow">
              <a:lnSpc>
                <a:spcPct val="115000"/>
              </a:lnSpc>
              <a:buFont typeface="+mj-lt"/>
              <a:buAutoNum type="arabicPeriod"/>
            </a:pPr>
            <a:r>
              <a:rPr lang="fa-IR" sz="2800" dirty="0" smtClean="0">
                <a:latin typeface="Calibri"/>
                <a:ea typeface="Calibri"/>
                <a:cs typeface="B Zar"/>
              </a:rPr>
              <a:t>آشنایی با انواع فعالیت‌های تجاری و نیاز‌های اطلاعاتی</a:t>
            </a: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marL="342900" lvl="0" indent="-342900" algn="justLow">
              <a:lnSpc>
                <a:spcPct val="115000"/>
              </a:lnSpc>
              <a:buFont typeface="+mj-lt"/>
              <a:buAutoNum type="arabicPeriod"/>
            </a:pPr>
            <a:r>
              <a:rPr lang="fa-IR" sz="2800" dirty="0" smtClean="0">
                <a:latin typeface="Calibri"/>
                <a:ea typeface="Calibri"/>
                <a:cs typeface="B Zar"/>
              </a:rPr>
              <a:t>آشنایی با اصول طراحی صحیح فرم‌ها</a:t>
            </a: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marL="342900" lvl="0" indent="-342900" algn="justLow">
              <a:lnSpc>
                <a:spcPct val="115000"/>
              </a:lnSpc>
              <a:buFont typeface="+mj-lt"/>
              <a:buAutoNum type="arabicPeriod"/>
            </a:pPr>
            <a:r>
              <a:rPr lang="fa-IR" sz="2800" dirty="0" smtClean="0">
                <a:latin typeface="Calibri"/>
                <a:ea typeface="Calibri"/>
                <a:cs typeface="B Zar"/>
              </a:rPr>
              <a:t>آشنایی با نحوه تهیه فهرست حساب‌ها</a:t>
            </a:r>
            <a:endParaRPr lang="en-US" sz="2800" dirty="0" smtClean="0">
              <a:latin typeface="Calibri"/>
              <a:ea typeface="Calibri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914400" fontAlgn="base">
              <a:lnSpc>
                <a:spcPct val="100000"/>
              </a:lnSpc>
              <a:spcAft>
                <a:spcPts val="1000"/>
              </a:spcAft>
            </a:pPr>
            <a:r>
              <a:rPr lang="fa-IR" sz="4000" dirty="0" smtClean="0">
                <a:latin typeface="IranNastaliq" pitchFamily="18" charset="0"/>
                <a:ea typeface="Arial" pitchFamily="34" charset="0"/>
                <a:cs typeface="B Zar" pitchFamily="2" charset="-78"/>
              </a:rPr>
              <a:t>پس از مطالعه این فصل، خواننده با مفاهیم ذیل آشنا می شود: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2" y="0"/>
            <a:ext cx="10157354" cy="1397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وظایف سیستم های اطلاعاتی حسابداری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Koodak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 descr="C:\Users\Afra\Downloads\sony-12q3-Sseries-15-silver-frontangle-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54420">
            <a:off x="561649" y="3239133"/>
            <a:ext cx="3390492" cy="257636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127000"/>
          </a:effectLst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1036463" y="1682765"/>
            <a:ext cx="762000" cy="665162"/>
            <a:chOff x="1110" y="2656"/>
            <a:chExt cx="1549" cy="1351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</p:grp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3879834" y="2356919"/>
            <a:ext cx="6864052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79372" y="1785926"/>
            <a:ext cx="105728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rtl="1" eaLnBrk="0" hangingPunct="0"/>
            <a:r>
              <a:rPr lang="fa-IR" sz="2800" i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گردآوری و ذخیره‌سازی موثر و کارآمد داده‌های مربوط به معاملات و فعالیت‌های تجاری بنگاه</a:t>
            </a:r>
            <a:endParaRPr lang="en-US" sz="2800" i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gray">
          <a:xfrm>
            <a:off x="11229388" y="1790056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4237024" y="3835408"/>
            <a:ext cx="6490394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485632" y="3335342"/>
            <a:ext cx="6354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sz="2800" i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تبدیل داده‌های اولیه به اطلاعات مفید برای تصمیم‌گیری؛</a:t>
            </a:r>
            <a:endParaRPr lang="en-US" sz="2800" i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11023634" y="4764102"/>
            <a:ext cx="762000" cy="665162"/>
            <a:chOff x="1110" y="2656"/>
            <a:chExt cx="1549" cy="1351"/>
          </a:xfrm>
        </p:grpSpPr>
        <p:sp>
          <p:nvSpPr>
            <p:cNvPr id="2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  <p:sp>
          <p:nvSpPr>
            <p:cNvPr id="2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  <p:sp>
          <p:nvSpPr>
            <p:cNvPr id="2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</p:grp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4451338" y="5389635"/>
            <a:ext cx="627608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665520" y="4786322"/>
            <a:ext cx="71415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rtl="1" eaLnBrk="0" hangingPunct="0"/>
            <a:r>
              <a:rPr lang="fa-IR" sz="2800" i="1" dirty="0" smtClean="0">
                <a:solidFill>
                  <a:schemeClr val="tx2"/>
                </a:solidFill>
                <a:cs typeface="B Nazanin" panose="00000400000000000000" pitchFamily="2" charset="-78"/>
              </a:rPr>
              <a:t>استقرار کنترل‌های داخلی کافی </a:t>
            </a:r>
            <a:endParaRPr lang="en-US" sz="2800" i="1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gray">
          <a:xfrm>
            <a:off x="11234062" y="486242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10976014" y="3263904"/>
            <a:ext cx="762000" cy="665162"/>
            <a:chOff x="1110" y="2656"/>
            <a:chExt cx="1549" cy="1351"/>
          </a:xfrm>
        </p:grpSpPr>
        <p:sp>
          <p:nvSpPr>
            <p:cNvPr id="31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  <p:sp>
          <p:nvSpPr>
            <p:cNvPr id="32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rtl="1"/>
              <a:endParaRPr lang="fa-IR"/>
            </a:p>
          </p:txBody>
        </p:sp>
      </p:grpSp>
      <p:sp>
        <p:nvSpPr>
          <p:cNvPr id="34" name="Text Box 16"/>
          <p:cNvSpPr txBox="1">
            <a:spLocks noChangeArrowheads="1"/>
          </p:cNvSpPr>
          <p:nvPr/>
        </p:nvSpPr>
        <p:spPr bwMode="gray">
          <a:xfrm>
            <a:off x="11190328" y="3335342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285728"/>
            <a:ext cx="10157354" cy="901720"/>
          </a:xfrm>
        </p:spPr>
        <p:txBody>
          <a:bodyPr/>
          <a:lstStyle/>
          <a:p>
            <a:pPr algn="r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طرح سه سوال: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00441" y="1428736"/>
            <a:ext cx="6323259" cy="4727596"/>
          </a:xfrm>
        </p:spPr>
        <p:txBody>
          <a:bodyPr>
            <a:normAutofit/>
          </a:bodyPr>
          <a:lstStyle/>
          <a:p>
            <a:pPr marL="342900" lvl="0" indent="-342900" algn="justLow">
              <a:lnSpc>
                <a:spcPct val="115000"/>
              </a:lnSpc>
              <a:buFont typeface="Times New Roman"/>
              <a:buChar char="-"/>
            </a:pPr>
            <a:r>
              <a:rPr lang="fa-IR" sz="2800" dirty="0" smtClean="0">
                <a:latin typeface="Calibri"/>
                <a:ea typeface="Calibri"/>
                <a:cs typeface="B Roya" pitchFamily="2" charset="-78"/>
              </a:rPr>
              <a:t>اطلاعات مورد نیاز چگونه گردآوری می‌شود؟</a:t>
            </a:r>
            <a:endParaRPr lang="en-US" sz="2800" dirty="0" smtClean="0">
              <a:latin typeface="Calibri"/>
              <a:ea typeface="Calibri"/>
              <a:cs typeface="B Roya" pitchFamily="2" charset="-78"/>
            </a:endParaRPr>
          </a:p>
          <a:p>
            <a:pPr marL="342900" lvl="0" indent="-342900" algn="justLow">
              <a:lnSpc>
                <a:spcPct val="115000"/>
              </a:lnSpc>
              <a:buFont typeface="Times New Roman"/>
              <a:buChar char="-"/>
            </a:pPr>
            <a:r>
              <a:rPr lang="fa-IR" sz="2800" dirty="0" smtClean="0">
                <a:latin typeface="Calibri"/>
                <a:ea typeface="Calibri"/>
                <a:cs typeface="B Roya" pitchFamily="2" charset="-78"/>
              </a:rPr>
              <a:t>داده‌های مربوط به انواع رویدادها چگونه به دست آمده و پردازش می شوند؟ </a:t>
            </a:r>
            <a:endParaRPr lang="en-US" sz="2800" dirty="0" smtClean="0">
              <a:latin typeface="Calibri"/>
              <a:ea typeface="Calibri"/>
              <a:cs typeface="B Roya" pitchFamily="2" charset="-78"/>
            </a:endParaRPr>
          </a:p>
          <a:p>
            <a:pPr marL="342900" lvl="0" indent="-342900" algn="justLow">
              <a:lnSpc>
                <a:spcPct val="115000"/>
              </a:lnSpc>
              <a:buFont typeface="Times New Roman"/>
              <a:buChar char="-"/>
            </a:pPr>
            <a:r>
              <a:rPr lang="fa-IR" sz="2800" dirty="0" smtClean="0">
                <a:latin typeface="Calibri"/>
                <a:ea typeface="Calibri"/>
                <a:cs typeface="B Roya" pitchFamily="2" charset="-78"/>
              </a:rPr>
              <a:t>داده‌های دریافت شده چگونه سازمان‌دهی می شود؟ </a:t>
            </a:r>
          </a:p>
          <a:p>
            <a:pPr marL="342900" indent="-342900" algn="justLow">
              <a:lnSpc>
                <a:spcPct val="115000"/>
              </a:lnSpc>
              <a:buFont typeface="Times New Roman"/>
              <a:buChar char="-"/>
            </a:pPr>
            <a:r>
              <a:rPr lang="fa-IR" sz="2800" dirty="0" smtClean="0">
                <a:latin typeface="Calibri"/>
                <a:ea typeface="Calibri"/>
                <a:cs typeface="B Roya" pitchFamily="2" charset="-78"/>
              </a:rPr>
              <a:t>چگونه سیستم اطلاعاتی طراحی شود تا اطلاعات تهیه شده قابل اتکا و دقیق باشد؟</a:t>
            </a:r>
            <a:endParaRPr lang="en-US" sz="2800" dirty="0" smtClean="0">
              <a:cs typeface="B Roya" pitchFamily="2" charset="-78"/>
            </a:endParaRPr>
          </a:p>
        </p:txBody>
      </p:sp>
      <p:pic>
        <p:nvPicPr>
          <p:cNvPr id="2051" name="Picture 3" descr="D:\دانشگاه امام رضا\متفرقه\pic\question2-72466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2314" y="1071546"/>
            <a:ext cx="3810000" cy="47625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3686" y="214290"/>
            <a:ext cx="10833377" cy="839806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ctr" defTabSz="1218987" rtl="1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Koodak" pitchFamily="2" charset="-78"/>
              </a:rPr>
              <a:t>چرخه رویدادها و روابط بین آن ها در یک بنگاه تجاری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2446" y="1428736"/>
            <a:ext cx="8346616" cy="500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69709" y="142852"/>
            <a:ext cx="10157354" cy="91124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ctr" defTabSz="1218987" rtl="1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Koodak" pitchFamily="2" charset="-78"/>
              </a:rPr>
              <a:t>سه گام اساسی برای پردازش معاملات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FFF75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FFF75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4098" name="Picture 2" descr="D:\دانشگاه امام رضا\متفرقه\pic\10-8-14-213348employment.jpg"/>
          <p:cNvPicPr>
            <a:picLocks noChangeAspect="1" noChangeArrowheads="1"/>
          </p:cNvPicPr>
          <p:nvPr/>
        </p:nvPicPr>
        <p:blipFill>
          <a:blip r:embed="rId2"/>
          <a:srcRect l="3377"/>
          <a:stretch>
            <a:fillRect/>
          </a:stretch>
        </p:blipFill>
        <p:spPr bwMode="auto">
          <a:xfrm rot="21299694">
            <a:off x="607855" y="1772543"/>
            <a:ext cx="3131831" cy="373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AutoShape 3"/>
          <p:cNvSpPr>
            <a:spLocks noChangeArrowheads="1"/>
          </p:cNvSpPr>
          <p:nvPr/>
        </p:nvSpPr>
        <p:spPr bwMode="ltGray">
          <a:xfrm flipH="1">
            <a:off x="3951272" y="1500174"/>
            <a:ext cx="6705600" cy="4495800"/>
          </a:xfrm>
          <a:prstGeom prst="rightArrow">
            <a:avLst>
              <a:gd name="adj1" fmla="val 79306"/>
              <a:gd name="adj2" fmla="val 32395"/>
            </a:avLst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a-IR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blackWhite">
          <a:xfrm>
            <a:off x="5298458" y="2182370"/>
            <a:ext cx="5214974" cy="990600"/>
          </a:xfrm>
          <a:prstGeom prst="roundRect">
            <a:avLst>
              <a:gd name="adj" fmla="val 9106"/>
            </a:avLst>
          </a:prstGeom>
          <a:solidFill>
            <a:srgbClr val="FFCC99"/>
          </a:soli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fa-IR" b="0" dirty="0" smtClean="0">
                <a:cs typeface="B Nazanin" panose="00000400000000000000" pitchFamily="2" charset="-78"/>
              </a:rPr>
              <a:t>گردآوری داده‌های معامله در قالب مدارک مثبته</a:t>
            </a:r>
            <a:endParaRPr lang="en-US" b="0" dirty="0">
              <a:cs typeface="B Nazanin" panose="00000400000000000000" pitchFamily="2" charset="-78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5308595" y="3313242"/>
            <a:ext cx="5214974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50000">
                <a:srgbClr val="699D5F">
                  <a:gamma/>
                  <a:tint val="69804"/>
                  <a:invGamma/>
                </a:srgbClr>
              </a:gs>
              <a:gs pos="100000">
                <a:srgbClr val="699D5F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fa-IR" sz="2300" b="0" dirty="0">
                <a:cs typeface="B Nazanin" panose="00000400000000000000" pitchFamily="2" charset="-78"/>
              </a:rPr>
              <a:t>ثبت داده‌های معامله در دفتر روزنامه به ترتیب زمان وقوع</a:t>
            </a:r>
            <a:endParaRPr lang="en-US" sz="2300" b="0" dirty="0">
              <a:cs typeface="B Nazanin" panose="00000400000000000000" pitchFamily="2" charset="-78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5298458" y="4467883"/>
            <a:ext cx="5214974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9804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fa-IR" b="0" dirty="0">
                <a:cs typeface="B Nazanin" panose="00000400000000000000" pitchFamily="2" charset="-78"/>
              </a:rPr>
              <a:t>انتقال داده‌ها از دفتر روزنامه به دفتر کل</a:t>
            </a:r>
            <a:endParaRPr lang="en-US" b="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52" y="1857364"/>
            <a:ext cx="10157354" cy="4470400"/>
          </a:xfrm>
        </p:spPr>
        <p:txBody>
          <a:bodyPr>
            <a:normAutofit/>
          </a:bodyPr>
          <a:lstStyle/>
          <a:p>
            <a:pPr algn="justLow"/>
            <a:r>
              <a:rPr lang="fa-IR" sz="3200" dirty="0" smtClean="0">
                <a:cs typeface="B Roya" pitchFamily="2" charset="-78"/>
              </a:rPr>
              <a:t>برخی از قواعد طراحی فرم ها:</a:t>
            </a:r>
          </a:p>
          <a:p>
            <a:pPr lvl="2" algn="justLow">
              <a:lnSpc>
                <a:spcPct val="150000"/>
              </a:lnSpc>
            </a:pPr>
            <a:r>
              <a:rPr lang="fa-IR" sz="2600" dirty="0" smtClean="0">
                <a:cs typeface="B Roya" pitchFamily="2" charset="-78"/>
              </a:rPr>
              <a:t>تعیین هدف و کاربرد فرم</a:t>
            </a:r>
          </a:p>
          <a:p>
            <a:pPr lvl="2" algn="justLow">
              <a:lnSpc>
                <a:spcPct val="150000"/>
              </a:lnSpc>
            </a:pPr>
            <a:r>
              <a:rPr lang="fa-IR" sz="2600" dirty="0" smtClean="0">
                <a:cs typeface="B Roya" pitchFamily="2" charset="-78"/>
              </a:rPr>
              <a:t>به کارگیری راحت فرم توسط مستندساز</a:t>
            </a:r>
          </a:p>
          <a:p>
            <a:pPr lvl="2" algn="justLow">
              <a:lnSpc>
                <a:spcPct val="150000"/>
              </a:lnSpc>
            </a:pPr>
            <a:r>
              <a:rPr lang="fa-IR" sz="2600" dirty="0" smtClean="0">
                <a:cs typeface="B Roya" pitchFamily="2" charset="-78"/>
              </a:rPr>
              <a:t>استفاده از لغات و اختصارات استاندارد</a:t>
            </a:r>
          </a:p>
          <a:p>
            <a:pPr lvl="2" algn="justLow">
              <a:lnSpc>
                <a:spcPct val="150000"/>
              </a:lnSpc>
            </a:pPr>
            <a:r>
              <a:rPr lang="fa-IR" sz="2600" dirty="0" smtClean="0">
                <a:cs typeface="B Roya" pitchFamily="2" charset="-78"/>
              </a:rPr>
              <a:t>در نظر گرفتن توالی منطقی برای عناصر اطلاعاتی </a:t>
            </a:r>
          </a:p>
          <a:p>
            <a:pPr lvl="1" algn="justLow"/>
            <a:endParaRPr lang="en-US" sz="2800" dirty="0">
              <a:cs typeface="B Roy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گردآوری داده ها در قالب مدارک مثبته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5122" name="Picture 2" descr="D:\دانشگاه امام رضا\متفرقه\pic\159970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21929">
            <a:off x="1072722" y="1895364"/>
            <a:ext cx="3500463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11206"/>
            <a:ext cx="11952328" cy="1397000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ساختار فهرست حساب ها یکی از مهم ترین جنبه های یک سیستم اطلاعاتی است.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9255" y="0"/>
            <a:ext cx="658642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22314" y="1052528"/>
            <a:ext cx="10209244" cy="4876802"/>
          </a:xfrm>
        </p:spPr>
        <p:txBody>
          <a:bodyPr/>
          <a:lstStyle/>
          <a:p>
            <a:pPr algn="just"/>
            <a:r>
              <a:rPr lang="fa-IR" sz="2500" b="1" dirty="0">
                <a:solidFill>
                  <a:schemeClr val="tx2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فهرست حساب‌ها شامل لیستی از کلیه حساب‌های دفتر کل مورد استفاده توسط یک شرکت است</a:t>
            </a:r>
            <a:r>
              <a:rPr lang="fa-IR" sz="2500" b="1" dirty="0" smtClean="0">
                <a:solidFill>
                  <a:schemeClr val="tx2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.</a:t>
            </a:r>
          </a:p>
          <a:p>
            <a:pPr algn="just"/>
            <a:r>
              <a:rPr lang="fa-IR" sz="2500" b="1" dirty="0" smtClean="0">
                <a:solidFill>
                  <a:schemeClr val="tx2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کد گذاری دفاتر معین از اعداد بزرگتری نسبت به فهرست حساب‌ها تشکیل شده است؛ جدول زیر نمونه‌ای از کد گذاری دفاتر معین برای موجودی نقد و بانک می‌باشد.</a:t>
            </a:r>
          </a:p>
          <a:p>
            <a:endParaRPr lang="fa-IR" sz="1800" b="1" dirty="0" smtClean="0">
              <a:solidFill>
                <a:schemeClr val="tx2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1800" b="1" dirty="0">
              <a:solidFill>
                <a:schemeClr val="tx2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1800" b="1" dirty="0">
              <a:solidFill>
                <a:schemeClr val="tx2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793211"/>
              </p:ext>
            </p:extLst>
          </p:nvPr>
        </p:nvGraphicFramePr>
        <p:xfrm>
          <a:off x="1165190" y="3286124"/>
          <a:ext cx="9837768" cy="4234690"/>
        </p:xfrm>
        <a:graphic>
          <a:graphicData uri="http://schemas.openxmlformats.org/drawingml/2006/table">
            <a:tbl>
              <a:tblPr rtl="1"/>
              <a:tblGrid>
                <a:gridCol w="634069"/>
                <a:gridCol w="998789"/>
                <a:gridCol w="911362"/>
                <a:gridCol w="2702296"/>
                <a:gridCol w="1089749"/>
                <a:gridCol w="2714658"/>
                <a:gridCol w="786845"/>
              </a:tblGrid>
              <a:tr h="348124">
                <a:tc rowSpan="2">
                  <a:txBody>
                    <a:bodyPr/>
                    <a:lstStyle/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کد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mpd="sng">
                      <a:solidFill>
                        <a:schemeClr val="tx1"/>
                      </a:solidFill>
                      <a:prstDash val="soli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mpd="sng">
                      <a:solidFill>
                        <a:schemeClr val="tx1"/>
                      </a:solidFill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حساب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کل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معین سطح اول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معین سطح دوم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ماهیت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2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کد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نام حساب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کد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نام حساب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36">
                <a:tc rowSpan="5">
                  <a:txBody>
                    <a:bodyPr/>
                    <a:lstStyle/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101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موجودی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نقد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و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بانک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10101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موجودی نزد بانک‌ها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1010101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ریالی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بد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83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1010102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ارزی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بد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8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10102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موجودی نزد</a:t>
                      </a:r>
                      <a:r>
                        <a:rPr lang="fa-IR" sz="2000" baseline="0" dirty="0" smtClean="0">
                          <a:cs typeface="B Nazanin" panose="00000400000000000000" pitchFamily="2" charset="-78"/>
                        </a:rPr>
                        <a:t> صندوق</a:t>
                      </a:r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pPr algn="ctr" rtl="1"/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1010201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ریالی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بد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19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1010202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ارزی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بد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890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</a:p>
                    <a:p>
                      <a:pPr algn="ctr" rtl="1"/>
                      <a:r>
                        <a:rPr lang="fa-IR" sz="2000" dirty="0" smtClean="0">
                          <a:cs typeface="B Nazanin" panose="00000400000000000000" pitchFamily="2" charset="-78"/>
                        </a:rPr>
                        <a:t>.</a:t>
                      </a:r>
                      <a:endParaRPr lang="fa-IR" sz="20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0615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D4BAE7"/>
      </a:lt2>
      <a:accent1>
        <a:srgbClr val="E9DCF3"/>
      </a:accent1>
      <a:accent2>
        <a:srgbClr val="70369A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B854C3"/>
      </a:hlink>
      <a:folHlink>
        <a:srgbClr val="3EBBF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577</Words>
  <Application>Microsoft Office PowerPoint</Application>
  <PresentationFormat>Custom</PresentationFormat>
  <Paragraphs>164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2  Baran</vt:lpstr>
      <vt:lpstr>Adobe Caslon Pro Bold</vt:lpstr>
      <vt:lpstr>Arial</vt:lpstr>
      <vt:lpstr>B Davat</vt:lpstr>
      <vt:lpstr>B Koodak</vt:lpstr>
      <vt:lpstr>B Nazanin</vt:lpstr>
      <vt:lpstr>B Roya</vt:lpstr>
      <vt:lpstr>B Titr</vt:lpstr>
      <vt:lpstr>B Zar</vt:lpstr>
      <vt:lpstr>Calibri</vt:lpstr>
      <vt:lpstr>Century Gothic</vt:lpstr>
      <vt:lpstr>IranNastaliq</vt:lpstr>
      <vt:lpstr>Tahoma</vt:lpstr>
      <vt:lpstr>Times New Roman</vt:lpstr>
      <vt:lpstr>Verdana</vt:lpstr>
      <vt:lpstr>TS103460615</vt:lpstr>
      <vt:lpstr>سیستم های اطلاعاتی حسابداری</vt:lpstr>
      <vt:lpstr>PowerPoint Presentation</vt:lpstr>
      <vt:lpstr>پس از مطالعه این فصل، خواننده با مفاهیم ذیل آشنا می شود:</vt:lpstr>
      <vt:lpstr>وظایف سیستم های اطلاعاتی حسابداری</vt:lpstr>
      <vt:lpstr>طرح سه سوال:</vt:lpstr>
      <vt:lpstr>PowerPoint Presentation</vt:lpstr>
      <vt:lpstr>PowerPoint Presentation</vt:lpstr>
      <vt:lpstr>گردآوری داده ها در قالب مدارک مثبته</vt:lpstr>
      <vt:lpstr>ساختار فهرست حساب ها یکی از مهم ترین جنبه های یک سیستم اطلاعاتی است.</vt:lpstr>
      <vt:lpstr>تهیه اطلاعات برای تصمیم گیری</vt:lpstr>
      <vt:lpstr>استقرار کنترل‌های داخلی</vt:lpstr>
      <vt:lpstr>استقرار کنترل‌های داخلی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2014-03-05T04:47:32Z</dcterms:created>
  <dcterms:modified xsi:type="dcterms:W3CDTF">2018-02-02T17:39:31Z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</Properties>
</file>