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notesMasterIdLst>
    <p:notesMasterId r:id="rId25"/>
  </p:notesMasterIdLst>
  <p:sldIdLst>
    <p:sldId id="256" r:id="rId2"/>
    <p:sldId id="260" r:id="rId3"/>
    <p:sldId id="261" r:id="rId4"/>
    <p:sldId id="262" r:id="rId5"/>
    <p:sldId id="263"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284" r:id="rId24"/>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81C51E7-7394-416A-9A6E-12E63F0C121B}" type="datetimeFigureOut">
              <a:rPr lang="fa-IR" smtClean="0"/>
              <a:t>07/08/1441</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9198648-19B3-4D89-9DD2-A01DBC8AF73F}" type="slidenum">
              <a:rPr lang="fa-IR" smtClean="0"/>
              <a:t>‹#›</a:t>
            </a:fld>
            <a:endParaRPr lang="fa-IR"/>
          </a:p>
        </p:txBody>
      </p:sp>
    </p:spTree>
    <p:extLst>
      <p:ext uri="{BB962C8B-B14F-4D97-AF65-F5344CB8AC3E}">
        <p14:creationId xmlns:p14="http://schemas.microsoft.com/office/powerpoint/2010/main" val="240154012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7"/>
          <p:cNvSpPr>
            <a:spLocks noGrp="1" noChangeArrowheads="1"/>
          </p:cNvSpPr>
          <p:nvPr>
            <p:ph type="sldNum" sz="quarter" idx="5"/>
          </p:nvPr>
        </p:nvSpPr>
        <p:spPr>
          <a:noFill/>
        </p:spPr>
        <p:txBody>
          <a:bodyPr/>
          <a:lstStyle/>
          <a:p>
            <a:fld id="{92072F24-885A-46D3-A41D-84492B9F1AE7}" type="slidenum">
              <a:rPr lang="fa-IR" smtClean="0">
                <a:solidFill>
                  <a:prstClr val="black"/>
                </a:solidFill>
              </a:rPr>
              <a:pPr/>
              <a:t>2</a:t>
            </a:fld>
            <a:endParaRPr lang="en-US" smtClean="0">
              <a:solidFill>
                <a:prstClr val="black"/>
              </a:solidFill>
            </a:endParaRPr>
          </a:p>
        </p:txBody>
      </p:sp>
      <p:sp>
        <p:nvSpPr>
          <p:cNvPr id="585731" name="Rectangle 2"/>
          <p:cNvSpPr>
            <a:spLocks noGrp="1" noRot="1" noChangeAspect="1" noChangeArrowheads="1" noTextEdit="1"/>
          </p:cNvSpPr>
          <p:nvPr>
            <p:ph type="sldImg"/>
          </p:nvPr>
        </p:nvSpPr>
        <p:spPr>
          <a:xfrm>
            <a:off x="1143000" y="685800"/>
            <a:ext cx="4572000" cy="3429000"/>
          </a:xfrm>
          <a:ln/>
        </p:spPr>
      </p:sp>
      <p:sp>
        <p:nvSpPr>
          <p:cNvPr id="585732"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extLst>
      <p:ext uri="{BB962C8B-B14F-4D97-AF65-F5344CB8AC3E}">
        <p14:creationId xmlns:p14="http://schemas.microsoft.com/office/powerpoint/2010/main" val="6940640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18" name="Rectangle 7"/>
          <p:cNvSpPr>
            <a:spLocks noGrp="1" noChangeArrowheads="1"/>
          </p:cNvSpPr>
          <p:nvPr>
            <p:ph type="sldNum" sz="quarter" idx="5"/>
          </p:nvPr>
        </p:nvSpPr>
        <p:spPr>
          <a:noFill/>
        </p:spPr>
        <p:txBody>
          <a:bodyPr/>
          <a:lstStyle/>
          <a:p>
            <a:fld id="{C0DCADC2-5F44-4E71-9706-7A405DA652D1}" type="slidenum">
              <a:rPr lang="fa-IR" smtClean="0">
                <a:solidFill>
                  <a:prstClr val="black"/>
                </a:solidFill>
              </a:rPr>
              <a:pPr/>
              <a:t>11</a:t>
            </a:fld>
            <a:endParaRPr lang="en-US" smtClean="0">
              <a:solidFill>
                <a:prstClr val="black"/>
              </a:solidFill>
            </a:endParaRPr>
          </a:p>
        </p:txBody>
      </p:sp>
      <p:sp>
        <p:nvSpPr>
          <p:cNvPr id="598019" name="Rectangle 2"/>
          <p:cNvSpPr>
            <a:spLocks noGrp="1" noRot="1" noChangeAspect="1" noChangeArrowheads="1" noTextEdit="1"/>
          </p:cNvSpPr>
          <p:nvPr>
            <p:ph type="sldImg"/>
          </p:nvPr>
        </p:nvSpPr>
        <p:spPr>
          <a:xfrm>
            <a:off x="1143000" y="685800"/>
            <a:ext cx="4572000" cy="3429000"/>
          </a:xfrm>
          <a:ln/>
        </p:spPr>
      </p:sp>
      <p:sp>
        <p:nvSpPr>
          <p:cNvPr id="598020"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extLst>
      <p:ext uri="{BB962C8B-B14F-4D97-AF65-F5344CB8AC3E}">
        <p14:creationId xmlns:p14="http://schemas.microsoft.com/office/powerpoint/2010/main" val="26622253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9042" name="Rectangle 7"/>
          <p:cNvSpPr>
            <a:spLocks noGrp="1" noChangeArrowheads="1"/>
          </p:cNvSpPr>
          <p:nvPr>
            <p:ph type="sldNum" sz="quarter" idx="5"/>
          </p:nvPr>
        </p:nvSpPr>
        <p:spPr>
          <a:noFill/>
        </p:spPr>
        <p:txBody>
          <a:bodyPr/>
          <a:lstStyle/>
          <a:p>
            <a:fld id="{740D2F18-44DE-409E-9102-CDE90FA9BD23}" type="slidenum">
              <a:rPr lang="fa-IR" smtClean="0">
                <a:solidFill>
                  <a:prstClr val="black"/>
                </a:solidFill>
              </a:rPr>
              <a:pPr/>
              <a:t>12</a:t>
            </a:fld>
            <a:endParaRPr lang="en-US" smtClean="0">
              <a:solidFill>
                <a:prstClr val="black"/>
              </a:solidFill>
            </a:endParaRPr>
          </a:p>
        </p:txBody>
      </p:sp>
      <p:sp>
        <p:nvSpPr>
          <p:cNvPr id="599043" name="Rectangle 2"/>
          <p:cNvSpPr>
            <a:spLocks noGrp="1" noRot="1" noChangeAspect="1" noChangeArrowheads="1" noTextEdit="1"/>
          </p:cNvSpPr>
          <p:nvPr>
            <p:ph type="sldImg"/>
          </p:nvPr>
        </p:nvSpPr>
        <p:spPr>
          <a:xfrm>
            <a:off x="1143000" y="685800"/>
            <a:ext cx="4572000" cy="3429000"/>
          </a:xfrm>
          <a:ln/>
        </p:spPr>
      </p:sp>
      <p:sp>
        <p:nvSpPr>
          <p:cNvPr id="599044"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extLst>
      <p:ext uri="{BB962C8B-B14F-4D97-AF65-F5344CB8AC3E}">
        <p14:creationId xmlns:p14="http://schemas.microsoft.com/office/powerpoint/2010/main" val="6332090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0066" name="Rectangle 7"/>
          <p:cNvSpPr>
            <a:spLocks noGrp="1" noChangeArrowheads="1"/>
          </p:cNvSpPr>
          <p:nvPr>
            <p:ph type="sldNum" sz="quarter" idx="5"/>
          </p:nvPr>
        </p:nvSpPr>
        <p:spPr>
          <a:noFill/>
        </p:spPr>
        <p:txBody>
          <a:bodyPr/>
          <a:lstStyle/>
          <a:p>
            <a:fld id="{CBA605BC-FF4C-4311-9ABF-B85531B9B52A}" type="slidenum">
              <a:rPr lang="fa-IR" smtClean="0">
                <a:solidFill>
                  <a:prstClr val="black"/>
                </a:solidFill>
              </a:rPr>
              <a:pPr/>
              <a:t>13</a:t>
            </a:fld>
            <a:endParaRPr lang="en-US" smtClean="0">
              <a:solidFill>
                <a:prstClr val="black"/>
              </a:solidFill>
            </a:endParaRPr>
          </a:p>
        </p:txBody>
      </p:sp>
      <p:sp>
        <p:nvSpPr>
          <p:cNvPr id="600067" name="Rectangle 2"/>
          <p:cNvSpPr>
            <a:spLocks noGrp="1" noRot="1" noChangeAspect="1" noChangeArrowheads="1" noTextEdit="1"/>
          </p:cNvSpPr>
          <p:nvPr>
            <p:ph type="sldImg"/>
          </p:nvPr>
        </p:nvSpPr>
        <p:spPr>
          <a:xfrm>
            <a:off x="1143000" y="685800"/>
            <a:ext cx="4572000" cy="3429000"/>
          </a:xfrm>
          <a:ln/>
        </p:spPr>
      </p:sp>
      <p:sp>
        <p:nvSpPr>
          <p:cNvPr id="600068"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extLst>
      <p:ext uri="{BB962C8B-B14F-4D97-AF65-F5344CB8AC3E}">
        <p14:creationId xmlns:p14="http://schemas.microsoft.com/office/powerpoint/2010/main" val="29019236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1090" name="Rectangle 7"/>
          <p:cNvSpPr>
            <a:spLocks noGrp="1" noChangeArrowheads="1"/>
          </p:cNvSpPr>
          <p:nvPr>
            <p:ph type="sldNum" sz="quarter" idx="5"/>
          </p:nvPr>
        </p:nvSpPr>
        <p:spPr>
          <a:noFill/>
        </p:spPr>
        <p:txBody>
          <a:bodyPr/>
          <a:lstStyle/>
          <a:p>
            <a:fld id="{3EF305E7-95E4-47C6-8564-E6423167C2CE}" type="slidenum">
              <a:rPr lang="fa-IR" smtClean="0">
                <a:solidFill>
                  <a:prstClr val="black"/>
                </a:solidFill>
              </a:rPr>
              <a:pPr/>
              <a:t>14</a:t>
            </a:fld>
            <a:endParaRPr lang="en-US" smtClean="0">
              <a:solidFill>
                <a:prstClr val="black"/>
              </a:solidFill>
            </a:endParaRPr>
          </a:p>
        </p:txBody>
      </p:sp>
      <p:sp>
        <p:nvSpPr>
          <p:cNvPr id="601091" name="Rectangle 2"/>
          <p:cNvSpPr>
            <a:spLocks noGrp="1" noRot="1" noChangeAspect="1" noChangeArrowheads="1" noTextEdit="1"/>
          </p:cNvSpPr>
          <p:nvPr>
            <p:ph type="sldImg"/>
          </p:nvPr>
        </p:nvSpPr>
        <p:spPr>
          <a:xfrm>
            <a:off x="1143000" y="685800"/>
            <a:ext cx="4572000" cy="3429000"/>
          </a:xfrm>
          <a:ln/>
        </p:spPr>
      </p:sp>
      <p:sp>
        <p:nvSpPr>
          <p:cNvPr id="601092"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extLst>
      <p:ext uri="{BB962C8B-B14F-4D97-AF65-F5344CB8AC3E}">
        <p14:creationId xmlns:p14="http://schemas.microsoft.com/office/powerpoint/2010/main" val="3219864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2114" name="Rectangle 7"/>
          <p:cNvSpPr>
            <a:spLocks noGrp="1" noChangeArrowheads="1"/>
          </p:cNvSpPr>
          <p:nvPr>
            <p:ph type="sldNum" sz="quarter" idx="5"/>
          </p:nvPr>
        </p:nvSpPr>
        <p:spPr>
          <a:noFill/>
        </p:spPr>
        <p:txBody>
          <a:bodyPr/>
          <a:lstStyle/>
          <a:p>
            <a:fld id="{57E46C34-EEC7-477D-8628-C7AAF3AC2A79}" type="slidenum">
              <a:rPr lang="fa-IR" smtClean="0">
                <a:solidFill>
                  <a:prstClr val="black"/>
                </a:solidFill>
              </a:rPr>
              <a:pPr/>
              <a:t>15</a:t>
            </a:fld>
            <a:endParaRPr lang="en-US" smtClean="0">
              <a:solidFill>
                <a:prstClr val="black"/>
              </a:solidFill>
            </a:endParaRPr>
          </a:p>
        </p:txBody>
      </p:sp>
      <p:sp>
        <p:nvSpPr>
          <p:cNvPr id="602115" name="Rectangle 2"/>
          <p:cNvSpPr>
            <a:spLocks noGrp="1" noRot="1" noChangeAspect="1" noChangeArrowheads="1" noTextEdit="1"/>
          </p:cNvSpPr>
          <p:nvPr>
            <p:ph type="sldImg"/>
          </p:nvPr>
        </p:nvSpPr>
        <p:spPr>
          <a:xfrm>
            <a:off x="1143000" y="685800"/>
            <a:ext cx="4572000" cy="3429000"/>
          </a:xfrm>
          <a:ln/>
        </p:spPr>
      </p:sp>
      <p:sp>
        <p:nvSpPr>
          <p:cNvPr id="602116"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extLst>
      <p:ext uri="{BB962C8B-B14F-4D97-AF65-F5344CB8AC3E}">
        <p14:creationId xmlns:p14="http://schemas.microsoft.com/office/powerpoint/2010/main" val="16440871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3138" name="Rectangle 7"/>
          <p:cNvSpPr>
            <a:spLocks noGrp="1" noChangeArrowheads="1"/>
          </p:cNvSpPr>
          <p:nvPr>
            <p:ph type="sldNum" sz="quarter" idx="5"/>
          </p:nvPr>
        </p:nvSpPr>
        <p:spPr>
          <a:noFill/>
        </p:spPr>
        <p:txBody>
          <a:bodyPr/>
          <a:lstStyle/>
          <a:p>
            <a:fld id="{D62494DF-9955-49B3-B94F-3C6B08E97F25}" type="slidenum">
              <a:rPr lang="fa-IR" smtClean="0">
                <a:solidFill>
                  <a:prstClr val="black"/>
                </a:solidFill>
              </a:rPr>
              <a:pPr/>
              <a:t>16</a:t>
            </a:fld>
            <a:endParaRPr lang="en-US" smtClean="0">
              <a:solidFill>
                <a:prstClr val="black"/>
              </a:solidFill>
            </a:endParaRPr>
          </a:p>
        </p:txBody>
      </p:sp>
      <p:sp>
        <p:nvSpPr>
          <p:cNvPr id="603139" name="Rectangle 2"/>
          <p:cNvSpPr>
            <a:spLocks noGrp="1" noRot="1" noChangeAspect="1" noChangeArrowheads="1" noTextEdit="1"/>
          </p:cNvSpPr>
          <p:nvPr>
            <p:ph type="sldImg"/>
          </p:nvPr>
        </p:nvSpPr>
        <p:spPr>
          <a:xfrm>
            <a:off x="1143000" y="685800"/>
            <a:ext cx="4572000" cy="3429000"/>
          </a:xfrm>
          <a:ln/>
        </p:spPr>
      </p:sp>
      <p:sp>
        <p:nvSpPr>
          <p:cNvPr id="603140"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extLst>
      <p:ext uri="{BB962C8B-B14F-4D97-AF65-F5344CB8AC3E}">
        <p14:creationId xmlns:p14="http://schemas.microsoft.com/office/powerpoint/2010/main" val="3012535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62" name="Rectangle 7"/>
          <p:cNvSpPr>
            <a:spLocks noGrp="1" noChangeArrowheads="1"/>
          </p:cNvSpPr>
          <p:nvPr>
            <p:ph type="sldNum" sz="quarter" idx="5"/>
          </p:nvPr>
        </p:nvSpPr>
        <p:spPr>
          <a:noFill/>
        </p:spPr>
        <p:txBody>
          <a:bodyPr/>
          <a:lstStyle/>
          <a:p>
            <a:fld id="{0158F786-D74E-4724-AEC8-3C0D6F0505CF}" type="slidenum">
              <a:rPr lang="fa-IR" smtClean="0">
                <a:solidFill>
                  <a:prstClr val="black"/>
                </a:solidFill>
              </a:rPr>
              <a:pPr/>
              <a:t>17</a:t>
            </a:fld>
            <a:endParaRPr lang="en-US" smtClean="0">
              <a:solidFill>
                <a:prstClr val="black"/>
              </a:solidFill>
            </a:endParaRPr>
          </a:p>
        </p:txBody>
      </p:sp>
      <p:sp>
        <p:nvSpPr>
          <p:cNvPr id="604163" name="Rectangle 2"/>
          <p:cNvSpPr>
            <a:spLocks noGrp="1" noRot="1" noChangeAspect="1" noChangeArrowheads="1" noTextEdit="1"/>
          </p:cNvSpPr>
          <p:nvPr>
            <p:ph type="sldImg"/>
          </p:nvPr>
        </p:nvSpPr>
        <p:spPr>
          <a:xfrm>
            <a:off x="1143000" y="685800"/>
            <a:ext cx="4572000" cy="3429000"/>
          </a:xfrm>
          <a:ln/>
        </p:spPr>
      </p:sp>
      <p:sp>
        <p:nvSpPr>
          <p:cNvPr id="604164"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extLst>
      <p:ext uri="{BB962C8B-B14F-4D97-AF65-F5344CB8AC3E}">
        <p14:creationId xmlns:p14="http://schemas.microsoft.com/office/powerpoint/2010/main" val="22064000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5186" name="Rectangle 7"/>
          <p:cNvSpPr>
            <a:spLocks noGrp="1" noChangeArrowheads="1"/>
          </p:cNvSpPr>
          <p:nvPr>
            <p:ph type="sldNum" sz="quarter" idx="5"/>
          </p:nvPr>
        </p:nvSpPr>
        <p:spPr>
          <a:noFill/>
        </p:spPr>
        <p:txBody>
          <a:bodyPr/>
          <a:lstStyle/>
          <a:p>
            <a:fld id="{2018184B-4880-4E23-960C-E09AF40CA8A1}" type="slidenum">
              <a:rPr lang="fa-IR" smtClean="0">
                <a:solidFill>
                  <a:prstClr val="black"/>
                </a:solidFill>
              </a:rPr>
              <a:pPr/>
              <a:t>18</a:t>
            </a:fld>
            <a:endParaRPr lang="en-US" smtClean="0">
              <a:solidFill>
                <a:prstClr val="black"/>
              </a:solidFill>
            </a:endParaRPr>
          </a:p>
        </p:txBody>
      </p:sp>
      <p:sp>
        <p:nvSpPr>
          <p:cNvPr id="605187" name="Rectangle 2"/>
          <p:cNvSpPr>
            <a:spLocks noGrp="1" noRot="1" noChangeAspect="1" noChangeArrowheads="1" noTextEdit="1"/>
          </p:cNvSpPr>
          <p:nvPr>
            <p:ph type="sldImg"/>
          </p:nvPr>
        </p:nvSpPr>
        <p:spPr>
          <a:xfrm>
            <a:off x="1143000" y="685800"/>
            <a:ext cx="4572000" cy="3429000"/>
          </a:xfrm>
          <a:ln/>
        </p:spPr>
      </p:sp>
      <p:sp>
        <p:nvSpPr>
          <p:cNvPr id="605188"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extLst>
      <p:ext uri="{BB962C8B-B14F-4D97-AF65-F5344CB8AC3E}">
        <p14:creationId xmlns:p14="http://schemas.microsoft.com/office/powerpoint/2010/main" val="25819187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6210" name="Rectangle 7"/>
          <p:cNvSpPr>
            <a:spLocks noGrp="1" noChangeArrowheads="1"/>
          </p:cNvSpPr>
          <p:nvPr>
            <p:ph type="sldNum" sz="quarter" idx="5"/>
          </p:nvPr>
        </p:nvSpPr>
        <p:spPr>
          <a:noFill/>
        </p:spPr>
        <p:txBody>
          <a:bodyPr/>
          <a:lstStyle/>
          <a:p>
            <a:fld id="{8AED52C7-61BD-4AAB-84C4-BA495DC515B8}" type="slidenum">
              <a:rPr lang="fa-IR" smtClean="0">
                <a:solidFill>
                  <a:prstClr val="black"/>
                </a:solidFill>
              </a:rPr>
              <a:pPr/>
              <a:t>19</a:t>
            </a:fld>
            <a:endParaRPr lang="en-US" smtClean="0">
              <a:solidFill>
                <a:prstClr val="black"/>
              </a:solidFill>
            </a:endParaRPr>
          </a:p>
        </p:txBody>
      </p:sp>
      <p:sp>
        <p:nvSpPr>
          <p:cNvPr id="606211" name="Rectangle 2"/>
          <p:cNvSpPr>
            <a:spLocks noGrp="1" noRot="1" noChangeAspect="1" noChangeArrowheads="1" noTextEdit="1"/>
          </p:cNvSpPr>
          <p:nvPr>
            <p:ph type="sldImg"/>
          </p:nvPr>
        </p:nvSpPr>
        <p:spPr>
          <a:xfrm>
            <a:off x="1143000" y="685800"/>
            <a:ext cx="4572000" cy="3429000"/>
          </a:xfrm>
          <a:ln/>
        </p:spPr>
      </p:sp>
      <p:sp>
        <p:nvSpPr>
          <p:cNvPr id="606212"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extLst>
      <p:ext uri="{BB962C8B-B14F-4D97-AF65-F5344CB8AC3E}">
        <p14:creationId xmlns:p14="http://schemas.microsoft.com/office/powerpoint/2010/main" val="35733515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7234" name="Rectangle 7"/>
          <p:cNvSpPr>
            <a:spLocks noGrp="1" noChangeArrowheads="1"/>
          </p:cNvSpPr>
          <p:nvPr>
            <p:ph type="sldNum" sz="quarter" idx="5"/>
          </p:nvPr>
        </p:nvSpPr>
        <p:spPr>
          <a:noFill/>
        </p:spPr>
        <p:txBody>
          <a:bodyPr/>
          <a:lstStyle/>
          <a:p>
            <a:fld id="{7598F3D0-F100-438E-B186-E698294C1D0B}" type="slidenum">
              <a:rPr lang="fa-IR" smtClean="0">
                <a:solidFill>
                  <a:prstClr val="black"/>
                </a:solidFill>
              </a:rPr>
              <a:pPr/>
              <a:t>20</a:t>
            </a:fld>
            <a:endParaRPr lang="en-US" smtClean="0">
              <a:solidFill>
                <a:prstClr val="black"/>
              </a:solidFill>
            </a:endParaRPr>
          </a:p>
        </p:txBody>
      </p:sp>
      <p:sp>
        <p:nvSpPr>
          <p:cNvPr id="607235" name="Rectangle 2"/>
          <p:cNvSpPr>
            <a:spLocks noGrp="1" noRot="1" noChangeAspect="1" noChangeArrowheads="1" noTextEdit="1"/>
          </p:cNvSpPr>
          <p:nvPr>
            <p:ph type="sldImg"/>
          </p:nvPr>
        </p:nvSpPr>
        <p:spPr>
          <a:xfrm>
            <a:off x="1143000" y="685800"/>
            <a:ext cx="4572000" cy="3429000"/>
          </a:xfrm>
          <a:ln/>
        </p:spPr>
      </p:sp>
      <p:sp>
        <p:nvSpPr>
          <p:cNvPr id="607236"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extLst>
      <p:ext uri="{BB962C8B-B14F-4D97-AF65-F5344CB8AC3E}">
        <p14:creationId xmlns:p14="http://schemas.microsoft.com/office/powerpoint/2010/main" val="9373390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Rectangle 7"/>
          <p:cNvSpPr>
            <a:spLocks noGrp="1" noChangeArrowheads="1"/>
          </p:cNvSpPr>
          <p:nvPr>
            <p:ph type="sldNum" sz="quarter" idx="5"/>
          </p:nvPr>
        </p:nvSpPr>
        <p:spPr>
          <a:noFill/>
        </p:spPr>
        <p:txBody>
          <a:bodyPr/>
          <a:lstStyle/>
          <a:p>
            <a:fld id="{4D2744E6-58A6-4459-91E0-DD01B2AE4D09}" type="slidenum">
              <a:rPr lang="fa-IR" smtClean="0">
                <a:solidFill>
                  <a:prstClr val="black"/>
                </a:solidFill>
              </a:rPr>
              <a:pPr/>
              <a:t>3</a:t>
            </a:fld>
            <a:endParaRPr lang="en-US" smtClean="0">
              <a:solidFill>
                <a:prstClr val="black"/>
              </a:solidFill>
            </a:endParaRPr>
          </a:p>
        </p:txBody>
      </p:sp>
      <p:sp>
        <p:nvSpPr>
          <p:cNvPr id="586755" name="Rectangle 2"/>
          <p:cNvSpPr>
            <a:spLocks noGrp="1" noRot="1" noChangeAspect="1" noChangeArrowheads="1" noTextEdit="1"/>
          </p:cNvSpPr>
          <p:nvPr>
            <p:ph type="sldImg"/>
          </p:nvPr>
        </p:nvSpPr>
        <p:spPr>
          <a:xfrm>
            <a:off x="1143000" y="685800"/>
            <a:ext cx="4572000" cy="3429000"/>
          </a:xfrm>
          <a:ln/>
        </p:spPr>
      </p:sp>
      <p:sp>
        <p:nvSpPr>
          <p:cNvPr id="586756"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extLst>
      <p:ext uri="{BB962C8B-B14F-4D97-AF65-F5344CB8AC3E}">
        <p14:creationId xmlns:p14="http://schemas.microsoft.com/office/powerpoint/2010/main" val="18683823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8258" name="Rectangle 7"/>
          <p:cNvSpPr>
            <a:spLocks noGrp="1" noChangeArrowheads="1"/>
          </p:cNvSpPr>
          <p:nvPr>
            <p:ph type="sldNum" sz="quarter" idx="5"/>
          </p:nvPr>
        </p:nvSpPr>
        <p:spPr>
          <a:noFill/>
        </p:spPr>
        <p:txBody>
          <a:bodyPr/>
          <a:lstStyle/>
          <a:p>
            <a:fld id="{07579741-B06D-4A61-969D-AD22A268C243}" type="slidenum">
              <a:rPr lang="fa-IR" smtClean="0">
                <a:solidFill>
                  <a:prstClr val="black"/>
                </a:solidFill>
              </a:rPr>
              <a:pPr/>
              <a:t>23</a:t>
            </a:fld>
            <a:endParaRPr lang="en-US" smtClean="0">
              <a:solidFill>
                <a:prstClr val="black"/>
              </a:solidFill>
            </a:endParaRPr>
          </a:p>
        </p:txBody>
      </p:sp>
      <p:sp>
        <p:nvSpPr>
          <p:cNvPr id="608259" name="Rectangle 2"/>
          <p:cNvSpPr>
            <a:spLocks noGrp="1" noRot="1" noChangeAspect="1" noChangeArrowheads="1" noTextEdit="1"/>
          </p:cNvSpPr>
          <p:nvPr>
            <p:ph type="sldImg"/>
          </p:nvPr>
        </p:nvSpPr>
        <p:spPr>
          <a:xfrm>
            <a:off x="1143000" y="685800"/>
            <a:ext cx="4572000" cy="3429000"/>
          </a:xfrm>
          <a:ln/>
        </p:spPr>
      </p:sp>
      <p:sp>
        <p:nvSpPr>
          <p:cNvPr id="608260"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extLst>
      <p:ext uri="{BB962C8B-B14F-4D97-AF65-F5344CB8AC3E}">
        <p14:creationId xmlns:p14="http://schemas.microsoft.com/office/powerpoint/2010/main" val="7341662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7778" name="Rectangle 7"/>
          <p:cNvSpPr>
            <a:spLocks noGrp="1" noChangeArrowheads="1"/>
          </p:cNvSpPr>
          <p:nvPr>
            <p:ph type="sldNum" sz="quarter" idx="5"/>
          </p:nvPr>
        </p:nvSpPr>
        <p:spPr>
          <a:noFill/>
        </p:spPr>
        <p:txBody>
          <a:bodyPr/>
          <a:lstStyle/>
          <a:p>
            <a:fld id="{B66B38F9-09DB-48B9-83EF-BDDEA0727449}" type="slidenum">
              <a:rPr lang="fa-IR" smtClean="0">
                <a:solidFill>
                  <a:prstClr val="black"/>
                </a:solidFill>
              </a:rPr>
              <a:pPr/>
              <a:t>4</a:t>
            </a:fld>
            <a:endParaRPr lang="en-US" smtClean="0">
              <a:solidFill>
                <a:prstClr val="black"/>
              </a:solidFill>
            </a:endParaRPr>
          </a:p>
        </p:txBody>
      </p:sp>
      <p:sp>
        <p:nvSpPr>
          <p:cNvPr id="587779" name="Rectangle 2"/>
          <p:cNvSpPr>
            <a:spLocks noGrp="1" noRot="1" noChangeAspect="1" noChangeArrowheads="1" noTextEdit="1"/>
          </p:cNvSpPr>
          <p:nvPr>
            <p:ph type="sldImg"/>
          </p:nvPr>
        </p:nvSpPr>
        <p:spPr>
          <a:xfrm>
            <a:off x="1143000" y="685800"/>
            <a:ext cx="4572000" cy="3429000"/>
          </a:xfrm>
          <a:ln/>
        </p:spPr>
      </p:sp>
      <p:sp>
        <p:nvSpPr>
          <p:cNvPr id="587780"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extLst>
      <p:ext uri="{BB962C8B-B14F-4D97-AF65-F5344CB8AC3E}">
        <p14:creationId xmlns:p14="http://schemas.microsoft.com/office/powerpoint/2010/main" val="2557992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8802" name="Rectangle 7"/>
          <p:cNvSpPr>
            <a:spLocks noGrp="1" noChangeArrowheads="1"/>
          </p:cNvSpPr>
          <p:nvPr>
            <p:ph type="sldNum" sz="quarter" idx="5"/>
          </p:nvPr>
        </p:nvSpPr>
        <p:spPr>
          <a:noFill/>
        </p:spPr>
        <p:txBody>
          <a:bodyPr/>
          <a:lstStyle/>
          <a:p>
            <a:fld id="{5AAEBBEA-843F-4605-BE3A-A80989A911A4}" type="slidenum">
              <a:rPr lang="fa-IR" smtClean="0">
                <a:solidFill>
                  <a:prstClr val="black"/>
                </a:solidFill>
              </a:rPr>
              <a:pPr/>
              <a:t>5</a:t>
            </a:fld>
            <a:endParaRPr lang="en-US" smtClean="0">
              <a:solidFill>
                <a:prstClr val="black"/>
              </a:solidFill>
            </a:endParaRPr>
          </a:p>
        </p:txBody>
      </p:sp>
      <p:sp>
        <p:nvSpPr>
          <p:cNvPr id="588803" name="Rectangle 2"/>
          <p:cNvSpPr>
            <a:spLocks noGrp="1" noRot="1" noChangeAspect="1" noChangeArrowheads="1" noTextEdit="1"/>
          </p:cNvSpPr>
          <p:nvPr>
            <p:ph type="sldImg"/>
          </p:nvPr>
        </p:nvSpPr>
        <p:spPr>
          <a:xfrm>
            <a:off x="1143000" y="685800"/>
            <a:ext cx="4572000" cy="3429000"/>
          </a:xfrm>
          <a:ln/>
        </p:spPr>
      </p:sp>
      <p:sp>
        <p:nvSpPr>
          <p:cNvPr id="588804"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extLst>
      <p:ext uri="{BB962C8B-B14F-4D97-AF65-F5344CB8AC3E}">
        <p14:creationId xmlns:p14="http://schemas.microsoft.com/office/powerpoint/2010/main" val="15528063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2898" name="Rectangle 7"/>
          <p:cNvSpPr>
            <a:spLocks noGrp="1" noChangeArrowheads="1"/>
          </p:cNvSpPr>
          <p:nvPr>
            <p:ph type="sldNum" sz="quarter" idx="5"/>
          </p:nvPr>
        </p:nvSpPr>
        <p:spPr>
          <a:noFill/>
        </p:spPr>
        <p:txBody>
          <a:bodyPr/>
          <a:lstStyle/>
          <a:p>
            <a:fld id="{20042C27-0A4B-42A7-B789-38F8AC03C37F}" type="slidenum">
              <a:rPr lang="fa-IR" smtClean="0">
                <a:solidFill>
                  <a:prstClr val="black"/>
                </a:solidFill>
              </a:rPr>
              <a:pPr/>
              <a:t>6</a:t>
            </a:fld>
            <a:endParaRPr lang="en-US" smtClean="0">
              <a:solidFill>
                <a:prstClr val="black"/>
              </a:solidFill>
            </a:endParaRPr>
          </a:p>
        </p:txBody>
      </p:sp>
      <p:sp>
        <p:nvSpPr>
          <p:cNvPr id="592899" name="Rectangle 2"/>
          <p:cNvSpPr>
            <a:spLocks noGrp="1" noRot="1" noChangeAspect="1" noChangeArrowheads="1" noTextEdit="1"/>
          </p:cNvSpPr>
          <p:nvPr>
            <p:ph type="sldImg"/>
          </p:nvPr>
        </p:nvSpPr>
        <p:spPr>
          <a:xfrm>
            <a:off x="1143000" y="685800"/>
            <a:ext cx="4572000" cy="3429000"/>
          </a:xfrm>
          <a:ln/>
        </p:spPr>
      </p:sp>
      <p:sp>
        <p:nvSpPr>
          <p:cNvPr id="592900"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extLst>
      <p:ext uri="{BB962C8B-B14F-4D97-AF65-F5344CB8AC3E}">
        <p14:creationId xmlns:p14="http://schemas.microsoft.com/office/powerpoint/2010/main" val="26731808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7"/>
          <p:cNvSpPr>
            <a:spLocks noGrp="1" noChangeArrowheads="1"/>
          </p:cNvSpPr>
          <p:nvPr>
            <p:ph type="sldNum" sz="quarter" idx="5"/>
          </p:nvPr>
        </p:nvSpPr>
        <p:spPr>
          <a:noFill/>
        </p:spPr>
        <p:txBody>
          <a:bodyPr/>
          <a:lstStyle/>
          <a:p>
            <a:fld id="{AB0DC302-1D14-475C-9E1C-85673BF650F7}" type="slidenum">
              <a:rPr lang="fa-IR" smtClean="0">
                <a:solidFill>
                  <a:prstClr val="black"/>
                </a:solidFill>
              </a:rPr>
              <a:pPr/>
              <a:t>7</a:t>
            </a:fld>
            <a:endParaRPr lang="en-US" smtClean="0">
              <a:solidFill>
                <a:prstClr val="black"/>
              </a:solidFill>
            </a:endParaRPr>
          </a:p>
        </p:txBody>
      </p:sp>
      <p:sp>
        <p:nvSpPr>
          <p:cNvPr id="593923" name="Rectangle 2"/>
          <p:cNvSpPr>
            <a:spLocks noGrp="1" noRot="1" noChangeAspect="1" noChangeArrowheads="1" noTextEdit="1"/>
          </p:cNvSpPr>
          <p:nvPr>
            <p:ph type="sldImg"/>
          </p:nvPr>
        </p:nvSpPr>
        <p:spPr>
          <a:xfrm>
            <a:off x="1143000" y="685800"/>
            <a:ext cx="4572000" cy="3429000"/>
          </a:xfrm>
          <a:ln/>
        </p:spPr>
      </p:sp>
      <p:sp>
        <p:nvSpPr>
          <p:cNvPr id="593924"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extLst>
      <p:ext uri="{BB962C8B-B14F-4D97-AF65-F5344CB8AC3E}">
        <p14:creationId xmlns:p14="http://schemas.microsoft.com/office/powerpoint/2010/main" val="35749770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946" name="Rectangle 7"/>
          <p:cNvSpPr>
            <a:spLocks noGrp="1" noChangeArrowheads="1"/>
          </p:cNvSpPr>
          <p:nvPr>
            <p:ph type="sldNum" sz="quarter" idx="5"/>
          </p:nvPr>
        </p:nvSpPr>
        <p:spPr>
          <a:noFill/>
        </p:spPr>
        <p:txBody>
          <a:bodyPr/>
          <a:lstStyle/>
          <a:p>
            <a:fld id="{FE6FE11F-016E-43E9-BD20-21E5E6312244}" type="slidenum">
              <a:rPr lang="fa-IR" smtClean="0">
                <a:solidFill>
                  <a:prstClr val="black"/>
                </a:solidFill>
              </a:rPr>
              <a:pPr/>
              <a:t>8</a:t>
            </a:fld>
            <a:endParaRPr lang="en-US" smtClean="0">
              <a:solidFill>
                <a:prstClr val="black"/>
              </a:solidFill>
            </a:endParaRPr>
          </a:p>
        </p:txBody>
      </p:sp>
      <p:sp>
        <p:nvSpPr>
          <p:cNvPr id="594947" name="Rectangle 2"/>
          <p:cNvSpPr>
            <a:spLocks noGrp="1" noRot="1" noChangeAspect="1" noChangeArrowheads="1" noTextEdit="1"/>
          </p:cNvSpPr>
          <p:nvPr>
            <p:ph type="sldImg"/>
          </p:nvPr>
        </p:nvSpPr>
        <p:spPr>
          <a:xfrm>
            <a:off x="1143000" y="685800"/>
            <a:ext cx="4572000" cy="3429000"/>
          </a:xfrm>
          <a:ln/>
        </p:spPr>
      </p:sp>
      <p:sp>
        <p:nvSpPr>
          <p:cNvPr id="594948"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extLst>
      <p:ext uri="{BB962C8B-B14F-4D97-AF65-F5344CB8AC3E}">
        <p14:creationId xmlns:p14="http://schemas.microsoft.com/office/powerpoint/2010/main" val="23209539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5970" name="Rectangle 7"/>
          <p:cNvSpPr>
            <a:spLocks noGrp="1" noChangeArrowheads="1"/>
          </p:cNvSpPr>
          <p:nvPr>
            <p:ph type="sldNum" sz="quarter" idx="5"/>
          </p:nvPr>
        </p:nvSpPr>
        <p:spPr>
          <a:noFill/>
        </p:spPr>
        <p:txBody>
          <a:bodyPr/>
          <a:lstStyle/>
          <a:p>
            <a:fld id="{9101DE8F-6BF2-47D5-AAF7-5FF49D51809B}" type="slidenum">
              <a:rPr lang="fa-IR" smtClean="0">
                <a:solidFill>
                  <a:prstClr val="black"/>
                </a:solidFill>
              </a:rPr>
              <a:pPr/>
              <a:t>9</a:t>
            </a:fld>
            <a:endParaRPr lang="en-US" smtClean="0">
              <a:solidFill>
                <a:prstClr val="black"/>
              </a:solidFill>
            </a:endParaRPr>
          </a:p>
        </p:txBody>
      </p:sp>
      <p:sp>
        <p:nvSpPr>
          <p:cNvPr id="595971" name="Rectangle 2"/>
          <p:cNvSpPr>
            <a:spLocks noGrp="1" noRot="1" noChangeAspect="1" noChangeArrowheads="1" noTextEdit="1"/>
          </p:cNvSpPr>
          <p:nvPr>
            <p:ph type="sldImg"/>
          </p:nvPr>
        </p:nvSpPr>
        <p:spPr>
          <a:xfrm>
            <a:off x="1143000" y="685800"/>
            <a:ext cx="4572000" cy="3429000"/>
          </a:xfrm>
          <a:ln/>
        </p:spPr>
      </p:sp>
      <p:sp>
        <p:nvSpPr>
          <p:cNvPr id="595972"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extLst>
      <p:ext uri="{BB962C8B-B14F-4D97-AF65-F5344CB8AC3E}">
        <p14:creationId xmlns:p14="http://schemas.microsoft.com/office/powerpoint/2010/main" val="38810318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6994" name="Rectangle 7"/>
          <p:cNvSpPr>
            <a:spLocks noGrp="1" noChangeArrowheads="1"/>
          </p:cNvSpPr>
          <p:nvPr>
            <p:ph type="sldNum" sz="quarter" idx="5"/>
          </p:nvPr>
        </p:nvSpPr>
        <p:spPr>
          <a:noFill/>
        </p:spPr>
        <p:txBody>
          <a:bodyPr/>
          <a:lstStyle/>
          <a:p>
            <a:fld id="{84553456-DA55-4191-BBB5-7A7665BDB1CD}" type="slidenum">
              <a:rPr lang="fa-IR" smtClean="0">
                <a:solidFill>
                  <a:prstClr val="black"/>
                </a:solidFill>
              </a:rPr>
              <a:pPr/>
              <a:t>10</a:t>
            </a:fld>
            <a:endParaRPr lang="en-US" smtClean="0">
              <a:solidFill>
                <a:prstClr val="black"/>
              </a:solidFill>
            </a:endParaRPr>
          </a:p>
        </p:txBody>
      </p:sp>
      <p:sp>
        <p:nvSpPr>
          <p:cNvPr id="596995" name="Rectangle 2"/>
          <p:cNvSpPr>
            <a:spLocks noGrp="1" noRot="1" noChangeAspect="1" noChangeArrowheads="1" noTextEdit="1"/>
          </p:cNvSpPr>
          <p:nvPr>
            <p:ph type="sldImg"/>
          </p:nvPr>
        </p:nvSpPr>
        <p:spPr>
          <a:xfrm>
            <a:off x="1143000" y="685800"/>
            <a:ext cx="4572000" cy="3429000"/>
          </a:xfrm>
          <a:ln/>
        </p:spPr>
      </p:sp>
      <p:sp>
        <p:nvSpPr>
          <p:cNvPr id="596996"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extLst>
      <p:ext uri="{BB962C8B-B14F-4D97-AF65-F5344CB8AC3E}">
        <p14:creationId xmlns:p14="http://schemas.microsoft.com/office/powerpoint/2010/main" val="701243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99D829B-A58A-4335-9B56-79C176133415}" type="datetimeFigureOut">
              <a:rPr lang="fa-IR" smtClean="0"/>
              <a:t>07/08/1441</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0C84BED7-69E3-4185-8F2F-C0D55FD20E1B}" type="slidenum">
              <a:rPr lang="fa-IR" smtClean="0"/>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99D829B-A58A-4335-9B56-79C176133415}" type="datetimeFigureOut">
              <a:rPr lang="fa-IR" smtClean="0"/>
              <a:t>07/08/1441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C84BED7-69E3-4185-8F2F-C0D55FD20E1B}" type="slidenum">
              <a:rPr lang="fa-IR" smtClean="0"/>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99D829B-A58A-4335-9B56-79C176133415}" type="datetimeFigureOut">
              <a:rPr lang="fa-IR" smtClean="0"/>
              <a:t>07/08/1441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C84BED7-69E3-4185-8F2F-C0D55FD20E1B}" type="slidenum">
              <a:rPr lang="fa-IR" smtClean="0"/>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99D829B-A58A-4335-9B56-79C176133415}" type="datetimeFigureOut">
              <a:rPr lang="fa-IR" smtClean="0"/>
              <a:t>07/08/1441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C84BED7-69E3-4185-8F2F-C0D55FD20E1B}" type="slidenum">
              <a:rPr lang="fa-IR" smtClean="0"/>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99D829B-A58A-4335-9B56-79C176133415}" type="datetimeFigureOut">
              <a:rPr lang="fa-IR" smtClean="0"/>
              <a:t>07/08/1441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C84BED7-69E3-4185-8F2F-C0D55FD20E1B}" type="slidenum">
              <a:rPr lang="fa-IR" smtClean="0"/>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99D829B-A58A-4335-9B56-79C176133415}" type="datetimeFigureOut">
              <a:rPr lang="fa-IR" smtClean="0"/>
              <a:t>07/08/1441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C84BED7-69E3-4185-8F2F-C0D55FD20E1B}" type="slidenum">
              <a:rPr lang="fa-IR" smtClean="0"/>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99D829B-A58A-4335-9B56-79C176133415}" type="datetimeFigureOut">
              <a:rPr lang="fa-IR" smtClean="0"/>
              <a:t>07/08/1441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0C84BED7-69E3-4185-8F2F-C0D55FD20E1B}" type="slidenum">
              <a:rPr lang="fa-IR" smtClean="0"/>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99D829B-A58A-4335-9B56-79C176133415}" type="datetimeFigureOut">
              <a:rPr lang="fa-IR" smtClean="0"/>
              <a:t>07/08/1441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0C84BED7-69E3-4185-8F2F-C0D55FD20E1B}" type="slidenum">
              <a:rPr lang="fa-IR" smtClean="0"/>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D829B-A58A-4335-9B56-79C176133415}" type="datetimeFigureOut">
              <a:rPr lang="fa-IR" smtClean="0"/>
              <a:t>07/08/1441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0C84BED7-69E3-4185-8F2F-C0D55FD20E1B}" type="slidenum">
              <a:rPr lang="fa-IR" smtClean="0"/>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99D829B-A58A-4335-9B56-79C176133415}" type="datetimeFigureOut">
              <a:rPr lang="fa-IR" smtClean="0"/>
              <a:t>07/08/1441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C84BED7-69E3-4185-8F2F-C0D55FD20E1B}" type="slidenum">
              <a:rPr lang="fa-IR" smtClean="0"/>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99D829B-A58A-4335-9B56-79C176133415}" type="datetimeFigureOut">
              <a:rPr lang="fa-IR" smtClean="0"/>
              <a:t>07/08/1441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077200" y="6356350"/>
            <a:ext cx="609600" cy="365125"/>
          </a:xfrm>
        </p:spPr>
        <p:txBody>
          <a:bodyPr/>
          <a:lstStyle/>
          <a:p>
            <a:fld id="{0C84BED7-69E3-4185-8F2F-C0D55FD20E1B}" type="slidenum">
              <a:rPr lang="fa-IR" smtClean="0"/>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99D829B-A58A-4335-9B56-79C176133415}" type="datetimeFigureOut">
              <a:rPr lang="fa-IR" smtClean="0"/>
              <a:t>07/08/1441</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C84BED7-69E3-4185-8F2F-C0D55FD20E1B}" type="slidenum">
              <a:rPr lang="fa-IR" smtClean="0"/>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17.xml"/><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wmf"/><Relationship Id="rId4" Type="http://schemas.openxmlformats.org/officeDocument/2006/relationships/oleObject" Target="../embeddings/oleObject1.bin"/><Relationship Id="rId9" Type="http://schemas.openxmlformats.org/officeDocument/2006/relationships/image" Target="../media/image4.wmf"/></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9.xml"/><Relationship Id="rId7" Type="http://schemas.openxmlformats.org/officeDocument/2006/relationships/image" Target="../media/image6.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image" Target="../media/image5.wmf"/><Relationship Id="rId4" Type="http://schemas.openxmlformats.org/officeDocument/2006/relationships/oleObject" Target="../embeddings/oleObject4.bin"/></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20686" y="548680"/>
            <a:ext cx="5015610" cy="4708981"/>
          </a:xfrm>
          <a:prstGeom prst="rect">
            <a:avLst/>
          </a:prstGeom>
        </p:spPr>
        <p:txBody>
          <a:bodyPr wrap="square">
            <a:spAutoFit/>
          </a:bodyPr>
          <a:lstStyle/>
          <a:p>
            <a:pPr algn="ctr"/>
            <a:r>
              <a:rPr lang="fa-IR" sz="2800" dirty="0">
                <a:solidFill>
                  <a:prstClr val="black"/>
                </a:solidFill>
                <a:latin typeface="Lucida Sans Unicode"/>
                <a:cs typeface="B Farnaz" panose="00000400000000000000" pitchFamily="2" charset="-78"/>
              </a:rPr>
              <a:t>به نام خدا</a:t>
            </a:r>
            <a:br>
              <a:rPr lang="fa-IR" sz="2800" dirty="0">
                <a:solidFill>
                  <a:prstClr val="black"/>
                </a:solidFill>
                <a:latin typeface="Lucida Sans Unicode"/>
                <a:cs typeface="B Farnaz" panose="00000400000000000000" pitchFamily="2" charset="-78"/>
              </a:rPr>
            </a:br>
            <a:r>
              <a:rPr lang="fa-IR" sz="3600" dirty="0">
                <a:solidFill>
                  <a:prstClr val="black"/>
                </a:solidFill>
                <a:latin typeface="Lucida Sans Unicode"/>
                <a:cs typeface="B Farnaz" panose="00000400000000000000" pitchFamily="2" charset="-78"/>
              </a:rPr>
              <a:t/>
            </a:r>
            <a:br>
              <a:rPr lang="fa-IR" sz="3600" dirty="0">
                <a:solidFill>
                  <a:prstClr val="black"/>
                </a:solidFill>
                <a:latin typeface="Lucida Sans Unicode"/>
                <a:cs typeface="B Farnaz" panose="00000400000000000000" pitchFamily="2" charset="-78"/>
              </a:rPr>
            </a:br>
            <a:r>
              <a:rPr lang="fa-IR" sz="3600" dirty="0">
                <a:solidFill>
                  <a:prstClr val="black"/>
                </a:solidFill>
                <a:latin typeface="Lucida Sans Unicode"/>
                <a:cs typeface="B Farnaz" panose="00000400000000000000" pitchFamily="2" charset="-78"/>
              </a:rPr>
              <a:t>دانشکده فنی زینب کبری (س</a:t>
            </a:r>
            <a:r>
              <a:rPr lang="fa-IR" sz="3600" dirty="0">
                <a:solidFill>
                  <a:prstClr val="black"/>
                </a:solidFill>
                <a:latin typeface="Lucida Sans Unicode"/>
                <a:cs typeface="B Farnaz" panose="00000400000000000000" pitchFamily="2" charset="-78"/>
              </a:rPr>
              <a:t>)</a:t>
            </a:r>
            <a:r>
              <a:rPr lang="fa-IR" sz="4400" dirty="0">
                <a:solidFill>
                  <a:prstClr val="black"/>
                </a:solidFill>
                <a:latin typeface="Lucida Sans Unicode"/>
                <a:cs typeface="B Farnaz" panose="00000400000000000000" pitchFamily="2" charset="-78"/>
              </a:rPr>
              <a:t/>
            </a:r>
            <a:br>
              <a:rPr lang="fa-IR" sz="4400" dirty="0">
                <a:solidFill>
                  <a:prstClr val="black"/>
                </a:solidFill>
                <a:latin typeface="Lucida Sans Unicode"/>
                <a:cs typeface="B Farnaz" panose="00000400000000000000" pitchFamily="2" charset="-78"/>
              </a:rPr>
            </a:br>
            <a:r>
              <a:rPr lang="fa-IR" sz="3200" dirty="0">
                <a:solidFill>
                  <a:prstClr val="black"/>
                </a:solidFill>
                <a:latin typeface="Lucida Sans Unicode"/>
                <a:cs typeface="B Zar" panose="00000400000000000000" pitchFamily="2" charset="-78"/>
              </a:rPr>
              <a:t>برنامه ریزی و توسعه اقتصادی</a:t>
            </a:r>
            <a:r>
              <a:rPr lang="fa-IR" sz="3200" dirty="0">
                <a:solidFill>
                  <a:prstClr val="black"/>
                </a:solidFill>
                <a:latin typeface="Lucida Sans Unicode"/>
                <a:cs typeface="B Zar" panose="00000400000000000000" pitchFamily="2" charset="-78"/>
              </a:rPr>
              <a:t/>
            </a:r>
            <a:br>
              <a:rPr lang="fa-IR" sz="3200" dirty="0">
                <a:solidFill>
                  <a:prstClr val="black"/>
                </a:solidFill>
                <a:latin typeface="Lucida Sans Unicode"/>
                <a:cs typeface="B Zar" panose="00000400000000000000" pitchFamily="2" charset="-78"/>
              </a:rPr>
            </a:br>
            <a:r>
              <a:rPr lang="fa-IR" sz="4000" dirty="0">
                <a:solidFill>
                  <a:prstClr val="black"/>
                </a:solidFill>
                <a:latin typeface="Lucida Sans Unicode"/>
                <a:cs typeface="B Zar" panose="00000400000000000000" pitchFamily="2" charset="-78"/>
              </a:rPr>
              <a:t>جلسه </a:t>
            </a:r>
            <a:r>
              <a:rPr lang="fa-IR" sz="4000" dirty="0" smtClean="0">
                <a:solidFill>
                  <a:prstClr val="black"/>
                </a:solidFill>
                <a:latin typeface="Lucida Sans Unicode"/>
                <a:cs typeface="B Zar" panose="00000400000000000000" pitchFamily="2" charset="-78"/>
              </a:rPr>
              <a:t>پنجم</a:t>
            </a:r>
            <a:r>
              <a:rPr lang="fa-IR" sz="4400" dirty="0">
                <a:solidFill>
                  <a:prstClr val="black"/>
                </a:solidFill>
                <a:latin typeface="Lucida Sans Unicode"/>
                <a:cs typeface="B Farnaz" panose="00000400000000000000" pitchFamily="2" charset="-78"/>
              </a:rPr>
              <a:t/>
            </a:r>
            <a:br>
              <a:rPr lang="fa-IR" sz="4400" dirty="0">
                <a:solidFill>
                  <a:prstClr val="black"/>
                </a:solidFill>
                <a:latin typeface="Lucida Sans Unicode"/>
                <a:cs typeface="B Farnaz" panose="00000400000000000000" pitchFamily="2" charset="-78"/>
              </a:rPr>
            </a:br>
            <a:r>
              <a:rPr lang="fa-IR" sz="3200" dirty="0">
                <a:solidFill>
                  <a:prstClr val="black"/>
                </a:solidFill>
                <a:latin typeface="Lucida Sans Unicode"/>
                <a:cs typeface="B Farnaz" panose="00000400000000000000" pitchFamily="2" charset="-78"/>
              </a:rPr>
              <a:t>رشته حسابداری</a:t>
            </a:r>
            <a:br>
              <a:rPr lang="fa-IR" sz="3200" dirty="0">
                <a:solidFill>
                  <a:prstClr val="black"/>
                </a:solidFill>
                <a:latin typeface="Lucida Sans Unicode"/>
                <a:cs typeface="B Farnaz" panose="00000400000000000000" pitchFamily="2" charset="-78"/>
              </a:rPr>
            </a:br>
            <a:r>
              <a:rPr lang="fa-IR" sz="3200" dirty="0">
                <a:solidFill>
                  <a:prstClr val="black"/>
                </a:solidFill>
                <a:latin typeface="Lucida Sans Unicode"/>
                <a:cs typeface="B Farnaz" panose="00000400000000000000" pitchFamily="2" charset="-78"/>
              </a:rPr>
              <a:t>مقطع کارشناسی</a:t>
            </a:r>
            <a:r>
              <a:rPr lang="fa-IR" sz="4400" dirty="0">
                <a:solidFill>
                  <a:prstClr val="black"/>
                </a:solidFill>
                <a:latin typeface="Lucida Sans Unicode"/>
                <a:cs typeface="B Farnaz" panose="00000400000000000000" pitchFamily="2" charset="-78"/>
              </a:rPr>
              <a:t/>
            </a:r>
            <a:br>
              <a:rPr lang="fa-IR" sz="4400" dirty="0">
                <a:solidFill>
                  <a:prstClr val="black"/>
                </a:solidFill>
                <a:latin typeface="Lucida Sans Unicode"/>
                <a:cs typeface="B Farnaz" panose="00000400000000000000" pitchFamily="2" charset="-78"/>
              </a:rPr>
            </a:br>
            <a:r>
              <a:rPr lang="fa-IR" sz="3600" dirty="0">
                <a:solidFill>
                  <a:prstClr val="black"/>
                </a:solidFill>
                <a:latin typeface="Lucida Sans Unicode"/>
                <a:cs typeface="B Farnaz" panose="00000400000000000000" pitchFamily="2" charset="-78"/>
              </a:rPr>
              <a:t>مدرس: اسدبگی</a:t>
            </a:r>
            <a:r>
              <a:rPr lang="fa-IR" sz="4400" dirty="0">
                <a:solidFill>
                  <a:prstClr val="black"/>
                </a:solidFill>
                <a:latin typeface="Lucida Sans Unicode"/>
                <a:cs typeface="B Farnaz" panose="00000400000000000000" pitchFamily="2" charset="-78"/>
              </a:rPr>
              <a:t/>
            </a:r>
            <a:br>
              <a:rPr lang="fa-IR" sz="4400" dirty="0">
                <a:solidFill>
                  <a:prstClr val="black"/>
                </a:solidFill>
                <a:latin typeface="Lucida Sans Unicode"/>
                <a:cs typeface="B Farnaz" panose="00000400000000000000" pitchFamily="2" charset="-78"/>
              </a:rPr>
            </a:br>
            <a:r>
              <a:rPr lang="fa-IR" sz="2800" dirty="0">
                <a:solidFill>
                  <a:prstClr val="black"/>
                </a:solidFill>
                <a:latin typeface="Lucida Sans Unicode"/>
                <a:cs typeface="B Farnaz" panose="00000400000000000000" pitchFamily="2" charset="-78"/>
              </a:rPr>
              <a:t>اسفندماه 98</a:t>
            </a:r>
            <a:endParaRPr lang="fa-IR" dirty="0">
              <a:solidFill>
                <a:prstClr val="black"/>
              </a:solidFill>
              <a:latin typeface="Lucida Sans Unicode"/>
            </a:endParaRPr>
          </a:p>
        </p:txBody>
      </p:sp>
    </p:spTree>
    <p:extLst>
      <p:ext uri="{BB962C8B-B14F-4D97-AF65-F5344CB8AC3E}">
        <p14:creationId xmlns:p14="http://schemas.microsoft.com/office/powerpoint/2010/main" val="15196893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6" name="Rectangle 2"/>
          <p:cNvSpPr>
            <a:spLocks noGrp="1" noChangeArrowheads="1"/>
          </p:cNvSpPr>
          <p:nvPr>
            <p:ph type="title"/>
          </p:nvPr>
        </p:nvSpPr>
        <p:spPr>
          <a:xfrm>
            <a:off x="827088" y="908052"/>
            <a:ext cx="7848600" cy="1082675"/>
          </a:xfrm>
        </p:spPr>
        <p:txBody>
          <a:bodyPr>
            <a:normAutofit/>
          </a:bodyPr>
          <a:lstStyle/>
          <a:p>
            <a:pPr algn="r" rtl="1" eaLnBrk="1" hangingPunct="1">
              <a:defRPr/>
            </a:pPr>
            <a:r>
              <a:rPr lang="ar-SA" sz="3200" b="1" dirty="0" smtClean="0">
                <a:cs typeface="B Mitra" panose="00000400000000000000" pitchFamily="2" charset="-78"/>
              </a:rPr>
              <a:t>3. مرحله سوم : فئوداليسم</a:t>
            </a:r>
            <a:r>
              <a:rPr lang="fa-IR" sz="3200" b="1" dirty="0" smtClean="0">
                <a:cs typeface="B Mitra" panose="00000400000000000000" pitchFamily="2" charset="-78"/>
              </a:rPr>
              <a:t/>
            </a:r>
            <a:br>
              <a:rPr lang="fa-IR" sz="3200" b="1" dirty="0" smtClean="0">
                <a:cs typeface="B Mitra" panose="00000400000000000000" pitchFamily="2" charset="-78"/>
              </a:rPr>
            </a:br>
            <a:endParaRPr lang="en-US" sz="3200" b="1" dirty="0" smtClean="0">
              <a:cs typeface="B Mitra" panose="00000400000000000000" pitchFamily="2" charset="-78"/>
            </a:endParaRPr>
          </a:p>
        </p:txBody>
      </p:sp>
      <p:sp>
        <p:nvSpPr>
          <p:cNvPr id="349187" name="Rectangle 3"/>
          <p:cNvSpPr>
            <a:spLocks noGrp="1" noChangeArrowheads="1"/>
          </p:cNvSpPr>
          <p:nvPr>
            <p:ph idx="1"/>
          </p:nvPr>
        </p:nvSpPr>
        <p:spPr>
          <a:xfrm>
            <a:off x="179392" y="1628776"/>
            <a:ext cx="8713787" cy="4895851"/>
          </a:xfrm>
        </p:spPr>
        <p:txBody>
          <a:bodyPr>
            <a:normAutofit/>
          </a:bodyPr>
          <a:lstStyle/>
          <a:p>
            <a:pPr algn="r" rtl="1" eaLnBrk="1" hangingPunct="1">
              <a:lnSpc>
                <a:spcPct val="150000"/>
              </a:lnSpc>
              <a:defRPr/>
            </a:pPr>
            <a:r>
              <a:rPr lang="ar-SA" sz="2400" b="1" dirty="0" smtClean="0">
                <a:cs typeface="B Mitra" panose="00000400000000000000" pitchFamily="2" charset="-78"/>
              </a:rPr>
              <a:t>برده داران ديروز مالكين و فئودال هاي اين</a:t>
            </a:r>
            <a:r>
              <a:rPr lang="fa-IR" sz="2400" b="1" dirty="0" smtClean="0">
                <a:cs typeface="B Mitra" panose="00000400000000000000" pitchFamily="2" charset="-78"/>
              </a:rPr>
              <a:t> </a:t>
            </a:r>
            <a:r>
              <a:rPr lang="ar-SA" sz="2400" b="1" dirty="0" smtClean="0">
                <a:cs typeface="B Mitra" panose="00000400000000000000" pitchFamily="2" charset="-78"/>
              </a:rPr>
              <a:t>مرحله تاريخي مي شوند. بردگان ديروز </a:t>
            </a:r>
            <a:r>
              <a:rPr lang="fa-IR" sz="2400" b="1" dirty="0" smtClean="0">
                <a:cs typeface="B Mitra" panose="00000400000000000000" pitchFamily="2" charset="-78"/>
              </a:rPr>
              <a:t> </a:t>
            </a:r>
            <a:r>
              <a:rPr lang="ar-SA" sz="2400" b="1" dirty="0" smtClean="0">
                <a:cs typeface="B Mitra" panose="00000400000000000000" pitchFamily="2" charset="-78"/>
              </a:rPr>
              <a:t>رعيت</a:t>
            </a:r>
            <a:r>
              <a:rPr lang="fa-IR" sz="2400" b="1" dirty="0" smtClean="0">
                <a:cs typeface="B Mitra" panose="00000400000000000000" pitchFamily="2" charset="-78"/>
              </a:rPr>
              <a:t> </a:t>
            </a:r>
            <a:r>
              <a:rPr lang="ar-SA" sz="2400" b="1" dirty="0" smtClean="0">
                <a:cs typeface="B Mitra" panose="00000400000000000000" pitchFamily="2" charset="-78"/>
              </a:rPr>
              <a:t> و </a:t>
            </a:r>
            <a:r>
              <a:rPr lang="fa-IR" sz="2400" b="1" dirty="0" smtClean="0">
                <a:cs typeface="B Mitra" panose="00000400000000000000" pitchFamily="2" charset="-78"/>
              </a:rPr>
              <a:t> </a:t>
            </a:r>
            <a:r>
              <a:rPr lang="ar-SA" sz="2400" b="1" dirty="0" smtClean="0">
                <a:cs typeface="B Mitra" panose="00000400000000000000" pitchFamily="2" charset="-78"/>
              </a:rPr>
              <a:t>دهقان امروز مي شوند. در اين مرحله فئودال ها زمين ها </a:t>
            </a:r>
            <a:endParaRPr lang="fa-IR" sz="2400" b="1" dirty="0" smtClean="0">
              <a:cs typeface="B Mitra" panose="00000400000000000000" pitchFamily="2" charset="-78"/>
            </a:endParaRPr>
          </a:p>
          <a:p>
            <a:pPr algn="r" rtl="1" eaLnBrk="1" hangingPunct="1">
              <a:lnSpc>
                <a:spcPct val="150000"/>
              </a:lnSpc>
              <a:buFontTx/>
              <a:buNone/>
              <a:defRPr/>
            </a:pPr>
            <a:r>
              <a:rPr lang="fa-IR" sz="2400" b="1" dirty="0" smtClean="0">
                <a:cs typeface="B Mitra" panose="00000400000000000000" pitchFamily="2" charset="-78"/>
              </a:rPr>
              <a:t>   </a:t>
            </a:r>
            <a:r>
              <a:rPr lang="ar-SA" sz="2400" b="1" dirty="0" smtClean="0">
                <a:cs typeface="B Mitra" panose="00000400000000000000" pitchFamily="2" charset="-78"/>
              </a:rPr>
              <a:t>را تصاحب كرده و بردگان را وادار به كشت و زرع مي كنند و نان بخور و نميري به آنها مي دهند و </a:t>
            </a:r>
            <a:r>
              <a:rPr lang="ar-SA" sz="2400" b="1" dirty="0" smtClean="0">
                <a:cs typeface="B Mitra" panose="00000400000000000000" pitchFamily="2" charset="-78"/>
              </a:rPr>
              <a:t>با </a:t>
            </a:r>
            <a:r>
              <a:rPr lang="ar-SA" sz="2400" b="1" dirty="0" smtClean="0">
                <a:cs typeface="B Mitra" panose="00000400000000000000" pitchFamily="2" charset="-78"/>
              </a:rPr>
              <a:t>شيوه ي متكامل تر از قبل آن ها را استثمار مي كنند. </a:t>
            </a:r>
            <a:endParaRPr lang="fa-IR" sz="2400" b="1" dirty="0" smtClean="0">
              <a:cs typeface="B Mitra" panose="00000400000000000000" pitchFamily="2" charset="-78"/>
            </a:endParaRPr>
          </a:p>
        </p:txBody>
      </p:sp>
      <p:sp>
        <p:nvSpPr>
          <p:cNvPr id="4"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Tree>
    <p:extLst>
      <p:ext uri="{BB962C8B-B14F-4D97-AF65-F5344CB8AC3E}">
        <p14:creationId xmlns:p14="http://schemas.microsoft.com/office/powerpoint/2010/main" val="15968646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2610" name="Rectangle 2"/>
          <p:cNvSpPr>
            <a:spLocks noGrp="1" noChangeArrowheads="1"/>
          </p:cNvSpPr>
          <p:nvPr>
            <p:ph type="title"/>
          </p:nvPr>
        </p:nvSpPr>
        <p:spPr>
          <a:xfrm>
            <a:off x="250825" y="692152"/>
            <a:ext cx="8496300" cy="1082675"/>
          </a:xfrm>
        </p:spPr>
        <p:txBody>
          <a:bodyPr>
            <a:normAutofit/>
          </a:bodyPr>
          <a:lstStyle/>
          <a:p>
            <a:pPr algn="r" rtl="1" eaLnBrk="1" hangingPunct="1">
              <a:defRPr/>
            </a:pPr>
            <a:r>
              <a:rPr lang="ar-SA" sz="3200" b="1" dirty="0" smtClean="0">
                <a:cs typeface="B Mitra" panose="00000400000000000000" pitchFamily="2" charset="-78"/>
              </a:rPr>
              <a:t>4 . مرحله چهارم:سرمايه </a:t>
            </a:r>
            <a:r>
              <a:rPr lang="fa-IR" sz="3200" b="1" dirty="0" smtClean="0">
                <a:cs typeface="B Mitra" panose="00000400000000000000" pitchFamily="2" charset="-78"/>
              </a:rPr>
              <a:t>د</a:t>
            </a:r>
            <a:r>
              <a:rPr lang="ar-SA" sz="3200" b="1" dirty="0" smtClean="0">
                <a:cs typeface="B Mitra" panose="00000400000000000000" pitchFamily="2" charset="-78"/>
              </a:rPr>
              <a:t>اري</a:t>
            </a:r>
            <a:r>
              <a:rPr lang="fa-IR" sz="3200" b="1" dirty="0" smtClean="0">
                <a:cs typeface="B Mitra" panose="00000400000000000000" pitchFamily="2" charset="-78"/>
              </a:rPr>
              <a:t> </a:t>
            </a:r>
            <a:r>
              <a:rPr lang="ar-SA" sz="3200" b="1" dirty="0" smtClean="0">
                <a:cs typeface="B Mitra" panose="00000400000000000000" pitchFamily="2" charset="-78"/>
              </a:rPr>
              <a:t>(كاپيتاليسم)</a:t>
            </a:r>
            <a:r>
              <a:rPr lang="fa-IR" sz="3200" dirty="0" smtClean="0">
                <a:cs typeface="B Mitra" panose="00000400000000000000" pitchFamily="2" charset="-78"/>
              </a:rPr>
              <a:t> </a:t>
            </a:r>
            <a:endParaRPr lang="en-US" sz="3200" dirty="0" smtClean="0">
              <a:cs typeface="B Mitra" panose="00000400000000000000" pitchFamily="2" charset="-78"/>
            </a:endParaRPr>
          </a:p>
        </p:txBody>
      </p:sp>
      <p:sp>
        <p:nvSpPr>
          <p:cNvPr id="452611" name="Rectangle 3"/>
          <p:cNvSpPr>
            <a:spLocks noGrp="1" noChangeArrowheads="1"/>
          </p:cNvSpPr>
          <p:nvPr>
            <p:ph idx="1"/>
          </p:nvPr>
        </p:nvSpPr>
        <p:spPr>
          <a:xfrm>
            <a:off x="4" y="1628776"/>
            <a:ext cx="8893175" cy="4895851"/>
          </a:xfrm>
        </p:spPr>
        <p:txBody>
          <a:bodyPr>
            <a:normAutofit/>
          </a:bodyPr>
          <a:lstStyle/>
          <a:p>
            <a:pPr algn="r" rtl="1" eaLnBrk="1" hangingPunct="1">
              <a:lnSpc>
                <a:spcPct val="150000"/>
              </a:lnSpc>
              <a:buFontTx/>
              <a:buNone/>
              <a:defRPr/>
            </a:pPr>
            <a:endParaRPr lang="fa-IR" sz="2400" b="1" dirty="0" smtClean="0">
              <a:cs typeface="B Mitra" panose="00000400000000000000" pitchFamily="2" charset="-78"/>
            </a:endParaRPr>
          </a:p>
          <a:p>
            <a:pPr algn="r" rtl="1" eaLnBrk="1" hangingPunct="1">
              <a:lnSpc>
                <a:spcPct val="150000"/>
              </a:lnSpc>
              <a:defRPr/>
            </a:pPr>
            <a:r>
              <a:rPr lang="ar-SA" sz="2400" b="1" dirty="0" smtClean="0">
                <a:cs typeface="B Mitra" panose="00000400000000000000" pitchFamily="2" charset="-78"/>
              </a:rPr>
              <a:t>فئودال ها در اين مرحله صاحبان صنايع و </a:t>
            </a:r>
            <a:r>
              <a:rPr lang="fa-IR" sz="2400" b="1" dirty="0" smtClean="0">
                <a:cs typeface="B Mitra" panose="00000400000000000000" pitchFamily="2" charset="-78"/>
              </a:rPr>
              <a:t> </a:t>
            </a:r>
            <a:r>
              <a:rPr lang="ar-SA" sz="2400" b="1" dirty="0" smtClean="0">
                <a:cs typeface="B Mitra" panose="00000400000000000000" pitchFamily="2" charset="-78"/>
              </a:rPr>
              <a:t>كارخانه ها مي شوند رعايا كارگر(پرولتر) مي شوند، دو طبقه سرمايه دار و كارگر شكل مي گيرد. سرمايه داران مالك زمين، كارخانه و ابزار توليد هستند، كارگران فاقد مالكيت ابزار توليدند و براي ادامه زندگي مجبور به كار براي سرمايه دار </a:t>
            </a:r>
            <a:r>
              <a:rPr lang="fa-IR" sz="2400" b="1" dirty="0" smtClean="0">
                <a:cs typeface="B Mitra" panose="00000400000000000000" pitchFamily="2" charset="-78"/>
              </a:rPr>
              <a:t> </a:t>
            </a:r>
            <a:r>
              <a:rPr lang="ar-SA" sz="2400" b="1" dirty="0" smtClean="0">
                <a:cs typeface="B Mitra" panose="00000400000000000000" pitchFamily="2" charset="-78"/>
              </a:rPr>
              <a:t>مي شوند. </a:t>
            </a:r>
            <a:r>
              <a:rPr lang="fa-IR" sz="2400" b="1" dirty="0" smtClean="0">
                <a:cs typeface="B Mitra" panose="00000400000000000000" pitchFamily="2" charset="-78"/>
              </a:rPr>
              <a:t> </a:t>
            </a:r>
            <a:r>
              <a:rPr lang="ar-SA" sz="2400" b="1" dirty="0" smtClean="0">
                <a:cs typeface="B Mitra" panose="00000400000000000000" pitchFamily="2" charset="-78"/>
              </a:rPr>
              <a:t>در اين مرحله كارگران مورد استثمار قرار مي گيرند. </a:t>
            </a:r>
            <a:endParaRPr lang="fa-IR" sz="2400" b="1" dirty="0" smtClean="0">
              <a:cs typeface="B Mitra" panose="00000400000000000000" pitchFamily="2" charset="-78"/>
            </a:endParaRPr>
          </a:p>
        </p:txBody>
      </p:sp>
      <p:sp>
        <p:nvSpPr>
          <p:cNvPr id="4"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Tree>
    <p:extLst>
      <p:ext uri="{BB962C8B-B14F-4D97-AF65-F5344CB8AC3E}">
        <p14:creationId xmlns:p14="http://schemas.microsoft.com/office/powerpoint/2010/main" val="23257390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4658" name="Rectangle 2"/>
          <p:cNvSpPr>
            <a:spLocks noGrp="1" noChangeArrowheads="1"/>
          </p:cNvSpPr>
          <p:nvPr>
            <p:ph type="title"/>
          </p:nvPr>
        </p:nvSpPr>
        <p:spPr>
          <a:xfrm>
            <a:off x="179388" y="692153"/>
            <a:ext cx="8640762" cy="1298575"/>
          </a:xfrm>
        </p:spPr>
        <p:txBody>
          <a:bodyPr>
            <a:normAutofit/>
          </a:bodyPr>
          <a:lstStyle/>
          <a:p>
            <a:pPr algn="r" rtl="1" eaLnBrk="1" hangingPunct="1">
              <a:defRPr/>
            </a:pPr>
            <a:r>
              <a:rPr lang="ar-SA" sz="2400" b="1" dirty="0" smtClean="0">
                <a:cs typeface="B Mitra" panose="00000400000000000000" pitchFamily="2" charset="-78"/>
              </a:rPr>
              <a:t>به نظر ماركس جامعه سرمايه داري به دليل دو ويژگي ذاتي شرايط نابودي خود را فراهم مي</a:t>
            </a:r>
            <a:r>
              <a:rPr lang="fa-IR" sz="2400" b="1" dirty="0" smtClean="0">
                <a:cs typeface="B Mitra" panose="00000400000000000000" pitchFamily="2" charset="-78"/>
              </a:rPr>
              <a:t> </a:t>
            </a:r>
            <a:r>
              <a:rPr lang="ar-SA" sz="2400" b="1" dirty="0" smtClean="0">
                <a:cs typeface="B Mitra" panose="00000400000000000000" pitchFamily="2" charset="-78"/>
              </a:rPr>
              <a:t>سازد</a:t>
            </a:r>
            <a:r>
              <a:rPr lang="fa-IR" sz="2400" b="1" dirty="0" smtClean="0">
                <a:cs typeface="B Mitra" panose="00000400000000000000" pitchFamily="2" charset="-78"/>
              </a:rPr>
              <a:t>:</a:t>
            </a:r>
            <a:endParaRPr lang="en-US" sz="2400" b="1" dirty="0" smtClean="0">
              <a:cs typeface="B Mitra" panose="00000400000000000000" pitchFamily="2" charset="-78"/>
            </a:endParaRPr>
          </a:p>
        </p:txBody>
      </p:sp>
      <p:sp>
        <p:nvSpPr>
          <p:cNvPr id="454659" name="Rectangle 3"/>
          <p:cNvSpPr>
            <a:spLocks noGrp="1" noChangeArrowheads="1"/>
          </p:cNvSpPr>
          <p:nvPr>
            <p:ph idx="1"/>
          </p:nvPr>
        </p:nvSpPr>
        <p:spPr>
          <a:xfrm>
            <a:off x="4" y="1628776"/>
            <a:ext cx="8893175" cy="4895851"/>
          </a:xfrm>
        </p:spPr>
        <p:txBody>
          <a:bodyPr>
            <a:normAutofit/>
          </a:bodyPr>
          <a:lstStyle/>
          <a:p>
            <a:pPr marL="609600" indent="-609600" algn="r" rtl="1" eaLnBrk="1" hangingPunct="1">
              <a:lnSpc>
                <a:spcPct val="150000"/>
              </a:lnSpc>
              <a:defRPr/>
            </a:pPr>
            <a:endParaRPr lang="fa-IR" sz="2400" b="1" dirty="0" smtClean="0">
              <a:cs typeface="B Mitra" panose="00000400000000000000" pitchFamily="2" charset="-78"/>
            </a:endParaRPr>
          </a:p>
          <a:p>
            <a:pPr marL="609600" indent="-609600" algn="r" rtl="1" eaLnBrk="1" hangingPunct="1">
              <a:lnSpc>
                <a:spcPct val="150000"/>
              </a:lnSpc>
              <a:defRPr/>
            </a:pPr>
            <a:r>
              <a:rPr lang="fa-IR" sz="2400" b="1" dirty="0" smtClean="0">
                <a:cs typeface="B Mitra" panose="00000400000000000000" pitchFamily="2" charset="-78"/>
              </a:rPr>
              <a:t>1. </a:t>
            </a:r>
            <a:r>
              <a:rPr lang="ar-SA" sz="2400" b="1" dirty="0" smtClean="0">
                <a:cs typeface="B Mitra" panose="00000400000000000000" pitchFamily="2" charset="-78"/>
              </a:rPr>
              <a:t>نظام سرمايه داري در درون</a:t>
            </a:r>
            <a:r>
              <a:rPr lang="fa-IR" sz="2400" b="1" dirty="0" smtClean="0">
                <a:cs typeface="B Mitra" panose="00000400000000000000" pitchFamily="2" charset="-78"/>
              </a:rPr>
              <a:t> </a:t>
            </a:r>
            <a:r>
              <a:rPr lang="ar-SA" sz="2400" b="1" dirty="0" smtClean="0">
                <a:cs typeface="B Mitra" panose="00000400000000000000" pitchFamily="2" charset="-78"/>
              </a:rPr>
              <a:t> خود </a:t>
            </a:r>
            <a:r>
              <a:rPr lang="fa-IR" sz="2400" b="1" dirty="0" smtClean="0">
                <a:cs typeface="B Mitra" panose="00000400000000000000" pitchFamily="2" charset="-78"/>
              </a:rPr>
              <a:t> </a:t>
            </a:r>
            <a:r>
              <a:rPr lang="ar-SA" sz="2400" b="1" dirty="0" smtClean="0">
                <a:cs typeface="B Mitra" panose="00000400000000000000" pitchFamily="2" charset="-78"/>
              </a:rPr>
              <a:t>عمدتاً </a:t>
            </a:r>
            <a:r>
              <a:rPr lang="fa-IR" sz="2400" b="1" dirty="0" smtClean="0">
                <a:cs typeface="B Mitra" panose="00000400000000000000" pitchFamily="2" charset="-78"/>
              </a:rPr>
              <a:t> </a:t>
            </a:r>
            <a:r>
              <a:rPr lang="ar-SA" sz="2400" b="1" dirty="0" smtClean="0">
                <a:cs typeface="B Mitra" panose="00000400000000000000" pitchFamily="2" charset="-78"/>
              </a:rPr>
              <a:t>كارگران </a:t>
            </a:r>
            <a:r>
              <a:rPr lang="fa-IR" sz="2400" b="1" dirty="0" smtClean="0">
                <a:cs typeface="B Mitra" panose="00000400000000000000" pitchFamily="2" charset="-78"/>
              </a:rPr>
              <a:t> </a:t>
            </a:r>
            <a:r>
              <a:rPr lang="ar-SA" sz="2400" b="1" dirty="0" smtClean="0">
                <a:cs typeface="B Mitra" panose="00000400000000000000" pitchFamily="2" charset="-78"/>
              </a:rPr>
              <a:t>غير ماهري را پرورش</a:t>
            </a:r>
            <a:r>
              <a:rPr lang="fa-IR" sz="2400" b="1" dirty="0" smtClean="0">
                <a:cs typeface="B Mitra" panose="00000400000000000000" pitchFamily="2" charset="-78"/>
              </a:rPr>
              <a:t> </a:t>
            </a:r>
            <a:r>
              <a:rPr lang="ar-SA" sz="2400" b="1" dirty="0" smtClean="0">
                <a:cs typeface="B Mitra" panose="00000400000000000000" pitchFamily="2" charset="-78"/>
              </a:rPr>
              <a:t> مي</a:t>
            </a:r>
            <a:r>
              <a:rPr lang="fa-IR" sz="2400" b="1" dirty="0" smtClean="0">
                <a:cs typeface="B Mitra" panose="00000400000000000000" pitchFamily="2" charset="-78"/>
              </a:rPr>
              <a:t> </a:t>
            </a:r>
            <a:r>
              <a:rPr lang="ar-SA" sz="2400" b="1" dirty="0" smtClean="0">
                <a:cs typeface="B Mitra" panose="00000400000000000000" pitchFamily="2" charset="-78"/>
              </a:rPr>
              <a:t> دهد كه با </a:t>
            </a:r>
            <a:r>
              <a:rPr lang="fa-IR" sz="2400" b="1" dirty="0" smtClean="0">
                <a:cs typeface="B Mitra" panose="00000400000000000000" pitchFamily="2" charset="-78"/>
              </a:rPr>
              <a:t> </a:t>
            </a:r>
            <a:r>
              <a:rPr lang="ar-SA" sz="2400" b="1" dirty="0" smtClean="0">
                <a:cs typeface="B Mitra" panose="00000400000000000000" pitchFamily="2" charset="-78"/>
              </a:rPr>
              <a:t>حداقل </a:t>
            </a:r>
            <a:r>
              <a:rPr lang="fa-IR" sz="2400" b="1" dirty="0" smtClean="0">
                <a:cs typeface="B Mitra" panose="00000400000000000000" pitchFamily="2" charset="-78"/>
              </a:rPr>
              <a:t> </a:t>
            </a:r>
            <a:r>
              <a:rPr lang="ar-SA" sz="2400" b="1" dirty="0" smtClean="0">
                <a:cs typeface="B Mitra" panose="00000400000000000000" pitchFamily="2" charset="-78"/>
              </a:rPr>
              <a:t>دستمزد </a:t>
            </a:r>
            <a:r>
              <a:rPr lang="fa-IR" sz="2400" b="1" dirty="0" smtClean="0">
                <a:cs typeface="B Mitra" panose="00000400000000000000" pitchFamily="2" charset="-78"/>
              </a:rPr>
              <a:t> </a:t>
            </a:r>
            <a:r>
              <a:rPr lang="ar-SA" sz="2400" b="1" dirty="0" smtClean="0">
                <a:cs typeface="B Mitra" panose="00000400000000000000" pitchFamily="2" charset="-78"/>
              </a:rPr>
              <a:t>امرار معاش مي كنند.</a:t>
            </a:r>
            <a:endParaRPr lang="fa-IR" sz="2400" b="1" dirty="0" smtClean="0">
              <a:cs typeface="B Mitra" panose="00000400000000000000" pitchFamily="2" charset="-78"/>
            </a:endParaRPr>
          </a:p>
          <a:p>
            <a:pPr marL="609600" indent="-609600" algn="r" rtl="1" eaLnBrk="1" hangingPunct="1">
              <a:lnSpc>
                <a:spcPct val="150000"/>
              </a:lnSpc>
              <a:defRPr/>
            </a:pPr>
            <a:r>
              <a:rPr lang="fa-IR" sz="2400" b="1" dirty="0" smtClean="0">
                <a:cs typeface="B Mitra" panose="00000400000000000000" pitchFamily="2" charset="-78"/>
              </a:rPr>
              <a:t> 2. </a:t>
            </a:r>
            <a:r>
              <a:rPr lang="ar-SA" sz="2400" b="1" dirty="0" smtClean="0">
                <a:cs typeface="B Mitra" panose="00000400000000000000" pitchFamily="2" charset="-78"/>
              </a:rPr>
              <a:t>نفع طلبي طبقه سرمايه دار توسعه ظرفيت صنعتي را به دنبال دارد و رقابت شكننده اي را ايجاد مي كند. تضاد از</a:t>
            </a:r>
            <a:r>
              <a:rPr lang="fa-IR" sz="2400" b="1" dirty="0" smtClean="0">
                <a:cs typeface="B Mitra" panose="00000400000000000000" pitchFamily="2" charset="-78"/>
              </a:rPr>
              <a:t> </a:t>
            </a:r>
            <a:r>
              <a:rPr lang="ar-SA" sz="2400" b="1" dirty="0" smtClean="0">
                <a:cs typeface="B Mitra" panose="00000400000000000000" pitchFamily="2" charset="-78"/>
              </a:rPr>
              <a:t> آنجا </a:t>
            </a:r>
            <a:r>
              <a:rPr lang="fa-IR" sz="2400" b="1" dirty="0" smtClean="0">
                <a:cs typeface="B Mitra" panose="00000400000000000000" pitchFamily="2" charset="-78"/>
              </a:rPr>
              <a:t> </a:t>
            </a:r>
            <a:r>
              <a:rPr lang="ar-SA" sz="2400" b="1" dirty="0" smtClean="0">
                <a:cs typeface="B Mitra" panose="00000400000000000000" pitchFamily="2" charset="-78"/>
              </a:rPr>
              <a:t>حاصل </a:t>
            </a:r>
            <a:r>
              <a:rPr lang="fa-IR" sz="2400" b="1" dirty="0" smtClean="0">
                <a:cs typeface="B Mitra" panose="00000400000000000000" pitchFamily="2" charset="-78"/>
              </a:rPr>
              <a:t> </a:t>
            </a:r>
            <a:r>
              <a:rPr lang="ar-SA" sz="2400" b="1" dirty="0" smtClean="0">
                <a:cs typeface="B Mitra" panose="00000400000000000000" pitchFamily="2" charset="-78"/>
              </a:rPr>
              <a:t>مي</a:t>
            </a:r>
            <a:r>
              <a:rPr lang="fa-IR" sz="2400" b="1" dirty="0" smtClean="0">
                <a:cs typeface="B Mitra" panose="00000400000000000000" pitchFamily="2" charset="-78"/>
              </a:rPr>
              <a:t> </a:t>
            </a:r>
            <a:r>
              <a:rPr lang="ar-SA" sz="2400" b="1" dirty="0" smtClean="0">
                <a:cs typeface="B Mitra" panose="00000400000000000000" pitchFamily="2" charset="-78"/>
              </a:rPr>
              <a:t> شود</a:t>
            </a:r>
            <a:r>
              <a:rPr lang="fa-IR" sz="2400" b="1" dirty="0" smtClean="0">
                <a:cs typeface="B Mitra" panose="00000400000000000000" pitchFamily="2" charset="-78"/>
              </a:rPr>
              <a:t> </a:t>
            </a:r>
            <a:r>
              <a:rPr lang="ar-SA" sz="2400" b="1" dirty="0" smtClean="0">
                <a:cs typeface="B Mitra" panose="00000400000000000000" pitchFamily="2" charset="-78"/>
              </a:rPr>
              <a:t> كه </a:t>
            </a:r>
            <a:r>
              <a:rPr lang="fa-IR" sz="2400" b="1" dirty="0" smtClean="0">
                <a:cs typeface="B Mitra" panose="00000400000000000000" pitchFamily="2" charset="-78"/>
              </a:rPr>
              <a:t> </a:t>
            </a:r>
            <a:r>
              <a:rPr lang="ar-SA" sz="2400" b="1" dirty="0" smtClean="0">
                <a:cs typeface="B Mitra" panose="00000400000000000000" pitchFamily="2" charset="-78"/>
              </a:rPr>
              <a:t>قدرت خريد طبقه </a:t>
            </a:r>
            <a:r>
              <a:rPr lang="fa-IR" sz="2400" b="1" dirty="0" smtClean="0">
                <a:cs typeface="B Mitra" panose="00000400000000000000" pitchFamily="2" charset="-78"/>
              </a:rPr>
              <a:t> </a:t>
            </a:r>
            <a:r>
              <a:rPr lang="ar-SA" sz="2400" b="1" dirty="0" smtClean="0">
                <a:cs typeface="B Mitra" panose="00000400000000000000" pitchFamily="2" charset="-78"/>
              </a:rPr>
              <a:t>كارگر</a:t>
            </a:r>
            <a:r>
              <a:rPr lang="fa-IR" sz="2400" b="1" dirty="0" smtClean="0">
                <a:cs typeface="B Mitra" panose="00000400000000000000" pitchFamily="2" charset="-78"/>
              </a:rPr>
              <a:t> </a:t>
            </a:r>
            <a:r>
              <a:rPr lang="ar-SA" sz="2400" b="1" dirty="0" smtClean="0">
                <a:cs typeface="B Mitra" panose="00000400000000000000" pitchFamily="2" charset="-78"/>
              </a:rPr>
              <a:t> براي خريد كالاهاي توليد شده كافي نخواهد بود.</a:t>
            </a:r>
            <a:r>
              <a:rPr lang="ar-SA" sz="2400" b="1" i="1" dirty="0" smtClean="0">
                <a:cs typeface="B Mitra" panose="00000400000000000000" pitchFamily="2" charset="-78"/>
              </a:rPr>
              <a:t> </a:t>
            </a:r>
            <a:endParaRPr lang="fa-IR" sz="2400" b="1" i="1" dirty="0" smtClean="0">
              <a:cs typeface="B Mitra" panose="00000400000000000000" pitchFamily="2" charset="-78"/>
            </a:endParaRPr>
          </a:p>
          <a:p>
            <a:pPr marL="609600" indent="-609600" algn="just" rtl="1" eaLnBrk="1" hangingPunct="1">
              <a:lnSpc>
                <a:spcPct val="150000"/>
              </a:lnSpc>
              <a:buFontTx/>
              <a:buNone/>
              <a:defRPr/>
            </a:pPr>
            <a:r>
              <a:rPr lang="fa-IR" sz="2400" b="1" dirty="0" smtClean="0">
                <a:cs typeface="B Mitra" panose="00000400000000000000" pitchFamily="2" charset="-78"/>
              </a:rPr>
              <a:t>  </a:t>
            </a:r>
          </a:p>
        </p:txBody>
      </p:sp>
      <p:sp>
        <p:nvSpPr>
          <p:cNvPr id="4"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Tree>
    <p:extLst>
      <p:ext uri="{BB962C8B-B14F-4D97-AF65-F5344CB8AC3E}">
        <p14:creationId xmlns:p14="http://schemas.microsoft.com/office/powerpoint/2010/main" val="9874696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6706" name="Rectangle 2"/>
          <p:cNvSpPr>
            <a:spLocks noGrp="1" noChangeArrowheads="1"/>
          </p:cNvSpPr>
          <p:nvPr>
            <p:ph type="title"/>
          </p:nvPr>
        </p:nvSpPr>
        <p:spPr>
          <a:xfrm>
            <a:off x="468313" y="620713"/>
            <a:ext cx="8278812" cy="1082675"/>
          </a:xfrm>
        </p:spPr>
        <p:txBody>
          <a:bodyPr>
            <a:normAutofit/>
          </a:bodyPr>
          <a:lstStyle/>
          <a:p>
            <a:pPr algn="r" rtl="1" eaLnBrk="1" hangingPunct="1">
              <a:defRPr/>
            </a:pPr>
            <a:r>
              <a:rPr lang="ar-SA" sz="3200" b="1" dirty="0" smtClean="0">
                <a:cs typeface="B Mitra" panose="00000400000000000000" pitchFamily="2" charset="-78"/>
              </a:rPr>
              <a:t>5 . مرحله پنجم: سوسياليسم</a:t>
            </a:r>
            <a:r>
              <a:rPr lang="fa-IR" sz="3200" b="1" dirty="0" smtClean="0">
                <a:cs typeface="B Mitra" panose="00000400000000000000" pitchFamily="2" charset="-78"/>
              </a:rPr>
              <a:t/>
            </a:r>
            <a:br>
              <a:rPr lang="fa-IR" sz="3200" b="1" dirty="0" smtClean="0">
                <a:cs typeface="B Mitra" panose="00000400000000000000" pitchFamily="2" charset="-78"/>
              </a:rPr>
            </a:br>
            <a:endParaRPr lang="en-US" sz="3200" b="1" dirty="0" smtClean="0">
              <a:cs typeface="B Mitra" panose="00000400000000000000" pitchFamily="2" charset="-78"/>
            </a:endParaRPr>
          </a:p>
        </p:txBody>
      </p:sp>
      <p:sp>
        <p:nvSpPr>
          <p:cNvPr id="456707" name="Rectangle 3"/>
          <p:cNvSpPr>
            <a:spLocks noGrp="1" noChangeArrowheads="1"/>
          </p:cNvSpPr>
          <p:nvPr>
            <p:ph idx="1"/>
          </p:nvPr>
        </p:nvSpPr>
        <p:spPr>
          <a:xfrm>
            <a:off x="4" y="1268413"/>
            <a:ext cx="8893175" cy="4895851"/>
          </a:xfrm>
        </p:spPr>
        <p:txBody>
          <a:bodyPr>
            <a:normAutofit/>
          </a:bodyPr>
          <a:lstStyle/>
          <a:p>
            <a:pPr marL="609600" indent="-609600" algn="r" rtl="1" eaLnBrk="1" hangingPunct="1">
              <a:lnSpc>
                <a:spcPct val="150000"/>
              </a:lnSpc>
              <a:defRPr/>
            </a:pPr>
            <a:r>
              <a:rPr lang="ar-SA" sz="2400" b="1" dirty="0" smtClean="0">
                <a:cs typeface="B Mitra" panose="00000400000000000000" pitchFamily="2" charset="-78"/>
              </a:rPr>
              <a:t>پس از پايان مرحله فئوداليسم </a:t>
            </a:r>
            <a:r>
              <a:rPr lang="fa-IR" sz="2400" b="1" dirty="0" smtClean="0">
                <a:cs typeface="B Mitra" panose="00000400000000000000" pitchFamily="2" charset="-78"/>
              </a:rPr>
              <a:t> </a:t>
            </a:r>
            <a:r>
              <a:rPr lang="ar-SA" sz="2400" b="1" dirty="0" smtClean="0">
                <a:cs typeface="B Mitra" panose="00000400000000000000" pitchFamily="2" charset="-78"/>
              </a:rPr>
              <a:t>حكومت </a:t>
            </a:r>
            <a:r>
              <a:rPr lang="fa-IR" sz="2400" b="1" dirty="0" smtClean="0">
                <a:cs typeface="B Mitra" panose="00000400000000000000" pitchFamily="2" charset="-78"/>
              </a:rPr>
              <a:t> </a:t>
            </a:r>
            <a:r>
              <a:rPr lang="ar-SA" sz="2400" b="1" dirty="0" smtClean="0">
                <a:cs typeface="B Mitra" panose="00000400000000000000" pitchFamily="2" charset="-78"/>
              </a:rPr>
              <a:t>كارگري تشكيل مي شود اين مرحله تاريخي سوسياليم </a:t>
            </a:r>
            <a:r>
              <a:rPr lang="fa-IR" sz="2400" b="1" dirty="0" smtClean="0">
                <a:cs typeface="B Mitra" panose="00000400000000000000" pitchFamily="2" charset="-78"/>
              </a:rPr>
              <a:t> </a:t>
            </a:r>
            <a:r>
              <a:rPr lang="ar-SA" sz="2400" b="1" dirty="0" smtClean="0">
                <a:cs typeface="B Mitra" panose="00000400000000000000" pitchFamily="2" charset="-78"/>
              </a:rPr>
              <a:t>نام </a:t>
            </a:r>
            <a:r>
              <a:rPr lang="fa-IR" sz="2400" b="1" dirty="0" smtClean="0">
                <a:cs typeface="B Mitra" panose="00000400000000000000" pitchFamily="2" charset="-78"/>
              </a:rPr>
              <a:t> </a:t>
            </a:r>
            <a:r>
              <a:rPr lang="ar-SA" sz="2400" b="1" dirty="0" smtClean="0">
                <a:cs typeface="B Mitra" panose="00000400000000000000" pitchFamily="2" charset="-78"/>
              </a:rPr>
              <a:t>دارد. </a:t>
            </a:r>
            <a:r>
              <a:rPr lang="fa-IR" sz="2400" b="1" dirty="0" smtClean="0">
                <a:cs typeface="B Mitra" panose="00000400000000000000" pitchFamily="2" charset="-78"/>
              </a:rPr>
              <a:t> </a:t>
            </a:r>
            <a:r>
              <a:rPr lang="ar-SA" sz="2400" b="1" dirty="0" smtClean="0">
                <a:cs typeface="B Mitra" panose="00000400000000000000" pitchFamily="2" charset="-78"/>
              </a:rPr>
              <a:t>مرحله سوسياليسم داراي دو خصيصه است:</a:t>
            </a:r>
            <a:endParaRPr lang="fa-IR" sz="2400" b="1" dirty="0" smtClean="0">
              <a:cs typeface="B Mitra" panose="00000400000000000000" pitchFamily="2" charset="-78"/>
            </a:endParaRPr>
          </a:p>
          <a:p>
            <a:pPr marL="609600" indent="-609600" algn="r" rtl="1" eaLnBrk="1" hangingPunct="1">
              <a:lnSpc>
                <a:spcPct val="150000"/>
              </a:lnSpc>
              <a:defRPr/>
            </a:pPr>
            <a:r>
              <a:rPr lang="fa-IR" sz="2400" b="1" dirty="0" smtClean="0">
                <a:cs typeface="B Mitra" panose="00000400000000000000" pitchFamily="2" charset="-78"/>
              </a:rPr>
              <a:t>1. </a:t>
            </a:r>
            <a:r>
              <a:rPr lang="ar-SA" sz="2400" b="1" dirty="0" smtClean="0">
                <a:cs typeface="B Mitra" panose="00000400000000000000" pitchFamily="2" charset="-78"/>
              </a:rPr>
              <a:t>بي طبقه شدن جامعه هنوز </a:t>
            </a:r>
            <a:r>
              <a:rPr lang="fa-IR" sz="2400" b="1" dirty="0" smtClean="0">
                <a:cs typeface="B Mitra" panose="00000400000000000000" pitchFamily="2" charset="-78"/>
              </a:rPr>
              <a:t> </a:t>
            </a:r>
            <a:r>
              <a:rPr lang="ar-SA" sz="2400" b="1" dirty="0" smtClean="0">
                <a:cs typeface="B Mitra" panose="00000400000000000000" pitchFamily="2" charset="-78"/>
              </a:rPr>
              <a:t>محقق</a:t>
            </a:r>
            <a:r>
              <a:rPr lang="fa-IR" sz="2400" b="1" dirty="0" smtClean="0">
                <a:cs typeface="B Mitra" panose="00000400000000000000" pitchFamily="2" charset="-78"/>
              </a:rPr>
              <a:t>  </a:t>
            </a:r>
            <a:r>
              <a:rPr lang="ar-SA" sz="2400" b="1" dirty="0" smtClean="0">
                <a:cs typeface="B Mitra" panose="00000400000000000000" pitchFamily="2" charset="-78"/>
              </a:rPr>
              <a:t>نشده</a:t>
            </a:r>
            <a:r>
              <a:rPr lang="fa-IR" sz="2400" b="1" dirty="0" smtClean="0">
                <a:cs typeface="B Mitra" panose="00000400000000000000" pitchFamily="2" charset="-78"/>
              </a:rPr>
              <a:t> </a:t>
            </a:r>
            <a:r>
              <a:rPr lang="ar-SA" sz="2400" b="1" dirty="0" smtClean="0">
                <a:cs typeface="B Mitra" panose="00000400000000000000" pitchFamily="2" charset="-78"/>
              </a:rPr>
              <a:t> است</a:t>
            </a:r>
            <a:r>
              <a:rPr lang="fa-IR" sz="2400" b="1" dirty="0" smtClean="0">
                <a:cs typeface="B Mitra" panose="00000400000000000000" pitchFamily="2" charset="-78"/>
              </a:rPr>
              <a:t> </a:t>
            </a:r>
            <a:r>
              <a:rPr lang="ar-SA" sz="2400" b="1" dirty="0" smtClean="0">
                <a:cs typeface="B Mitra" panose="00000400000000000000" pitchFamily="2" charset="-78"/>
              </a:rPr>
              <a:t> ولي كارگران طبقه مسلط جامعه را تشكيل مي دهند.</a:t>
            </a:r>
            <a:endParaRPr lang="fa-IR" sz="2400" b="1" dirty="0" smtClean="0">
              <a:cs typeface="B Mitra" panose="00000400000000000000" pitchFamily="2" charset="-78"/>
            </a:endParaRPr>
          </a:p>
          <a:p>
            <a:pPr marL="609600" indent="-609600" algn="r" rtl="1" eaLnBrk="1" hangingPunct="1">
              <a:lnSpc>
                <a:spcPct val="150000"/>
              </a:lnSpc>
              <a:defRPr/>
            </a:pPr>
            <a:r>
              <a:rPr lang="fa-IR" sz="2400" b="1" dirty="0" smtClean="0">
                <a:cs typeface="B Mitra" panose="00000400000000000000" pitchFamily="2" charset="-78"/>
              </a:rPr>
              <a:t>2. </a:t>
            </a:r>
            <a:r>
              <a:rPr lang="ar-SA" sz="2400" b="1" dirty="0" smtClean="0">
                <a:cs typeface="B Mitra" panose="00000400000000000000" pitchFamily="2" charset="-78"/>
              </a:rPr>
              <a:t>شعار اين مرحله اين است. ”هركس به</a:t>
            </a:r>
            <a:r>
              <a:rPr lang="fa-IR" sz="2400" b="1" dirty="0" smtClean="0">
                <a:cs typeface="B Mitra" panose="00000400000000000000" pitchFamily="2" charset="-78"/>
              </a:rPr>
              <a:t> </a:t>
            </a:r>
            <a:r>
              <a:rPr lang="ar-SA" sz="2400" b="1" dirty="0" smtClean="0">
                <a:cs typeface="B Mitra" panose="00000400000000000000" pitchFamily="2" charset="-78"/>
              </a:rPr>
              <a:t> اندازه </a:t>
            </a:r>
            <a:r>
              <a:rPr lang="fa-IR" sz="2400" b="1" dirty="0" smtClean="0">
                <a:cs typeface="B Mitra" panose="00000400000000000000" pitchFamily="2" charset="-78"/>
              </a:rPr>
              <a:t> </a:t>
            </a:r>
            <a:r>
              <a:rPr lang="ar-SA" sz="2400" b="1" dirty="0" smtClean="0">
                <a:cs typeface="B Mitra" panose="00000400000000000000" pitchFamily="2" charset="-78"/>
              </a:rPr>
              <a:t>توانش كار مي كند و به اندازه كارش دريافت مي كند.“</a:t>
            </a:r>
            <a:endParaRPr lang="fa-IR" sz="2400" b="1" dirty="0" smtClean="0">
              <a:cs typeface="B Mitra" panose="00000400000000000000" pitchFamily="2" charset="-78"/>
            </a:endParaRPr>
          </a:p>
        </p:txBody>
      </p:sp>
      <p:sp>
        <p:nvSpPr>
          <p:cNvPr id="4"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Tree>
    <p:extLst>
      <p:ext uri="{BB962C8B-B14F-4D97-AF65-F5344CB8AC3E}">
        <p14:creationId xmlns:p14="http://schemas.microsoft.com/office/powerpoint/2010/main" val="6618321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8754" name="Rectangle 2"/>
          <p:cNvSpPr>
            <a:spLocks noGrp="1" noChangeArrowheads="1"/>
          </p:cNvSpPr>
          <p:nvPr>
            <p:ph type="title"/>
          </p:nvPr>
        </p:nvSpPr>
        <p:spPr>
          <a:xfrm>
            <a:off x="468313" y="476252"/>
            <a:ext cx="8278812" cy="1082675"/>
          </a:xfrm>
        </p:spPr>
        <p:txBody>
          <a:bodyPr>
            <a:normAutofit/>
          </a:bodyPr>
          <a:lstStyle/>
          <a:p>
            <a:pPr algn="r" rtl="1" eaLnBrk="1" hangingPunct="1">
              <a:defRPr/>
            </a:pPr>
            <a:r>
              <a:rPr lang="ar-SA" sz="3200" b="1" dirty="0" smtClean="0">
                <a:cs typeface="B Mitra" panose="00000400000000000000" pitchFamily="2" charset="-78"/>
              </a:rPr>
              <a:t>جامعه ايده آل ماركس جامعه كمونيسم</a:t>
            </a:r>
            <a:endParaRPr lang="en-US" sz="3200" b="1" dirty="0" smtClean="0">
              <a:cs typeface="B Mitra" panose="00000400000000000000" pitchFamily="2" charset="-78"/>
            </a:endParaRPr>
          </a:p>
        </p:txBody>
      </p:sp>
      <p:sp>
        <p:nvSpPr>
          <p:cNvPr id="458755" name="Rectangle 3"/>
          <p:cNvSpPr>
            <a:spLocks noGrp="1" noChangeArrowheads="1"/>
          </p:cNvSpPr>
          <p:nvPr>
            <p:ph idx="1"/>
          </p:nvPr>
        </p:nvSpPr>
        <p:spPr>
          <a:xfrm>
            <a:off x="323850" y="1484313"/>
            <a:ext cx="8496300" cy="4895851"/>
          </a:xfrm>
        </p:spPr>
        <p:txBody>
          <a:bodyPr>
            <a:normAutofit/>
          </a:bodyPr>
          <a:lstStyle/>
          <a:p>
            <a:pPr algn="r" rtl="1" eaLnBrk="1" hangingPunct="1">
              <a:lnSpc>
                <a:spcPct val="150000"/>
              </a:lnSpc>
              <a:buFontTx/>
              <a:buNone/>
              <a:defRPr/>
            </a:pPr>
            <a:endParaRPr lang="fa-IR" sz="2400" b="1" dirty="0" smtClean="0">
              <a:cs typeface="B Mitra" panose="00000400000000000000" pitchFamily="2" charset="-78"/>
            </a:endParaRPr>
          </a:p>
          <a:p>
            <a:pPr algn="r" rtl="1" eaLnBrk="1" hangingPunct="1">
              <a:lnSpc>
                <a:spcPct val="150000"/>
              </a:lnSpc>
              <a:defRPr/>
            </a:pPr>
            <a:r>
              <a:rPr lang="ar-SA" sz="2400" b="1" dirty="0" smtClean="0">
                <a:cs typeface="B Mitra" panose="00000400000000000000" pitchFamily="2" charset="-78"/>
              </a:rPr>
              <a:t>پس از تكامل جامعه سوسياليستي </a:t>
            </a:r>
            <a:r>
              <a:rPr lang="fa-IR" sz="2400" b="1" dirty="0" smtClean="0">
                <a:cs typeface="B Mitra" panose="00000400000000000000" pitchFamily="2" charset="-78"/>
              </a:rPr>
              <a:t> </a:t>
            </a:r>
            <a:r>
              <a:rPr lang="ar-SA" sz="2400" b="1" dirty="0" smtClean="0">
                <a:cs typeface="B Mitra" panose="00000400000000000000" pitchFamily="2" charset="-78"/>
              </a:rPr>
              <a:t>جامعه</a:t>
            </a:r>
            <a:r>
              <a:rPr lang="fa-IR" sz="2400" b="1" dirty="0" smtClean="0">
                <a:cs typeface="B Mitra" panose="00000400000000000000" pitchFamily="2" charset="-78"/>
              </a:rPr>
              <a:t> </a:t>
            </a:r>
            <a:r>
              <a:rPr lang="ar-SA" sz="2400" b="1" dirty="0" smtClean="0">
                <a:cs typeface="B Mitra" panose="00000400000000000000" pitchFamily="2" charset="-78"/>
              </a:rPr>
              <a:t> پيشرفته تري به نام كمونيسم شكل مي گيرد. در اين مرحله طبقه به طور كامل از بين مي رود شعار اين مرحله تاريخي اين است ”هركس به اندازه توانش كار مي كند و به اندازه نيازش دريافت مي كند.“ </a:t>
            </a:r>
            <a:endParaRPr lang="fa-IR" sz="2400" b="1" dirty="0" smtClean="0">
              <a:cs typeface="B Mitra" panose="00000400000000000000" pitchFamily="2" charset="-78"/>
            </a:endParaRPr>
          </a:p>
        </p:txBody>
      </p:sp>
      <p:sp>
        <p:nvSpPr>
          <p:cNvPr id="4"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Tree>
    <p:extLst>
      <p:ext uri="{BB962C8B-B14F-4D97-AF65-F5344CB8AC3E}">
        <p14:creationId xmlns:p14="http://schemas.microsoft.com/office/powerpoint/2010/main" val="6186412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02" name="Rectangle 2"/>
          <p:cNvSpPr>
            <a:spLocks noGrp="1" noChangeArrowheads="1"/>
          </p:cNvSpPr>
          <p:nvPr>
            <p:ph type="title"/>
          </p:nvPr>
        </p:nvSpPr>
        <p:spPr>
          <a:xfrm>
            <a:off x="468313" y="908052"/>
            <a:ext cx="8278812" cy="1082675"/>
          </a:xfrm>
        </p:spPr>
        <p:txBody>
          <a:bodyPr>
            <a:normAutofit/>
          </a:bodyPr>
          <a:lstStyle/>
          <a:p>
            <a:pPr algn="r" rtl="1" eaLnBrk="1" hangingPunct="1">
              <a:defRPr/>
            </a:pPr>
            <a:r>
              <a:rPr lang="ar-SA" sz="3200" b="1" dirty="0" smtClean="0">
                <a:cs typeface="B Mitra" panose="00000400000000000000" pitchFamily="2" charset="-78"/>
              </a:rPr>
              <a:t>مدل</a:t>
            </a:r>
            <a:r>
              <a:rPr lang="fa-IR" sz="3200" b="1" dirty="0" smtClean="0">
                <a:cs typeface="B Mitra" panose="00000400000000000000" pitchFamily="2" charset="-78"/>
              </a:rPr>
              <a:t> توسعه اقتصادي كارل ماركس</a:t>
            </a:r>
            <a:br>
              <a:rPr lang="fa-IR" sz="3200" b="1" dirty="0" smtClean="0">
                <a:cs typeface="B Mitra" panose="00000400000000000000" pitchFamily="2" charset="-78"/>
              </a:rPr>
            </a:br>
            <a:endParaRPr lang="en-US" sz="3200" b="1" dirty="0" smtClean="0">
              <a:cs typeface="B Mitra" panose="00000400000000000000" pitchFamily="2" charset="-78"/>
            </a:endParaRPr>
          </a:p>
        </p:txBody>
      </p:sp>
      <p:sp>
        <p:nvSpPr>
          <p:cNvPr id="460803" name="Rectangle 3"/>
          <p:cNvSpPr>
            <a:spLocks noGrp="1" noChangeArrowheads="1"/>
          </p:cNvSpPr>
          <p:nvPr>
            <p:ph idx="1"/>
          </p:nvPr>
        </p:nvSpPr>
        <p:spPr>
          <a:xfrm>
            <a:off x="4" y="1962149"/>
            <a:ext cx="8893175" cy="3267051"/>
          </a:xfrm>
        </p:spPr>
        <p:txBody>
          <a:bodyPr>
            <a:normAutofit/>
          </a:bodyPr>
          <a:lstStyle/>
          <a:p>
            <a:pPr algn="r" rtl="1" eaLnBrk="1" hangingPunct="1">
              <a:lnSpc>
                <a:spcPct val="150000"/>
              </a:lnSpc>
              <a:defRPr/>
            </a:pPr>
            <a:r>
              <a:rPr lang="ar-SA" sz="2400" b="1" dirty="0" smtClean="0">
                <a:cs typeface="B Mitra" panose="00000400000000000000" pitchFamily="2" charset="-78"/>
              </a:rPr>
              <a:t>مدل ماركس با توجه به شرايط تاريخي </a:t>
            </a:r>
            <a:r>
              <a:rPr lang="fa-IR" sz="2400" b="1" dirty="0" smtClean="0">
                <a:cs typeface="B Mitra" panose="00000400000000000000" pitchFamily="2" charset="-78"/>
              </a:rPr>
              <a:t> </a:t>
            </a:r>
            <a:r>
              <a:rPr lang="ar-SA" sz="2400" b="1" dirty="0" smtClean="0">
                <a:cs typeface="B Mitra" panose="00000400000000000000" pitchFamily="2" charset="-78"/>
              </a:rPr>
              <a:t>و اجتماعي زمان او تدوين شده است اين مدل داراي فروضي است كه در قالب آن فروض نتايجي كه استخراج شده قابل تحليل است. </a:t>
            </a:r>
            <a:endParaRPr lang="fa-IR" sz="2400" b="1" dirty="0" smtClean="0">
              <a:cs typeface="B Mitra" panose="00000400000000000000" pitchFamily="2" charset="-78"/>
            </a:endParaRPr>
          </a:p>
        </p:txBody>
      </p:sp>
      <p:sp>
        <p:nvSpPr>
          <p:cNvPr id="4"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Tree>
    <p:extLst>
      <p:ext uri="{BB962C8B-B14F-4D97-AF65-F5344CB8AC3E}">
        <p14:creationId xmlns:p14="http://schemas.microsoft.com/office/powerpoint/2010/main" val="10117597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850" name="Rectangle 2"/>
          <p:cNvSpPr>
            <a:spLocks noGrp="1" noChangeArrowheads="1"/>
          </p:cNvSpPr>
          <p:nvPr>
            <p:ph type="title"/>
          </p:nvPr>
        </p:nvSpPr>
        <p:spPr>
          <a:xfrm>
            <a:off x="468313" y="836613"/>
            <a:ext cx="8278812" cy="1082675"/>
          </a:xfrm>
        </p:spPr>
        <p:txBody>
          <a:bodyPr>
            <a:normAutofit/>
          </a:bodyPr>
          <a:lstStyle/>
          <a:p>
            <a:pPr algn="r" rtl="1" eaLnBrk="1" hangingPunct="1">
              <a:defRPr/>
            </a:pPr>
            <a:r>
              <a:rPr lang="ar-SA" sz="3200" b="1" dirty="0" smtClean="0">
                <a:cs typeface="B Mitra" panose="00000400000000000000" pitchFamily="2" charset="-78"/>
              </a:rPr>
              <a:t>فرضيات مدل</a:t>
            </a:r>
            <a:r>
              <a:rPr lang="fa-IR" sz="3200" b="1" dirty="0" smtClean="0">
                <a:cs typeface="B Mitra" panose="00000400000000000000" pitchFamily="2" charset="-78"/>
              </a:rPr>
              <a:t/>
            </a:r>
            <a:br>
              <a:rPr lang="fa-IR" sz="3200" b="1" dirty="0" smtClean="0">
                <a:cs typeface="B Mitra" panose="00000400000000000000" pitchFamily="2" charset="-78"/>
              </a:rPr>
            </a:br>
            <a:endParaRPr lang="en-US" sz="3200" b="1" dirty="0" smtClean="0">
              <a:cs typeface="B Mitra" panose="00000400000000000000" pitchFamily="2" charset="-78"/>
            </a:endParaRPr>
          </a:p>
        </p:txBody>
      </p:sp>
      <p:sp>
        <p:nvSpPr>
          <p:cNvPr id="462851" name="Rectangle 3"/>
          <p:cNvSpPr>
            <a:spLocks noGrp="1" noChangeArrowheads="1"/>
          </p:cNvSpPr>
          <p:nvPr>
            <p:ph idx="1"/>
          </p:nvPr>
        </p:nvSpPr>
        <p:spPr>
          <a:xfrm>
            <a:off x="4" y="1962149"/>
            <a:ext cx="8893175" cy="4059139"/>
          </a:xfrm>
        </p:spPr>
        <p:txBody>
          <a:bodyPr>
            <a:normAutofit/>
          </a:bodyPr>
          <a:lstStyle/>
          <a:p>
            <a:pPr marL="609600" indent="-609600" algn="r" rtl="1" eaLnBrk="1" hangingPunct="1">
              <a:lnSpc>
                <a:spcPct val="150000"/>
              </a:lnSpc>
              <a:defRPr/>
            </a:pPr>
            <a:r>
              <a:rPr lang="ar-SA" sz="2400" b="1" dirty="0" smtClean="0">
                <a:cs typeface="B Mitra" panose="00000400000000000000" pitchFamily="2" charset="-78"/>
              </a:rPr>
              <a:t>فرضيات مدل ماركس عبارتند از:</a:t>
            </a:r>
            <a:endParaRPr lang="fa-IR" sz="2400" b="1" dirty="0" smtClean="0">
              <a:cs typeface="B Mitra" panose="00000400000000000000" pitchFamily="2" charset="-78"/>
            </a:endParaRPr>
          </a:p>
          <a:p>
            <a:pPr marL="609600" indent="-609600" algn="r" rtl="1" eaLnBrk="1" hangingPunct="1">
              <a:lnSpc>
                <a:spcPct val="150000"/>
              </a:lnSpc>
              <a:defRPr/>
            </a:pPr>
            <a:r>
              <a:rPr lang="fa-IR" sz="2400" b="1" dirty="0" smtClean="0">
                <a:cs typeface="B Mitra" panose="00000400000000000000" pitchFamily="2" charset="-78"/>
              </a:rPr>
              <a:t>1. </a:t>
            </a:r>
            <a:r>
              <a:rPr lang="ar-SA" sz="2400" b="1" dirty="0" smtClean="0">
                <a:cs typeface="B Mitra" panose="00000400000000000000" pitchFamily="2" charset="-78"/>
              </a:rPr>
              <a:t>دستمزد در سطح حداقل معيشت است. </a:t>
            </a:r>
            <a:endParaRPr lang="fa-IR" sz="2400" b="1" i="1" dirty="0" smtClean="0">
              <a:cs typeface="B Mitra" panose="00000400000000000000" pitchFamily="2" charset="-78"/>
            </a:endParaRPr>
          </a:p>
          <a:p>
            <a:pPr marL="609600" indent="-609600" algn="r" rtl="1" eaLnBrk="1" hangingPunct="1">
              <a:lnSpc>
                <a:spcPct val="150000"/>
              </a:lnSpc>
              <a:defRPr/>
            </a:pPr>
            <a:r>
              <a:rPr lang="fa-IR" sz="2400" b="1" dirty="0" smtClean="0">
                <a:cs typeface="B Mitra" panose="00000400000000000000" pitchFamily="2" charset="-78"/>
              </a:rPr>
              <a:t>2. </a:t>
            </a:r>
            <a:r>
              <a:rPr lang="ar-SA" sz="2400" b="1" dirty="0" smtClean="0">
                <a:cs typeface="B Mitra" panose="00000400000000000000" pitchFamily="2" charset="-78"/>
              </a:rPr>
              <a:t>جامعه داراي دو طبقه كارگر و سرمايه دار است.</a:t>
            </a:r>
            <a:endParaRPr lang="fa-IR" sz="2400" b="1" i="1" dirty="0" smtClean="0">
              <a:cs typeface="B Mitra" panose="00000400000000000000" pitchFamily="2" charset="-78"/>
            </a:endParaRPr>
          </a:p>
          <a:p>
            <a:pPr marL="609600" indent="-609600" algn="r" rtl="1" eaLnBrk="1" hangingPunct="1">
              <a:lnSpc>
                <a:spcPct val="150000"/>
              </a:lnSpc>
              <a:defRPr/>
            </a:pPr>
            <a:r>
              <a:rPr lang="fa-IR" sz="2400" b="1" dirty="0" smtClean="0">
                <a:cs typeface="B Mitra" panose="00000400000000000000" pitchFamily="2" charset="-78"/>
              </a:rPr>
              <a:t>3. </a:t>
            </a:r>
            <a:r>
              <a:rPr lang="ar-SA" sz="2400" b="1" dirty="0" smtClean="0">
                <a:cs typeface="B Mitra" panose="00000400000000000000" pitchFamily="2" charset="-78"/>
              </a:rPr>
              <a:t>كار و سرمايه قابليت جانشيني دارند. </a:t>
            </a:r>
            <a:endParaRPr lang="fa-IR" sz="2400" b="1" i="1" dirty="0" smtClean="0">
              <a:cs typeface="B Mitra" panose="00000400000000000000" pitchFamily="2" charset="-78"/>
            </a:endParaRPr>
          </a:p>
          <a:p>
            <a:pPr marL="609600" indent="-609600" algn="r" rtl="1" eaLnBrk="1" hangingPunct="1">
              <a:lnSpc>
                <a:spcPct val="150000"/>
              </a:lnSpc>
              <a:defRPr/>
            </a:pPr>
            <a:r>
              <a:rPr lang="fa-IR" sz="2400" b="1" dirty="0" smtClean="0">
                <a:cs typeface="B Mitra" panose="00000400000000000000" pitchFamily="2" charset="-78"/>
              </a:rPr>
              <a:t>4. </a:t>
            </a:r>
            <a:r>
              <a:rPr lang="ar-SA" sz="2400" b="1" dirty="0" smtClean="0">
                <a:cs typeface="B Mitra" panose="00000400000000000000" pitchFamily="2" charset="-78"/>
              </a:rPr>
              <a:t>سرمايه دار خواهان حداكثر كردن سود است.</a:t>
            </a:r>
            <a:endParaRPr lang="fa-IR" sz="2400" b="1" i="1" dirty="0" smtClean="0">
              <a:cs typeface="B Mitra" panose="00000400000000000000" pitchFamily="2" charset="-78"/>
            </a:endParaRPr>
          </a:p>
          <a:p>
            <a:pPr marL="609600" indent="-609600" algn="just" rtl="1" eaLnBrk="1" hangingPunct="1">
              <a:lnSpc>
                <a:spcPct val="150000"/>
              </a:lnSpc>
              <a:buFontTx/>
              <a:buNone/>
              <a:defRPr/>
            </a:pPr>
            <a:endParaRPr lang="fa-IR" sz="2400" b="1" dirty="0" smtClean="0">
              <a:cs typeface="B Mitra" panose="00000400000000000000" pitchFamily="2" charset="-78"/>
            </a:endParaRPr>
          </a:p>
        </p:txBody>
      </p:sp>
      <p:sp>
        <p:nvSpPr>
          <p:cNvPr id="4"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Tree>
    <p:extLst>
      <p:ext uri="{BB962C8B-B14F-4D97-AF65-F5344CB8AC3E}">
        <p14:creationId xmlns:p14="http://schemas.microsoft.com/office/powerpoint/2010/main" val="8698659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4898" name="Rectangle 2"/>
          <p:cNvSpPr>
            <a:spLocks noGrp="1" noChangeArrowheads="1"/>
          </p:cNvSpPr>
          <p:nvPr>
            <p:ph type="title"/>
          </p:nvPr>
        </p:nvSpPr>
        <p:spPr>
          <a:xfrm>
            <a:off x="468313" y="620713"/>
            <a:ext cx="8278812" cy="1082675"/>
          </a:xfrm>
        </p:spPr>
        <p:txBody>
          <a:bodyPr>
            <a:normAutofit/>
          </a:bodyPr>
          <a:lstStyle/>
          <a:p>
            <a:pPr algn="r" rtl="1" eaLnBrk="1" hangingPunct="1">
              <a:defRPr/>
            </a:pPr>
            <a:r>
              <a:rPr lang="ar-SA" sz="3200" b="1" dirty="0" smtClean="0">
                <a:cs typeface="B Mitra" panose="00000400000000000000" pitchFamily="2" charset="-78"/>
              </a:rPr>
              <a:t>متغيرهاي مدل</a:t>
            </a:r>
            <a:r>
              <a:rPr lang="en-US" sz="3200" b="1" dirty="0" smtClean="0">
                <a:cs typeface="B Mitra" panose="00000400000000000000" pitchFamily="2" charset="-78"/>
              </a:rPr>
              <a:t/>
            </a:r>
            <a:br>
              <a:rPr lang="en-US" sz="3200" b="1" dirty="0" smtClean="0">
                <a:cs typeface="B Mitra" panose="00000400000000000000" pitchFamily="2" charset="-78"/>
              </a:rPr>
            </a:br>
            <a:endParaRPr lang="en-US" sz="3200" b="1" dirty="0" smtClean="0">
              <a:cs typeface="B Mitra" panose="00000400000000000000" pitchFamily="2" charset="-78"/>
            </a:endParaRPr>
          </a:p>
        </p:txBody>
      </p:sp>
      <p:sp>
        <p:nvSpPr>
          <p:cNvPr id="464899" name="Rectangle 3"/>
          <p:cNvSpPr>
            <a:spLocks noGrp="1" noChangeArrowheads="1"/>
          </p:cNvSpPr>
          <p:nvPr>
            <p:ph idx="1"/>
          </p:nvPr>
        </p:nvSpPr>
        <p:spPr>
          <a:xfrm>
            <a:off x="0" y="1340768"/>
            <a:ext cx="8893175" cy="4895851"/>
          </a:xfrm>
        </p:spPr>
        <p:txBody>
          <a:bodyPr>
            <a:normAutofit lnSpcReduction="10000"/>
          </a:bodyPr>
          <a:lstStyle/>
          <a:p>
            <a:pPr algn="r" rtl="1" eaLnBrk="1" hangingPunct="1">
              <a:lnSpc>
                <a:spcPct val="150000"/>
              </a:lnSpc>
              <a:defRPr/>
            </a:pPr>
            <a:r>
              <a:rPr lang="en-US" sz="2400" b="1" dirty="0" smtClean="0">
                <a:cs typeface="B Mitra" panose="00000400000000000000" pitchFamily="2" charset="-78"/>
              </a:rPr>
              <a:t>= C</a:t>
            </a:r>
            <a:r>
              <a:rPr lang="fa-IR" sz="2400" b="1" dirty="0" smtClean="0">
                <a:cs typeface="B Mitra" panose="00000400000000000000" pitchFamily="2" charset="-78"/>
              </a:rPr>
              <a:t> </a:t>
            </a:r>
            <a:r>
              <a:rPr lang="ar-SA" sz="2400" b="1" dirty="0" smtClean="0">
                <a:cs typeface="B Mitra" panose="00000400000000000000" pitchFamily="2" charset="-78"/>
              </a:rPr>
              <a:t>سرمايه ثابت شامل مواد اوليه، كارخانه و ماشين آلات</a:t>
            </a:r>
            <a:endParaRPr lang="en-US" sz="2400" b="1" dirty="0" smtClean="0">
              <a:cs typeface="B Mitra" panose="00000400000000000000" pitchFamily="2" charset="-78"/>
            </a:endParaRPr>
          </a:p>
          <a:p>
            <a:pPr algn="r" rtl="1" eaLnBrk="1" hangingPunct="1">
              <a:lnSpc>
                <a:spcPct val="150000"/>
              </a:lnSpc>
              <a:defRPr/>
            </a:pPr>
            <a:r>
              <a:rPr lang="en-US" sz="2400" b="1" dirty="0" smtClean="0">
                <a:cs typeface="B Mitra" panose="00000400000000000000" pitchFamily="2" charset="-78"/>
              </a:rPr>
              <a:t>=V</a:t>
            </a:r>
            <a:r>
              <a:rPr lang="fa-IR" sz="2400" b="1" dirty="0" smtClean="0">
                <a:cs typeface="B Mitra" panose="00000400000000000000" pitchFamily="2" charset="-78"/>
              </a:rPr>
              <a:t> </a:t>
            </a:r>
            <a:r>
              <a:rPr lang="ar-SA" sz="2400" b="1" dirty="0" smtClean="0">
                <a:cs typeface="B Mitra" panose="00000400000000000000" pitchFamily="2" charset="-78"/>
              </a:rPr>
              <a:t>سرمايه متغير شامل مجموع دستمزد كارگران</a:t>
            </a:r>
            <a:endParaRPr lang="en-US" sz="2400" b="1" dirty="0" smtClean="0">
              <a:cs typeface="B Mitra" panose="00000400000000000000" pitchFamily="2" charset="-78"/>
            </a:endParaRPr>
          </a:p>
          <a:p>
            <a:pPr algn="r" rtl="1" eaLnBrk="1" hangingPunct="1">
              <a:lnSpc>
                <a:spcPct val="150000"/>
              </a:lnSpc>
              <a:defRPr/>
            </a:pPr>
            <a:r>
              <a:rPr lang="en-US" sz="2400" b="1" dirty="0" smtClean="0">
                <a:cs typeface="B Mitra" panose="00000400000000000000" pitchFamily="2" charset="-78"/>
              </a:rPr>
              <a:t>=K</a:t>
            </a:r>
            <a:r>
              <a:rPr lang="fa-IR" sz="2400" b="1" dirty="0" smtClean="0">
                <a:cs typeface="B Mitra" panose="00000400000000000000" pitchFamily="2" charset="-78"/>
              </a:rPr>
              <a:t> </a:t>
            </a:r>
            <a:r>
              <a:rPr lang="ar-SA" sz="2400" b="1" dirty="0" smtClean="0">
                <a:cs typeface="B Mitra" panose="00000400000000000000" pitchFamily="2" charset="-78"/>
              </a:rPr>
              <a:t>سرمايه شامل سرمايه ثابت و سرمايه متغير</a:t>
            </a:r>
            <a:r>
              <a:rPr lang="en-US" sz="2400" b="1" dirty="0" smtClean="0">
                <a:cs typeface="B Mitra" panose="00000400000000000000" pitchFamily="2" charset="-78"/>
              </a:rPr>
              <a:t> K=C+V</a:t>
            </a:r>
          </a:p>
          <a:p>
            <a:pPr algn="r" rtl="1" eaLnBrk="1" hangingPunct="1">
              <a:lnSpc>
                <a:spcPct val="150000"/>
              </a:lnSpc>
              <a:defRPr/>
            </a:pPr>
            <a:r>
              <a:rPr lang="en-US" sz="2400" b="1" dirty="0" smtClean="0">
                <a:cs typeface="B Mitra" panose="00000400000000000000" pitchFamily="2" charset="-78"/>
              </a:rPr>
              <a:t>=S</a:t>
            </a:r>
            <a:r>
              <a:rPr lang="fa-IR" sz="2400" b="1" dirty="0" smtClean="0">
                <a:cs typeface="B Mitra" panose="00000400000000000000" pitchFamily="2" charset="-78"/>
              </a:rPr>
              <a:t> </a:t>
            </a:r>
            <a:r>
              <a:rPr lang="ar-SA" sz="2400" b="1" dirty="0" smtClean="0">
                <a:cs typeface="B Mitra" panose="00000400000000000000" pitchFamily="2" charset="-78"/>
              </a:rPr>
              <a:t>ارزش اضافي</a:t>
            </a:r>
            <a:endParaRPr lang="en-US" sz="2400" b="1" dirty="0" smtClean="0">
              <a:cs typeface="B Mitra" panose="00000400000000000000" pitchFamily="2" charset="-78"/>
            </a:endParaRPr>
          </a:p>
          <a:p>
            <a:pPr algn="r" rtl="1" eaLnBrk="1" hangingPunct="1">
              <a:lnSpc>
                <a:spcPct val="150000"/>
              </a:lnSpc>
              <a:defRPr/>
            </a:pPr>
            <a:r>
              <a:rPr lang="en-US" sz="2400" b="1" dirty="0" smtClean="0">
                <a:cs typeface="B Mitra" panose="00000400000000000000" pitchFamily="2" charset="-78"/>
              </a:rPr>
              <a:t>=P</a:t>
            </a:r>
            <a:r>
              <a:rPr lang="fa-IR" sz="2400" b="1" dirty="0" smtClean="0">
                <a:cs typeface="B Mitra" panose="00000400000000000000" pitchFamily="2" charset="-78"/>
              </a:rPr>
              <a:t> </a:t>
            </a:r>
            <a:r>
              <a:rPr lang="ar-SA" sz="2400" b="1" dirty="0" smtClean="0">
                <a:cs typeface="B Mitra" panose="00000400000000000000" pitchFamily="2" charset="-78"/>
              </a:rPr>
              <a:t>نرخ سود</a:t>
            </a:r>
            <a:endParaRPr lang="en-US" sz="2400" b="1" dirty="0" smtClean="0">
              <a:cs typeface="B Mitra" panose="00000400000000000000" pitchFamily="2" charset="-78"/>
            </a:endParaRPr>
          </a:p>
          <a:p>
            <a:pPr algn="r" rtl="1" eaLnBrk="1" hangingPunct="1">
              <a:lnSpc>
                <a:spcPct val="150000"/>
              </a:lnSpc>
              <a:defRPr/>
            </a:pPr>
            <a:r>
              <a:rPr lang="en-US" sz="2400" b="1" dirty="0" smtClean="0">
                <a:cs typeface="B Mitra" panose="00000400000000000000" pitchFamily="2" charset="-78"/>
              </a:rPr>
              <a:t>=W</a:t>
            </a:r>
            <a:r>
              <a:rPr lang="fa-IR" sz="2400" b="1" dirty="0" smtClean="0">
                <a:cs typeface="B Mitra" panose="00000400000000000000" pitchFamily="2" charset="-78"/>
              </a:rPr>
              <a:t> </a:t>
            </a:r>
            <a:r>
              <a:rPr lang="ar-SA" sz="2400" b="1" dirty="0" smtClean="0">
                <a:cs typeface="B Mitra" panose="00000400000000000000" pitchFamily="2" charset="-78"/>
              </a:rPr>
              <a:t>ارزش كالاي توليدي</a:t>
            </a:r>
            <a:endParaRPr lang="en-US" sz="2400" b="1" dirty="0" smtClean="0">
              <a:cs typeface="B Mitra" panose="00000400000000000000" pitchFamily="2" charset="-78"/>
            </a:endParaRPr>
          </a:p>
          <a:p>
            <a:pPr algn="r" rtl="1" eaLnBrk="1" hangingPunct="1">
              <a:lnSpc>
                <a:spcPct val="150000"/>
              </a:lnSpc>
              <a:defRPr/>
            </a:pPr>
            <a:r>
              <a:rPr lang="en-US" sz="2400" b="1" dirty="0" smtClean="0">
                <a:cs typeface="B Mitra" panose="00000400000000000000" pitchFamily="2" charset="-78"/>
              </a:rPr>
              <a:t>=S/V</a:t>
            </a:r>
            <a:r>
              <a:rPr lang="fa-IR" sz="2400" b="1" dirty="0" smtClean="0">
                <a:cs typeface="B Mitra" panose="00000400000000000000" pitchFamily="2" charset="-78"/>
              </a:rPr>
              <a:t> </a:t>
            </a:r>
            <a:r>
              <a:rPr lang="ar-SA" sz="2400" b="1" dirty="0" smtClean="0">
                <a:cs typeface="B Mitra" panose="00000400000000000000" pitchFamily="2" charset="-78"/>
              </a:rPr>
              <a:t>نرخ استثمار</a:t>
            </a:r>
            <a:endParaRPr lang="en-US" sz="2400" b="1" dirty="0" smtClean="0">
              <a:cs typeface="B Mitra" panose="00000400000000000000" pitchFamily="2" charset="-78"/>
            </a:endParaRPr>
          </a:p>
          <a:p>
            <a:pPr algn="r" rtl="1" eaLnBrk="1" hangingPunct="1">
              <a:lnSpc>
                <a:spcPct val="150000"/>
              </a:lnSpc>
              <a:defRPr/>
            </a:pPr>
            <a:r>
              <a:rPr lang="en-US" sz="2400" b="1" dirty="0" smtClean="0">
                <a:cs typeface="B Mitra" panose="00000400000000000000" pitchFamily="2" charset="-78"/>
              </a:rPr>
              <a:t>=C/V</a:t>
            </a:r>
            <a:r>
              <a:rPr lang="fa-IR" sz="2400" b="1" dirty="0" smtClean="0">
                <a:cs typeface="B Mitra" panose="00000400000000000000" pitchFamily="2" charset="-78"/>
              </a:rPr>
              <a:t> </a:t>
            </a:r>
            <a:r>
              <a:rPr lang="ar-SA" sz="2400" b="1" dirty="0" smtClean="0">
                <a:cs typeface="B Mitra" panose="00000400000000000000" pitchFamily="2" charset="-78"/>
              </a:rPr>
              <a:t>تركيب ارگانيك سرمايه (نسبت سرمايه ثابت به سرمايه متغير)</a:t>
            </a:r>
            <a:endParaRPr lang="fa-IR" sz="2400" b="1" dirty="0" smtClean="0">
              <a:cs typeface="B Mitra" panose="00000400000000000000" pitchFamily="2" charset="-78"/>
            </a:endParaRPr>
          </a:p>
        </p:txBody>
      </p:sp>
      <p:sp>
        <p:nvSpPr>
          <p:cNvPr id="4"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Tree>
    <p:extLst>
      <p:ext uri="{BB962C8B-B14F-4D97-AF65-F5344CB8AC3E}">
        <p14:creationId xmlns:p14="http://schemas.microsoft.com/office/powerpoint/2010/main" val="38448158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6946" name="Rectangle 2"/>
          <p:cNvSpPr>
            <a:spLocks noGrp="1" noChangeArrowheads="1"/>
          </p:cNvSpPr>
          <p:nvPr>
            <p:ph type="title"/>
          </p:nvPr>
        </p:nvSpPr>
        <p:spPr>
          <a:xfrm>
            <a:off x="539754" y="981077"/>
            <a:ext cx="8278813" cy="1082675"/>
          </a:xfrm>
        </p:spPr>
        <p:txBody>
          <a:bodyPr>
            <a:normAutofit/>
          </a:bodyPr>
          <a:lstStyle/>
          <a:p>
            <a:pPr algn="r" rtl="1" eaLnBrk="1" hangingPunct="1">
              <a:defRPr/>
            </a:pPr>
            <a:r>
              <a:rPr lang="ar-SA" sz="2400" b="1" dirty="0" smtClean="0">
                <a:solidFill>
                  <a:schemeClr val="tx1"/>
                </a:solidFill>
                <a:cs typeface="B Mitra" panose="00000400000000000000" pitchFamily="2" charset="-78"/>
              </a:rPr>
              <a:t>ارزش كالاي توليدي</a:t>
            </a:r>
            <a:r>
              <a:rPr lang="en-US" sz="2400" b="1" dirty="0" smtClean="0">
                <a:solidFill>
                  <a:schemeClr val="tx1"/>
                </a:solidFill>
                <a:cs typeface="B Mitra" panose="00000400000000000000" pitchFamily="2" charset="-78"/>
              </a:rPr>
              <a:t> (W)</a:t>
            </a:r>
            <a:r>
              <a:rPr lang="fa-IR" sz="2400" b="1" dirty="0" smtClean="0">
                <a:solidFill>
                  <a:schemeClr val="tx1"/>
                </a:solidFill>
                <a:cs typeface="B Mitra" panose="00000400000000000000" pitchFamily="2" charset="-78"/>
              </a:rPr>
              <a:t> </a:t>
            </a:r>
            <a:r>
              <a:rPr lang="ar-SA" sz="2400" b="1" dirty="0" smtClean="0">
                <a:solidFill>
                  <a:schemeClr val="tx1"/>
                </a:solidFill>
                <a:cs typeface="B Mitra" panose="00000400000000000000" pitchFamily="2" charset="-78"/>
              </a:rPr>
              <a:t>يا قيمت كالا بيشتر از سرمايه اوليه به كار گرفته شده در جريان توليد است يعني:</a:t>
            </a:r>
            <a:endParaRPr lang="en-US" sz="2400" b="1" dirty="0" smtClean="0">
              <a:solidFill>
                <a:schemeClr val="tx1"/>
              </a:solidFill>
              <a:cs typeface="B Mitra" panose="00000400000000000000" pitchFamily="2" charset="-78"/>
            </a:endParaRPr>
          </a:p>
        </p:txBody>
      </p:sp>
      <p:sp>
        <p:nvSpPr>
          <p:cNvPr id="466947" name="Rectangle 3"/>
          <p:cNvSpPr>
            <a:spLocks noGrp="1" noChangeArrowheads="1"/>
          </p:cNvSpPr>
          <p:nvPr>
            <p:ph idx="1"/>
          </p:nvPr>
        </p:nvSpPr>
        <p:spPr>
          <a:xfrm>
            <a:off x="4" y="1962149"/>
            <a:ext cx="8893175" cy="4895851"/>
          </a:xfrm>
        </p:spPr>
        <p:txBody>
          <a:bodyPr>
            <a:normAutofit/>
          </a:bodyPr>
          <a:lstStyle/>
          <a:p>
            <a:pPr algn="r" rtl="1" eaLnBrk="1" hangingPunct="1">
              <a:defRPr/>
            </a:pPr>
            <a:endParaRPr lang="fa-IR" sz="2400" b="1" dirty="0" smtClean="0">
              <a:cs typeface="B Mitra" panose="00000400000000000000" pitchFamily="2" charset="-78"/>
            </a:endParaRPr>
          </a:p>
          <a:p>
            <a:pPr algn="r" rtl="1" eaLnBrk="1" hangingPunct="1">
              <a:defRPr/>
            </a:pPr>
            <a:endParaRPr lang="fa-IR" sz="2400" b="1" dirty="0" smtClean="0">
              <a:cs typeface="B Mitra" panose="00000400000000000000" pitchFamily="2" charset="-78"/>
            </a:endParaRPr>
          </a:p>
          <a:p>
            <a:pPr algn="r" rtl="1" eaLnBrk="1" hangingPunct="1">
              <a:defRPr/>
            </a:pPr>
            <a:r>
              <a:rPr lang="ar-SA" sz="2400" b="1" dirty="0" smtClean="0">
                <a:cs typeface="B Mitra" panose="00000400000000000000" pitchFamily="2" charset="-78"/>
              </a:rPr>
              <a:t>تفاوت اين دو ارزش يعني قيمت و سرمايه اوليه ارزش اضافي نام دارد.</a:t>
            </a:r>
            <a:endParaRPr lang="fa-IR" sz="2400" b="1" dirty="0" smtClean="0">
              <a:cs typeface="B Mitra" panose="00000400000000000000" pitchFamily="2" charset="-78"/>
            </a:endParaRPr>
          </a:p>
          <a:p>
            <a:pPr algn="r" rtl="1" eaLnBrk="1" hangingPunct="1">
              <a:defRPr/>
            </a:pPr>
            <a:r>
              <a:rPr lang="fa-IR" sz="2400" b="1" dirty="0" smtClean="0">
                <a:cs typeface="B Mitra" panose="00000400000000000000" pitchFamily="2" charset="-78"/>
              </a:rPr>
              <a:t> </a:t>
            </a:r>
            <a:endParaRPr lang="fa-IR" sz="2400" dirty="0" smtClean="0">
              <a:cs typeface="B Mitra" panose="00000400000000000000" pitchFamily="2" charset="-78"/>
            </a:endParaRPr>
          </a:p>
        </p:txBody>
      </p:sp>
      <p:sp>
        <p:nvSpPr>
          <p:cNvPr id="13"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
        <p:nvSpPr>
          <p:cNvPr id="14344" name="Rectangle 5"/>
          <p:cNvSpPr>
            <a:spLocks noChangeArrowheads="1"/>
          </p:cNvSpPr>
          <p:nvPr/>
        </p:nvSpPr>
        <p:spPr bwMode="auto">
          <a:xfrm>
            <a:off x="3" y="3144323"/>
            <a:ext cx="184731" cy="369332"/>
          </a:xfrm>
          <a:prstGeom prst="rect">
            <a:avLst/>
          </a:prstGeom>
          <a:noFill/>
          <a:ln w="12700" cap="sq">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graphicFrame>
        <p:nvGraphicFramePr>
          <p:cNvPr id="14338" name="Object 2"/>
          <p:cNvGraphicFramePr>
            <a:graphicFrameLocks noChangeAspect="1"/>
          </p:cNvGraphicFramePr>
          <p:nvPr>
            <p:extLst>
              <p:ext uri="{D42A27DB-BD31-4B8C-83A1-F6EECF244321}">
                <p14:modId xmlns:p14="http://schemas.microsoft.com/office/powerpoint/2010/main" val="3647366729"/>
              </p:ext>
            </p:extLst>
          </p:nvPr>
        </p:nvGraphicFramePr>
        <p:xfrm>
          <a:off x="1547813" y="2060577"/>
          <a:ext cx="2592139" cy="658560"/>
        </p:xfrm>
        <a:graphic>
          <a:graphicData uri="http://schemas.openxmlformats.org/presentationml/2006/ole">
            <mc:AlternateContent xmlns:mc="http://schemas.openxmlformats.org/markup-compatibility/2006">
              <mc:Choice xmlns:v="urn:schemas-microsoft-com:vml" Requires="v">
                <p:oleObj spid="_x0000_s1074" name="Equation" r:id="rId4" imgW="596641" imgH="203112" progId="Equation.3">
                  <p:embed/>
                </p:oleObj>
              </mc:Choice>
              <mc:Fallback>
                <p:oleObj name="Equation" r:id="rId4" imgW="596641" imgH="203112"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47813" y="2060577"/>
                        <a:ext cx="2592139" cy="658560"/>
                      </a:xfrm>
                      <a:prstGeom prst="rect">
                        <a:avLst/>
                      </a:prstGeom>
                      <a:noFill/>
                      <a:extLst/>
                    </p:spPr>
                  </p:pic>
                </p:oleObj>
              </mc:Fallback>
            </mc:AlternateContent>
          </a:graphicData>
        </a:graphic>
      </p:graphicFrame>
      <p:sp>
        <p:nvSpPr>
          <p:cNvPr id="14345" name="Rectangle 6"/>
          <p:cNvSpPr>
            <a:spLocks noChangeArrowheads="1"/>
          </p:cNvSpPr>
          <p:nvPr/>
        </p:nvSpPr>
        <p:spPr bwMode="auto">
          <a:xfrm>
            <a:off x="3" y="3344347"/>
            <a:ext cx="184731" cy="369332"/>
          </a:xfrm>
          <a:prstGeom prst="rect">
            <a:avLst/>
          </a:prstGeom>
          <a:noFill/>
          <a:ln w="12700" cap="sq">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
        <p:nvSpPr>
          <p:cNvPr id="14346" name="Rectangle 8"/>
          <p:cNvSpPr>
            <a:spLocks noChangeArrowheads="1"/>
          </p:cNvSpPr>
          <p:nvPr/>
        </p:nvSpPr>
        <p:spPr bwMode="auto">
          <a:xfrm>
            <a:off x="3" y="3144323"/>
            <a:ext cx="184731" cy="369332"/>
          </a:xfrm>
          <a:prstGeom prst="rect">
            <a:avLst/>
          </a:prstGeom>
          <a:noFill/>
          <a:ln w="12700" cap="sq">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graphicFrame>
        <p:nvGraphicFramePr>
          <p:cNvPr id="14339" name="Object 3"/>
          <p:cNvGraphicFramePr>
            <a:graphicFrameLocks noChangeAspect="1"/>
          </p:cNvGraphicFramePr>
          <p:nvPr>
            <p:extLst>
              <p:ext uri="{D42A27DB-BD31-4B8C-83A1-F6EECF244321}">
                <p14:modId xmlns:p14="http://schemas.microsoft.com/office/powerpoint/2010/main" val="829635515"/>
              </p:ext>
            </p:extLst>
          </p:nvPr>
        </p:nvGraphicFramePr>
        <p:xfrm>
          <a:off x="1258888" y="3789366"/>
          <a:ext cx="3673152" cy="708130"/>
        </p:xfrm>
        <a:graphic>
          <a:graphicData uri="http://schemas.openxmlformats.org/presentationml/2006/ole">
            <mc:AlternateContent xmlns:mc="http://schemas.openxmlformats.org/markup-compatibility/2006">
              <mc:Choice xmlns:v="urn:schemas-microsoft-com:vml" Requires="v">
                <p:oleObj spid="_x0000_s1075" name="Equation" r:id="rId6" imgW="1040948" imgH="203112" progId="Equation.3">
                  <p:embed/>
                </p:oleObj>
              </mc:Choice>
              <mc:Fallback>
                <p:oleObj name="Equation" r:id="rId6" imgW="1040948" imgH="203112"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58888" y="3789366"/>
                        <a:ext cx="3673152" cy="708130"/>
                      </a:xfrm>
                      <a:prstGeom prst="rect">
                        <a:avLst/>
                      </a:prstGeom>
                      <a:noFill/>
                      <a:extLst/>
                    </p:spPr>
                  </p:pic>
                </p:oleObj>
              </mc:Fallback>
            </mc:AlternateContent>
          </a:graphicData>
        </a:graphic>
      </p:graphicFrame>
      <p:sp>
        <p:nvSpPr>
          <p:cNvPr id="14347" name="Rectangle 9"/>
          <p:cNvSpPr>
            <a:spLocks noChangeArrowheads="1"/>
          </p:cNvSpPr>
          <p:nvPr/>
        </p:nvSpPr>
        <p:spPr bwMode="auto">
          <a:xfrm>
            <a:off x="179391" y="3244335"/>
            <a:ext cx="184731" cy="369332"/>
          </a:xfrm>
          <a:prstGeom prst="rect">
            <a:avLst/>
          </a:prstGeom>
          <a:noFill/>
          <a:ln w="12700" cap="sq">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
        <p:nvSpPr>
          <p:cNvPr id="14348" name="Rectangle 11"/>
          <p:cNvSpPr>
            <a:spLocks noChangeArrowheads="1"/>
          </p:cNvSpPr>
          <p:nvPr/>
        </p:nvSpPr>
        <p:spPr bwMode="auto">
          <a:xfrm>
            <a:off x="3" y="3153847"/>
            <a:ext cx="184731" cy="369332"/>
          </a:xfrm>
          <a:prstGeom prst="rect">
            <a:avLst/>
          </a:prstGeom>
          <a:noFill/>
          <a:ln w="12700" cap="sq">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graphicFrame>
        <p:nvGraphicFramePr>
          <p:cNvPr id="14340" name="Object 4"/>
          <p:cNvGraphicFramePr>
            <a:graphicFrameLocks noChangeAspect="1"/>
          </p:cNvGraphicFramePr>
          <p:nvPr>
            <p:extLst>
              <p:ext uri="{D42A27DB-BD31-4B8C-83A1-F6EECF244321}">
                <p14:modId xmlns:p14="http://schemas.microsoft.com/office/powerpoint/2010/main" val="2607704971"/>
              </p:ext>
            </p:extLst>
          </p:nvPr>
        </p:nvGraphicFramePr>
        <p:xfrm>
          <a:off x="1331917" y="4900616"/>
          <a:ext cx="3600123" cy="689518"/>
        </p:xfrm>
        <a:graphic>
          <a:graphicData uri="http://schemas.openxmlformats.org/presentationml/2006/ole">
            <mc:AlternateContent xmlns:mc="http://schemas.openxmlformats.org/markup-compatibility/2006">
              <mc:Choice xmlns:v="urn:schemas-microsoft-com:vml" Requires="v">
                <p:oleObj spid="_x0000_s1076" name="Equation" r:id="rId8" imgW="939392" imgH="177723" progId="Equation.3">
                  <p:embed/>
                </p:oleObj>
              </mc:Choice>
              <mc:Fallback>
                <p:oleObj name="Equation" r:id="rId8" imgW="939392" imgH="177723"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31917" y="4900616"/>
                        <a:ext cx="3600123" cy="689518"/>
                      </a:xfrm>
                      <a:prstGeom prst="rect">
                        <a:avLst/>
                      </a:prstGeom>
                      <a:noFill/>
                      <a:extLst/>
                    </p:spPr>
                  </p:pic>
                </p:oleObj>
              </mc:Fallback>
            </mc:AlternateContent>
          </a:graphicData>
        </a:graphic>
      </p:graphicFrame>
      <p:sp>
        <p:nvSpPr>
          <p:cNvPr id="14349" name="Rectangle 12"/>
          <p:cNvSpPr>
            <a:spLocks noChangeArrowheads="1"/>
          </p:cNvSpPr>
          <p:nvPr/>
        </p:nvSpPr>
        <p:spPr bwMode="auto">
          <a:xfrm>
            <a:off x="3" y="3334821"/>
            <a:ext cx="184731" cy="369332"/>
          </a:xfrm>
          <a:prstGeom prst="rect">
            <a:avLst/>
          </a:prstGeom>
          <a:noFill/>
          <a:ln w="12700" cap="sq">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4445372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8994" name="Rectangle 2"/>
          <p:cNvSpPr>
            <a:spLocks noGrp="1" noChangeArrowheads="1"/>
          </p:cNvSpPr>
          <p:nvPr>
            <p:ph type="title"/>
          </p:nvPr>
        </p:nvSpPr>
        <p:spPr>
          <a:xfrm>
            <a:off x="468313" y="908052"/>
            <a:ext cx="8278812" cy="1082675"/>
          </a:xfrm>
        </p:spPr>
        <p:txBody>
          <a:bodyPr>
            <a:noAutofit/>
          </a:bodyPr>
          <a:lstStyle/>
          <a:p>
            <a:pPr algn="r" rtl="1" eaLnBrk="1" hangingPunct="1">
              <a:defRPr/>
            </a:pPr>
            <a:r>
              <a:rPr lang="ar-SA" sz="2800" b="1" dirty="0" smtClean="0">
                <a:cs typeface="B Mitra" panose="00000400000000000000" pitchFamily="2" charset="-78"/>
              </a:rPr>
              <a:t>سرمايه دار از سه روش در پيش دارد</a:t>
            </a:r>
            <a:r>
              <a:rPr lang="fa-IR" sz="2800" b="1" dirty="0" smtClean="0">
                <a:cs typeface="B Mitra" panose="00000400000000000000" pitchFamily="2" charset="-78"/>
              </a:rPr>
              <a:t>  </a:t>
            </a:r>
            <a:r>
              <a:rPr lang="ar-SA" sz="2800" b="1" dirty="0" smtClean="0">
                <a:cs typeface="B Mitra" panose="00000400000000000000" pitchFamily="2" charset="-78"/>
              </a:rPr>
              <a:t>تا</a:t>
            </a:r>
            <a:r>
              <a:rPr lang="fa-IR" sz="2800" b="1" dirty="0" smtClean="0">
                <a:cs typeface="B Mitra" panose="00000400000000000000" pitchFamily="2" charset="-78"/>
              </a:rPr>
              <a:t> </a:t>
            </a:r>
            <a:r>
              <a:rPr lang="ar-SA" sz="2800" b="1" dirty="0" smtClean="0">
                <a:cs typeface="B Mitra" panose="00000400000000000000" pitchFamily="2" charset="-78"/>
              </a:rPr>
              <a:t> ارزش اضافي را افزايش دهد:</a:t>
            </a:r>
            <a:r>
              <a:rPr lang="fa-IR" sz="2800" b="1" dirty="0" smtClean="0">
                <a:cs typeface="B Mitra" panose="00000400000000000000" pitchFamily="2" charset="-78"/>
              </a:rPr>
              <a:t/>
            </a:r>
            <a:br>
              <a:rPr lang="fa-IR" sz="2800" b="1" dirty="0" smtClean="0">
                <a:cs typeface="B Mitra" panose="00000400000000000000" pitchFamily="2" charset="-78"/>
              </a:rPr>
            </a:br>
            <a:endParaRPr lang="en-US" sz="2800" b="1" dirty="0" smtClean="0">
              <a:cs typeface="B Mitra" panose="00000400000000000000" pitchFamily="2" charset="-78"/>
            </a:endParaRPr>
          </a:p>
        </p:txBody>
      </p:sp>
      <p:sp>
        <p:nvSpPr>
          <p:cNvPr id="468995" name="Rectangle 3"/>
          <p:cNvSpPr>
            <a:spLocks noGrp="1" noChangeArrowheads="1"/>
          </p:cNvSpPr>
          <p:nvPr>
            <p:ph idx="1"/>
          </p:nvPr>
        </p:nvSpPr>
        <p:spPr>
          <a:xfrm>
            <a:off x="323528" y="1484785"/>
            <a:ext cx="8569651" cy="4752528"/>
          </a:xfrm>
        </p:spPr>
        <p:txBody>
          <a:bodyPr>
            <a:normAutofit/>
          </a:bodyPr>
          <a:lstStyle/>
          <a:p>
            <a:pPr marL="609600" indent="-609600" algn="r" rtl="1" eaLnBrk="1" hangingPunct="1">
              <a:lnSpc>
                <a:spcPct val="150000"/>
              </a:lnSpc>
              <a:defRPr/>
            </a:pPr>
            <a:r>
              <a:rPr lang="fa-IR" sz="2400" b="1" dirty="0" smtClean="0">
                <a:cs typeface="B Mitra" panose="00000400000000000000" pitchFamily="2" charset="-78"/>
              </a:rPr>
              <a:t>1. </a:t>
            </a:r>
            <a:r>
              <a:rPr lang="ar-SA" sz="2400" b="1" dirty="0" smtClean="0">
                <a:cs typeface="B Mitra" panose="00000400000000000000" pitchFamily="2" charset="-78"/>
              </a:rPr>
              <a:t>افزايش ساعت كار : اين روش بسيار محدود است.</a:t>
            </a:r>
            <a:endParaRPr lang="fa-IR" sz="2400" b="1" dirty="0" smtClean="0">
              <a:cs typeface="B Mitra" panose="00000400000000000000" pitchFamily="2" charset="-78"/>
            </a:endParaRPr>
          </a:p>
          <a:p>
            <a:pPr marL="609600" indent="-609600" algn="r" rtl="1" eaLnBrk="1" hangingPunct="1">
              <a:lnSpc>
                <a:spcPct val="150000"/>
              </a:lnSpc>
              <a:defRPr/>
            </a:pPr>
            <a:r>
              <a:rPr lang="fa-IR" sz="2400" b="1" dirty="0" smtClean="0">
                <a:cs typeface="B Mitra" panose="00000400000000000000" pitchFamily="2" charset="-78"/>
              </a:rPr>
              <a:t>2. </a:t>
            </a:r>
            <a:r>
              <a:rPr lang="ar-SA" sz="2400" b="1" dirty="0" smtClean="0">
                <a:cs typeface="B Mitra" panose="00000400000000000000" pitchFamily="2" charset="-78"/>
              </a:rPr>
              <a:t>كاهش دستمزد: چون دستمزد در سطح حداقل معيشت است لذا سرمايه دار نمي تواند از اين روش استفاده نمايد</a:t>
            </a:r>
            <a:r>
              <a:rPr lang="fa-IR" sz="2400" b="1" dirty="0" smtClean="0">
                <a:cs typeface="B Mitra" panose="00000400000000000000" pitchFamily="2" charset="-78"/>
              </a:rPr>
              <a:t>.</a:t>
            </a:r>
          </a:p>
          <a:p>
            <a:pPr marL="609600" indent="-609600" algn="r" rtl="1" eaLnBrk="1" hangingPunct="1">
              <a:lnSpc>
                <a:spcPct val="150000"/>
              </a:lnSpc>
              <a:defRPr/>
            </a:pPr>
            <a:r>
              <a:rPr lang="fa-IR" sz="2400" b="1" dirty="0" smtClean="0">
                <a:cs typeface="B Mitra" panose="00000400000000000000" pitchFamily="2" charset="-78"/>
              </a:rPr>
              <a:t>3. </a:t>
            </a:r>
            <a:r>
              <a:rPr lang="ar-SA" sz="2400" b="1" dirty="0" smtClean="0">
                <a:cs typeface="B Mitra" panose="00000400000000000000" pitchFamily="2" charset="-78"/>
              </a:rPr>
              <a:t>جايگزيني سرمايه ثابت به جاي متغير: چون كارفرما در استفاده از دو روش بالا محدوديت دارد روش سوم را بر مي گزيند و سرمايه ثابت را جانشين كارگر مي كند</a:t>
            </a:r>
            <a:r>
              <a:rPr lang="fa-IR" sz="2400" b="1" dirty="0" smtClean="0">
                <a:cs typeface="B Mitra" panose="00000400000000000000" pitchFamily="2" charset="-78"/>
              </a:rPr>
              <a:t> </a:t>
            </a:r>
          </a:p>
        </p:txBody>
      </p:sp>
      <p:sp>
        <p:nvSpPr>
          <p:cNvPr id="4"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Tree>
    <p:extLst>
      <p:ext uri="{BB962C8B-B14F-4D97-AF65-F5344CB8AC3E}">
        <p14:creationId xmlns:p14="http://schemas.microsoft.com/office/powerpoint/2010/main" val="9974897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971600" y="260351"/>
            <a:ext cx="7416823" cy="792386"/>
          </a:xfrm>
        </p:spPr>
        <p:txBody>
          <a:bodyPr>
            <a:normAutofit/>
          </a:bodyPr>
          <a:lstStyle/>
          <a:p>
            <a:pPr algn="r" rtl="1" eaLnBrk="1" hangingPunct="1">
              <a:defRPr/>
            </a:pPr>
            <a:r>
              <a:rPr lang="fa-IR" sz="3600" b="1" dirty="0" smtClean="0">
                <a:cs typeface="B Mitra" panose="00000400000000000000" pitchFamily="2" charset="-78"/>
              </a:rPr>
              <a:t>مقدمه</a:t>
            </a:r>
            <a:endParaRPr lang="en-US" sz="3600" b="1" dirty="0" smtClean="0">
              <a:cs typeface="B Mitra" panose="00000400000000000000" pitchFamily="2" charset="-78"/>
            </a:endParaRPr>
          </a:p>
        </p:txBody>
      </p:sp>
      <p:sp>
        <p:nvSpPr>
          <p:cNvPr id="20483" name="Rectangle 3"/>
          <p:cNvSpPr>
            <a:spLocks noGrp="1" noChangeArrowheads="1"/>
          </p:cNvSpPr>
          <p:nvPr>
            <p:ph idx="1"/>
          </p:nvPr>
        </p:nvSpPr>
        <p:spPr>
          <a:xfrm>
            <a:off x="250829" y="1196752"/>
            <a:ext cx="8518525" cy="4869982"/>
          </a:xfrm>
        </p:spPr>
        <p:txBody>
          <a:bodyPr>
            <a:normAutofit/>
          </a:bodyPr>
          <a:lstStyle/>
          <a:p>
            <a:pPr algn="just" rtl="1" eaLnBrk="1" hangingPunct="1">
              <a:lnSpc>
                <a:spcPct val="150000"/>
              </a:lnSpc>
              <a:buFontTx/>
              <a:buNone/>
              <a:defRPr/>
            </a:pPr>
            <a:r>
              <a:rPr lang="ar-SA" sz="2400" b="1" dirty="0" smtClean="0">
                <a:cs typeface="B Mitra" panose="00000400000000000000" pitchFamily="2" charset="-78"/>
              </a:rPr>
              <a:t>كارل ماركس(1818-1883)</a:t>
            </a:r>
            <a:r>
              <a:rPr lang="fa-IR" sz="2400" b="1" dirty="0" smtClean="0">
                <a:cs typeface="B Mitra" panose="00000400000000000000" pitchFamily="2" charset="-78"/>
              </a:rPr>
              <a:t>  </a:t>
            </a:r>
            <a:r>
              <a:rPr lang="ar-SA" sz="2400" b="1" dirty="0" smtClean="0">
                <a:cs typeface="B Mitra" panose="00000400000000000000" pitchFamily="2" charset="-78"/>
              </a:rPr>
              <a:t>فـيلسوف، جامعه</a:t>
            </a:r>
            <a:r>
              <a:rPr lang="fa-IR" sz="2400" b="1" dirty="0" smtClean="0">
                <a:cs typeface="B Mitra" panose="00000400000000000000" pitchFamily="2" charset="-78"/>
              </a:rPr>
              <a:t> </a:t>
            </a:r>
            <a:r>
              <a:rPr lang="ar-SA" sz="2400" b="1" dirty="0" smtClean="0">
                <a:cs typeface="B Mitra" panose="00000400000000000000" pitchFamily="2" charset="-78"/>
              </a:rPr>
              <a:t>شناس، </a:t>
            </a:r>
            <a:r>
              <a:rPr lang="ar-SA" sz="2400" b="1" dirty="0" smtClean="0">
                <a:cs typeface="B Mitra" panose="00000400000000000000" pitchFamily="2" charset="-78"/>
              </a:rPr>
              <a:t>مورخ</a:t>
            </a:r>
            <a:r>
              <a:rPr lang="fa-IR" sz="2400" b="1" dirty="0">
                <a:cs typeface="B Mitra" panose="00000400000000000000" pitchFamily="2" charset="-78"/>
              </a:rPr>
              <a:t> </a:t>
            </a:r>
            <a:r>
              <a:rPr lang="ar-SA" sz="2400" b="1" dirty="0" smtClean="0">
                <a:cs typeface="B Mitra" panose="00000400000000000000" pitchFamily="2" charset="-78"/>
              </a:rPr>
              <a:t>و </a:t>
            </a:r>
            <a:r>
              <a:rPr lang="ar-SA" sz="2400" b="1" dirty="0" smtClean="0">
                <a:cs typeface="B Mitra" panose="00000400000000000000" pitchFamily="2" charset="-78"/>
              </a:rPr>
              <a:t>اقتصاددان قرن </a:t>
            </a:r>
            <a:r>
              <a:rPr lang="fa-IR" sz="2400" b="1" dirty="0" smtClean="0">
                <a:cs typeface="B Mitra" panose="00000400000000000000" pitchFamily="2" charset="-78"/>
              </a:rPr>
              <a:t> </a:t>
            </a:r>
            <a:r>
              <a:rPr lang="ar-SA" sz="2400" b="1" dirty="0" smtClean="0">
                <a:cs typeface="B Mitra" panose="00000400000000000000" pitchFamily="2" charset="-78"/>
              </a:rPr>
              <a:t>نوزدهم</a:t>
            </a:r>
            <a:r>
              <a:rPr lang="fa-IR" sz="2400" b="1" dirty="0" smtClean="0">
                <a:cs typeface="B Mitra" panose="00000400000000000000" pitchFamily="2" charset="-78"/>
              </a:rPr>
              <a:t>  </a:t>
            </a:r>
            <a:r>
              <a:rPr lang="ar-SA" sz="2400" b="1" dirty="0" smtClean="0">
                <a:cs typeface="B Mitra" panose="00000400000000000000" pitchFamily="2" charset="-78"/>
              </a:rPr>
              <a:t> ميلادي</a:t>
            </a:r>
            <a:r>
              <a:rPr lang="fa-IR" sz="2400" b="1" dirty="0" smtClean="0">
                <a:cs typeface="B Mitra" panose="00000400000000000000" pitchFamily="2" charset="-78"/>
              </a:rPr>
              <a:t>  </a:t>
            </a:r>
            <a:r>
              <a:rPr lang="ar-SA" sz="2400" b="1" dirty="0" smtClean="0">
                <a:cs typeface="B Mitra" panose="00000400000000000000" pitchFamily="2" charset="-78"/>
              </a:rPr>
              <a:t>بزرگترين </a:t>
            </a:r>
            <a:r>
              <a:rPr lang="fa-IR" sz="2400" b="1" dirty="0" smtClean="0">
                <a:cs typeface="B Mitra" panose="00000400000000000000" pitchFamily="2" charset="-78"/>
              </a:rPr>
              <a:t> </a:t>
            </a:r>
            <a:r>
              <a:rPr lang="ar-SA" sz="2400" b="1" dirty="0" smtClean="0">
                <a:cs typeface="B Mitra" panose="00000400000000000000" pitchFamily="2" charset="-78"/>
              </a:rPr>
              <a:t>منتقد </a:t>
            </a:r>
            <a:r>
              <a:rPr lang="fa-IR" sz="2400" b="1" dirty="0" smtClean="0">
                <a:cs typeface="B Mitra" panose="00000400000000000000" pitchFamily="2" charset="-78"/>
              </a:rPr>
              <a:t> </a:t>
            </a:r>
            <a:r>
              <a:rPr lang="ar-SA" sz="2400" b="1" dirty="0" smtClean="0">
                <a:cs typeface="B Mitra" panose="00000400000000000000" pitchFamily="2" charset="-78"/>
              </a:rPr>
              <a:t>نظام</a:t>
            </a:r>
            <a:r>
              <a:rPr lang="fa-IR" sz="2400" b="1" dirty="0">
                <a:cs typeface="B Mitra" panose="00000400000000000000" pitchFamily="2" charset="-78"/>
              </a:rPr>
              <a:t> </a:t>
            </a:r>
            <a:r>
              <a:rPr lang="ar-SA" sz="2400" b="1" dirty="0" smtClean="0">
                <a:cs typeface="B Mitra" panose="00000400000000000000" pitchFamily="2" charset="-78"/>
              </a:rPr>
              <a:t>سرمايه </a:t>
            </a:r>
            <a:r>
              <a:rPr lang="ar-SA" sz="2400" b="1" dirty="0" smtClean="0">
                <a:cs typeface="B Mitra" panose="00000400000000000000" pitchFamily="2" charset="-78"/>
              </a:rPr>
              <a:t>داري است.</a:t>
            </a:r>
            <a:r>
              <a:rPr lang="fa-IR" sz="2400" b="1" dirty="0" smtClean="0">
                <a:cs typeface="B Mitra" panose="00000400000000000000" pitchFamily="2" charset="-78"/>
              </a:rPr>
              <a:t>  </a:t>
            </a:r>
            <a:r>
              <a:rPr lang="ar-SA" sz="2400" b="1" dirty="0" smtClean="0">
                <a:cs typeface="B Mitra" panose="00000400000000000000" pitchFamily="2" charset="-78"/>
              </a:rPr>
              <a:t>مكتب</a:t>
            </a:r>
            <a:r>
              <a:rPr lang="fa-IR" sz="2400" b="1" dirty="0" smtClean="0">
                <a:cs typeface="B Mitra" panose="00000400000000000000" pitchFamily="2" charset="-78"/>
              </a:rPr>
              <a:t> </a:t>
            </a:r>
            <a:r>
              <a:rPr lang="ar-SA" sz="2400" b="1" dirty="0" smtClean="0">
                <a:cs typeface="B Mitra" panose="00000400000000000000" pitchFamily="2" charset="-78"/>
              </a:rPr>
              <a:t>سوسياليسم علمي حاصل </a:t>
            </a:r>
            <a:r>
              <a:rPr lang="ar-SA" sz="2400" b="1" dirty="0" smtClean="0">
                <a:cs typeface="B Mitra" panose="00000400000000000000" pitchFamily="2" charset="-78"/>
              </a:rPr>
              <a:t>تلاش</a:t>
            </a:r>
            <a:r>
              <a:rPr lang="fa-IR" sz="2400" b="1" dirty="0">
                <a:cs typeface="B Mitra" panose="00000400000000000000" pitchFamily="2" charset="-78"/>
              </a:rPr>
              <a:t> </a:t>
            </a:r>
            <a:r>
              <a:rPr lang="ar-SA" sz="2400" b="1" dirty="0" smtClean="0">
                <a:cs typeface="B Mitra" panose="00000400000000000000" pitchFamily="2" charset="-78"/>
              </a:rPr>
              <a:t>اوست</a:t>
            </a:r>
            <a:r>
              <a:rPr lang="ar-SA" sz="2400" b="1" dirty="0" smtClean="0">
                <a:cs typeface="B Mitra" panose="00000400000000000000" pitchFamily="2" charset="-78"/>
              </a:rPr>
              <a:t>. نام </a:t>
            </a:r>
            <a:r>
              <a:rPr lang="fa-IR" sz="2400" b="1" dirty="0" smtClean="0">
                <a:cs typeface="B Mitra" panose="00000400000000000000" pitchFamily="2" charset="-78"/>
              </a:rPr>
              <a:t> </a:t>
            </a:r>
            <a:r>
              <a:rPr lang="ar-SA" sz="2400" b="1" dirty="0" smtClean="0">
                <a:cs typeface="B Mitra" panose="00000400000000000000" pitchFamily="2" charset="-78"/>
              </a:rPr>
              <a:t>كتاب</a:t>
            </a:r>
            <a:r>
              <a:rPr lang="fa-IR" sz="2400" b="1" dirty="0" smtClean="0">
                <a:cs typeface="B Mitra" panose="00000400000000000000" pitchFamily="2" charset="-78"/>
              </a:rPr>
              <a:t>  </a:t>
            </a:r>
            <a:r>
              <a:rPr lang="ar-SA" sz="2400" b="1" dirty="0" smtClean="0">
                <a:cs typeface="B Mitra" panose="00000400000000000000" pitchFamily="2" charset="-78"/>
              </a:rPr>
              <a:t>مشهور </a:t>
            </a:r>
            <a:r>
              <a:rPr lang="fa-IR" sz="2400" b="1" dirty="0" smtClean="0">
                <a:cs typeface="B Mitra" panose="00000400000000000000" pitchFamily="2" charset="-78"/>
              </a:rPr>
              <a:t> </a:t>
            </a:r>
            <a:r>
              <a:rPr lang="ar-SA" sz="2400" b="1" dirty="0" smtClean="0">
                <a:cs typeface="B Mitra" panose="00000400000000000000" pitchFamily="2" charset="-78"/>
              </a:rPr>
              <a:t>ماركس</a:t>
            </a:r>
            <a:r>
              <a:rPr lang="fa-IR" sz="2400" b="1" dirty="0" smtClean="0">
                <a:cs typeface="B Mitra" panose="00000400000000000000" pitchFamily="2" charset="-78"/>
              </a:rPr>
              <a:t> </a:t>
            </a:r>
            <a:r>
              <a:rPr lang="ar-SA" sz="2400" b="1" dirty="0" smtClean="0">
                <a:cs typeface="B Mitra" panose="00000400000000000000" pitchFamily="2" charset="-78"/>
              </a:rPr>
              <a:t> سرمايه</a:t>
            </a:r>
            <a:r>
              <a:rPr lang="fa-IR" sz="2400" b="1" dirty="0" smtClean="0">
                <a:cs typeface="B Mitra" panose="00000400000000000000" pitchFamily="2" charset="-78"/>
              </a:rPr>
              <a:t>  </a:t>
            </a:r>
            <a:r>
              <a:rPr lang="ar-SA" sz="2400" b="1" dirty="0" smtClean="0">
                <a:cs typeface="B Mitra" panose="00000400000000000000" pitchFamily="2" charset="-78"/>
              </a:rPr>
              <a:t>است. </a:t>
            </a:r>
            <a:r>
              <a:rPr lang="fa-IR" sz="2400" b="1" dirty="0" smtClean="0">
                <a:cs typeface="B Mitra" panose="00000400000000000000" pitchFamily="2" charset="-78"/>
              </a:rPr>
              <a:t> </a:t>
            </a:r>
            <a:r>
              <a:rPr lang="ar-SA" sz="2400" b="1" dirty="0" smtClean="0">
                <a:cs typeface="B Mitra" panose="00000400000000000000" pitchFamily="2" charset="-78"/>
              </a:rPr>
              <a:t>ماركس</a:t>
            </a:r>
            <a:r>
              <a:rPr lang="fa-IR" sz="2400" b="1" dirty="0">
                <a:cs typeface="B Mitra" panose="00000400000000000000" pitchFamily="2" charset="-78"/>
              </a:rPr>
              <a:t> </a:t>
            </a:r>
            <a:r>
              <a:rPr lang="ar-SA" sz="2400" b="1" dirty="0" smtClean="0">
                <a:cs typeface="B Mitra" panose="00000400000000000000" pitchFamily="2" charset="-78"/>
              </a:rPr>
              <a:t>اميدي </a:t>
            </a:r>
            <a:r>
              <a:rPr lang="ar-SA" sz="2400" b="1" dirty="0" smtClean="0">
                <a:cs typeface="B Mitra" panose="00000400000000000000" pitchFamily="2" charset="-78"/>
              </a:rPr>
              <a:t>به</a:t>
            </a:r>
            <a:r>
              <a:rPr lang="fa-IR" sz="2400" b="1" dirty="0" smtClean="0">
                <a:cs typeface="B Mitra" panose="00000400000000000000" pitchFamily="2" charset="-78"/>
              </a:rPr>
              <a:t> </a:t>
            </a:r>
            <a:r>
              <a:rPr lang="ar-SA" sz="2400" b="1" dirty="0" smtClean="0">
                <a:cs typeface="B Mitra" panose="00000400000000000000" pitchFamily="2" charset="-78"/>
              </a:rPr>
              <a:t>اصلاح نظام سرمايه داري نداشت و معتقد بود نظام</a:t>
            </a:r>
            <a:endParaRPr lang="fa-IR" sz="2400" b="1" dirty="0" smtClean="0">
              <a:cs typeface="B Mitra" panose="00000400000000000000" pitchFamily="2" charset="-78"/>
            </a:endParaRPr>
          </a:p>
          <a:p>
            <a:pPr algn="just" rtl="1" eaLnBrk="1" hangingPunct="1">
              <a:lnSpc>
                <a:spcPct val="150000"/>
              </a:lnSpc>
              <a:buFontTx/>
              <a:buNone/>
              <a:defRPr/>
            </a:pPr>
            <a:r>
              <a:rPr lang="ar-SA" sz="2400" b="1" dirty="0" smtClean="0">
                <a:cs typeface="B Mitra" panose="00000400000000000000" pitchFamily="2" charset="-78"/>
              </a:rPr>
              <a:t>سرمايه داري محكوم به شكست است. ماركس </a:t>
            </a:r>
            <a:r>
              <a:rPr lang="fa-IR" sz="2400" b="1" dirty="0" smtClean="0">
                <a:cs typeface="B Mitra" panose="00000400000000000000" pitchFamily="2" charset="-78"/>
              </a:rPr>
              <a:t> </a:t>
            </a:r>
            <a:r>
              <a:rPr lang="ar-SA" sz="2400" b="1" dirty="0" smtClean="0">
                <a:cs typeface="B Mitra" panose="00000400000000000000" pitchFamily="2" charset="-78"/>
              </a:rPr>
              <a:t>اولين</a:t>
            </a:r>
            <a:r>
              <a:rPr lang="fa-IR" sz="2400" b="1" dirty="0" smtClean="0">
                <a:cs typeface="B Mitra" panose="00000400000000000000" pitchFamily="2" charset="-78"/>
              </a:rPr>
              <a:t> </a:t>
            </a:r>
            <a:r>
              <a:rPr lang="ar-SA" sz="2400" b="1" dirty="0" smtClean="0">
                <a:cs typeface="B Mitra" panose="00000400000000000000" pitchFamily="2" charset="-78"/>
              </a:rPr>
              <a:t>كسي</a:t>
            </a:r>
            <a:r>
              <a:rPr lang="fa-IR" sz="2400" b="1" dirty="0">
                <a:cs typeface="B Mitra" panose="00000400000000000000" pitchFamily="2" charset="-78"/>
              </a:rPr>
              <a:t> </a:t>
            </a:r>
            <a:r>
              <a:rPr lang="ar-SA" sz="2400" b="1" dirty="0" smtClean="0">
                <a:cs typeface="B Mitra" panose="00000400000000000000" pitchFamily="2" charset="-78"/>
              </a:rPr>
              <a:t>بود </a:t>
            </a:r>
            <a:r>
              <a:rPr lang="ar-SA" sz="2400" b="1" dirty="0" smtClean="0">
                <a:cs typeface="B Mitra" panose="00000400000000000000" pitchFamily="2" charset="-78"/>
              </a:rPr>
              <a:t>كه معايب سيستم اقتصاد آزاد را ذكر كرد.</a:t>
            </a:r>
            <a:r>
              <a:rPr lang="fa-IR" sz="2400" b="1" dirty="0" smtClean="0">
                <a:cs typeface="B Mitra" panose="00000400000000000000" pitchFamily="2" charset="-78"/>
              </a:rPr>
              <a:t> </a:t>
            </a:r>
            <a:r>
              <a:rPr lang="ar-SA" sz="2400" b="1" dirty="0" smtClean="0">
                <a:cs typeface="B Mitra" panose="00000400000000000000" pitchFamily="2" charset="-78"/>
              </a:rPr>
              <a:t>نظريه </a:t>
            </a:r>
            <a:r>
              <a:rPr lang="fa-IR" sz="2400" b="1" dirty="0" smtClean="0">
                <a:cs typeface="B Mitra" panose="00000400000000000000" pitchFamily="2" charset="-78"/>
              </a:rPr>
              <a:t> </a:t>
            </a:r>
            <a:r>
              <a:rPr lang="ar-SA" sz="2400" b="1" dirty="0" smtClean="0">
                <a:cs typeface="B Mitra" panose="00000400000000000000" pitchFamily="2" charset="-78"/>
              </a:rPr>
              <a:t>توسعه</a:t>
            </a:r>
            <a:r>
              <a:rPr lang="fa-IR" sz="2400" b="1" dirty="0">
                <a:cs typeface="B Mitra" panose="00000400000000000000" pitchFamily="2" charset="-78"/>
              </a:rPr>
              <a:t> </a:t>
            </a:r>
            <a:r>
              <a:rPr lang="ar-SA" sz="2400" b="1" dirty="0" smtClean="0">
                <a:cs typeface="B Mitra" panose="00000400000000000000" pitchFamily="2" charset="-78"/>
              </a:rPr>
              <a:t>اقتصادي </a:t>
            </a:r>
            <a:r>
              <a:rPr lang="ar-SA" sz="2400" b="1" dirty="0" smtClean="0">
                <a:cs typeface="B Mitra" panose="00000400000000000000" pitchFamily="2" charset="-78"/>
              </a:rPr>
              <a:t>ماركس در شمار </a:t>
            </a:r>
            <a:r>
              <a:rPr lang="fa-IR" sz="2400" b="1" dirty="0" smtClean="0">
                <a:cs typeface="B Mitra" panose="00000400000000000000" pitchFamily="2" charset="-78"/>
              </a:rPr>
              <a:t> </a:t>
            </a:r>
            <a:r>
              <a:rPr lang="ar-SA" sz="2400" b="1" dirty="0" smtClean="0">
                <a:cs typeface="B Mitra" panose="00000400000000000000" pitchFamily="2" charset="-78"/>
              </a:rPr>
              <a:t>نظريه هاي</a:t>
            </a:r>
            <a:r>
              <a:rPr lang="fa-IR" sz="2400" b="1" dirty="0" smtClean="0">
                <a:cs typeface="B Mitra" panose="00000400000000000000" pitchFamily="2" charset="-78"/>
              </a:rPr>
              <a:t>  </a:t>
            </a:r>
            <a:r>
              <a:rPr lang="ar-SA" sz="2400" b="1" dirty="0" smtClean="0">
                <a:cs typeface="B Mitra" panose="00000400000000000000" pitchFamily="2" charset="-78"/>
              </a:rPr>
              <a:t>مراحل </a:t>
            </a:r>
            <a:r>
              <a:rPr lang="fa-IR" sz="2400" b="1" dirty="0" smtClean="0">
                <a:cs typeface="B Mitra" panose="00000400000000000000" pitchFamily="2" charset="-78"/>
              </a:rPr>
              <a:t> </a:t>
            </a:r>
            <a:r>
              <a:rPr lang="ar-SA" sz="2400" b="1" dirty="0" smtClean="0">
                <a:cs typeface="B Mitra" panose="00000400000000000000" pitchFamily="2" charset="-78"/>
              </a:rPr>
              <a:t>طبقه</a:t>
            </a:r>
            <a:r>
              <a:rPr lang="fa-IR" sz="2400" b="1" dirty="0" smtClean="0">
                <a:cs typeface="B Mitra" panose="00000400000000000000" pitchFamily="2" charset="-78"/>
              </a:rPr>
              <a:t> </a:t>
            </a:r>
            <a:r>
              <a:rPr lang="ar-SA" sz="2400" b="1" dirty="0" smtClean="0">
                <a:cs typeface="B Mitra" panose="00000400000000000000" pitchFamily="2" charset="-78"/>
              </a:rPr>
              <a:t>بندي</a:t>
            </a:r>
            <a:r>
              <a:rPr lang="fa-IR" sz="2400" b="1" dirty="0">
                <a:cs typeface="B Mitra" panose="00000400000000000000" pitchFamily="2" charset="-78"/>
              </a:rPr>
              <a:t> </a:t>
            </a:r>
            <a:r>
              <a:rPr lang="ar-SA" sz="2400" b="1" dirty="0" smtClean="0">
                <a:cs typeface="B Mitra" panose="00000400000000000000" pitchFamily="2" charset="-78"/>
              </a:rPr>
              <a:t>مي </a:t>
            </a:r>
            <a:r>
              <a:rPr lang="ar-SA" sz="2400" b="1" dirty="0" smtClean="0">
                <a:cs typeface="B Mitra" panose="00000400000000000000" pitchFamily="2" charset="-78"/>
              </a:rPr>
              <a:t>شود. </a:t>
            </a:r>
            <a:endParaRPr lang="en-US" sz="2400" b="1" dirty="0" smtClean="0">
              <a:cs typeface="B Mitra" panose="00000400000000000000" pitchFamily="2" charset="-78"/>
            </a:endParaRPr>
          </a:p>
        </p:txBody>
      </p:sp>
      <p:sp>
        <p:nvSpPr>
          <p:cNvPr id="4"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Tree>
    <p:extLst>
      <p:ext uri="{BB962C8B-B14F-4D97-AF65-F5344CB8AC3E}">
        <p14:creationId xmlns:p14="http://schemas.microsoft.com/office/powerpoint/2010/main" val="25758441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42" name="Rectangle 2"/>
          <p:cNvSpPr>
            <a:spLocks noGrp="1" noChangeArrowheads="1"/>
          </p:cNvSpPr>
          <p:nvPr>
            <p:ph type="title"/>
          </p:nvPr>
        </p:nvSpPr>
        <p:spPr>
          <a:xfrm>
            <a:off x="250825" y="620713"/>
            <a:ext cx="8713788" cy="1082675"/>
          </a:xfrm>
        </p:spPr>
        <p:txBody>
          <a:bodyPr>
            <a:normAutofit/>
          </a:bodyPr>
          <a:lstStyle/>
          <a:p>
            <a:pPr algn="r" rtl="1" eaLnBrk="1" hangingPunct="1">
              <a:defRPr/>
            </a:pPr>
            <a:r>
              <a:rPr lang="ar-SA" sz="2800" b="1" dirty="0" smtClean="0">
                <a:cs typeface="B Mitra" panose="00000400000000000000" pitchFamily="2" charset="-78"/>
              </a:rPr>
              <a:t>نرخ سود سرمايه دار از فرمول زير به دست مي آيد:</a:t>
            </a:r>
            <a:r>
              <a:rPr lang="fa-IR" sz="2800" b="1" dirty="0" smtClean="0">
                <a:cs typeface="B Mitra" panose="00000400000000000000" pitchFamily="2" charset="-78"/>
              </a:rPr>
              <a:t> </a:t>
            </a:r>
            <a:endParaRPr lang="en-US" sz="2800" b="1" dirty="0" smtClean="0">
              <a:cs typeface="B Mitra" panose="00000400000000000000" pitchFamily="2" charset="-78"/>
            </a:endParaRPr>
          </a:p>
        </p:txBody>
      </p:sp>
      <p:sp>
        <p:nvSpPr>
          <p:cNvPr id="9"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
        <p:nvSpPr>
          <p:cNvPr id="15366" name="Rectangle 5"/>
          <p:cNvSpPr>
            <a:spLocks noChangeArrowheads="1"/>
          </p:cNvSpPr>
          <p:nvPr/>
        </p:nvSpPr>
        <p:spPr bwMode="auto">
          <a:xfrm>
            <a:off x="3" y="-184667"/>
            <a:ext cx="184731" cy="369332"/>
          </a:xfrm>
          <a:prstGeom prst="rect">
            <a:avLst/>
          </a:prstGeom>
          <a:noFill/>
          <a:ln w="12700" cap="sq">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graphicFrame>
        <p:nvGraphicFramePr>
          <p:cNvPr id="15362" name="Object 2"/>
          <p:cNvGraphicFramePr>
            <a:graphicFrameLocks noChangeAspect="1"/>
          </p:cNvGraphicFramePr>
          <p:nvPr/>
        </p:nvGraphicFramePr>
        <p:xfrm>
          <a:off x="900117" y="1887537"/>
          <a:ext cx="2663825" cy="1517651"/>
        </p:xfrm>
        <a:graphic>
          <a:graphicData uri="http://schemas.openxmlformats.org/presentationml/2006/ole">
            <mc:AlternateContent xmlns:mc="http://schemas.openxmlformats.org/markup-compatibility/2006">
              <mc:Choice xmlns:v="urn:schemas-microsoft-com:vml" Requires="v">
                <p:oleObj spid="_x0000_s2082" name="Equation" r:id="rId4" imgW="685800" imgH="393700" progId="Equation.3">
                  <p:embed/>
                </p:oleObj>
              </mc:Choice>
              <mc:Fallback>
                <p:oleObj name="Equation" r:id="rId4" imgW="685800" imgH="3937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00117" y="1887537"/>
                        <a:ext cx="2663825" cy="15176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367" name="Rectangle 6"/>
          <p:cNvSpPr>
            <a:spLocks noChangeArrowheads="1"/>
          </p:cNvSpPr>
          <p:nvPr/>
        </p:nvSpPr>
        <p:spPr bwMode="auto">
          <a:xfrm>
            <a:off x="3" y="205859"/>
            <a:ext cx="184731" cy="369332"/>
          </a:xfrm>
          <a:prstGeom prst="rect">
            <a:avLst/>
          </a:prstGeom>
          <a:noFill/>
          <a:ln w="12700" cap="sq">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
        <p:nvSpPr>
          <p:cNvPr id="15368" name="Rectangle 8"/>
          <p:cNvSpPr>
            <a:spLocks noChangeArrowheads="1"/>
          </p:cNvSpPr>
          <p:nvPr/>
        </p:nvSpPr>
        <p:spPr bwMode="auto">
          <a:xfrm>
            <a:off x="3" y="-184667"/>
            <a:ext cx="184731" cy="369332"/>
          </a:xfrm>
          <a:prstGeom prst="rect">
            <a:avLst/>
          </a:prstGeom>
          <a:noFill/>
          <a:ln w="12700" cap="sq">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graphicFrame>
        <p:nvGraphicFramePr>
          <p:cNvPr id="15363" name="Object 3"/>
          <p:cNvGraphicFramePr>
            <a:graphicFrameLocks noChangeAspect="1"/>
          </p:cNvGraphicFramePr>
          <p:nvPr/>
        </p:nvGraphicFramePr>
        <p:xfrm>
          <a:off x="1187450" y="3789366"/>
          <a:ext cx="2808288" cy="2460625"/>
        </p:xfrm>
        <a:graphic>
          <a:graphicData uri="http://schemas.openxmlformats.org/presentationml/2006/ole">
            <mc:AlternateContent xmlns:mc="http://schemas.openxmlformats.org/markup-compatibility/2006">
              <mc:Choice xmlns:v="urn:schemas-microsoft-com:vml" Requires="v">
                <p:oleObj spid="_x0000_s2083" name="Equation" r:id="rId6" imgW="660400" imgH="787400" progId="Equation.3">
                  <p:embed/>
                </p:oleObj>
              </mc:Choice>
              <mc:Fallback>
                <p:oleObj name="Equation" r:id="rId6" imgW="660400" imgH="7874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87450" y="3789366"/>
                        <a:ext cx="2808288" cy="2460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369" name="Rectangle 9"/>
          <p:cNvSpPr>
            <a:spLocks noChangeArrowheads="1"/>
          </p:cNvSpPr>
          <p:nvPr/>
        </p:nvSpPr>
        <p:spPr bwMode="auto">
          <a:xfrm>
            <a:off x="3" y="605908"/>
            <a:ext cx="184731" cy="369332"/>
          </a:xfrm>
          <a:prstGeom prst="rect">
            <a:avLst/>
          </a:prstGeom>
          <a:noFill/>
          <a:ln w="12700" cap="sq">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41382354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71042"/>
                                        </p:tgtEl>
                                        <p:attrNameLst>
                                          <p:attrName>style.visibility</p:attrName>
                                        </p:attrNameLst>
                                      </p:cBhvr>
                                      <p:to>
                                        <p:strVal val="visible"/>
                                      </p:to>
                                    </p:set>
                                    <p:anim calcmode="lin" valueType="num">
                                      <p:cBhvr>
                                        <p:cTn id="7" dur="500" fill="hold"/>
                                        <p:tgtEl>
                                          <p:spTgt spid="471042"/>
                                        </p:tgtEl>
                                        <p:attrNameLst>
                                          <p:attrName>ppt_w</p:attrName>
                                        </p:attrNameLst>
                                      </p:cBhvr>
                                      <p:tavLst>
                                        <p:tav tm="0">
                                          <p:val>
                                            <p:fltVal val="0"/>
                                          </p:val>
                                        </p:tav>
                                        <p:tav tm="100000">
                                          <p:val>
                                            <p:strVal val="#ppt_w"/>
                                          </p:val>
                                        </p:tav>
                                      </p:tavLst>
                                    </p:anim>
                                    <p:anim calcmode="lin" valueType="num">
                                      <p:cBhvr>
                                        <p:cTn id="8" dur="500" fill="hold"/>
                                        <p:tgtEl>
                                          <p:spTgt spid="47104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42" grpId="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4116" name="Rectangle 4"/>
          <p:cNvSpPr>
            <a:spLocks noGrp="1" noChangeArrowheads="1"/>
          </p:cNvSpPr>
          <p:nvPr>
            <p:ph type="title"/>
          </p:nvPr>
        </p:nvSpPr>
        <p:spPr>
          <a:xfrm>
            <a:off x="250829" y="332656"/>
            <a:ext cx="8569325" cy="2232248"/>
          </a:xfrm>
        </p:spPr>
        <p:txBody>
          <a:bodyPr>
            <a:normAutofit/>
          </a:bodyPr>
          <a:lstStyle/>
          <a:p>
            <a:pPr algn="r" rtl="1" eaLnBrk="1" hangingPunct="1">
              <a:lnSpc>
                <a:spcPct val="150000"/>
              </a:lnSpc>
              <a:defRPr/>
            </a:pPr>
            <a:r>
              <a:rPr lang="ar-SA" sz="2000" b="1" dirty="0" smtClean="0">
                <a:solidFill>
                  <a:schemeClr val="tx1"/>
                </a:solidFill>
                <a:cs typeface="B Mitra" panose="00000400000000000000" pitchFamily="2" charset="-78"/>
              </a:rPr>
              <a:t>سرمايه دار </a:t>
            </a:r>
            <a:r>
              <a:rPr lang="fa-IR" sz="2000" b="1" dirty="0" smtClean="0">
                <a:solidFill>
                  <a:schemeClr val="tx1"/>
                </a:solidFill>
                <a:cs typeface="B Mitra" panose="00000400000000000000" pitchFamily="2" charset="-78"/>
              </a:rPr>
              <a:t>”</a:t>
            </a:r>
            <a:r>
              <a:rPr lang="ar-SA" sz="2000" b="1" dirty="0" smtClean="0">
                <a:solidFill>
                  <a:schemeClr val="tx1"/>
                </a:solidFill>
                <a:cs typeface="B Mitra" panose="00000400000000000000" pitchFamily="2" charset="-78"/>
              </a:rPr>
              <a:t>مرغ تخم طلايي خود را مي كشد</a:t>
            </a:r>
            <a:r>
              <a:rPr lang="fa-IR" sz="2000" b="1" dirty="0" smtClean="0">
                <a:solidFill>
                  <a:schemeClr val="tx1"/>
                </a:solidFill>
                <a:cs typeface="B Mitra" panose="00000400000000000000" pitchFamily="2" charset="-78"/>
              </a:rPr>
              <a:t> “</a:t>
            </a:r>
            <a:r>
              <a:rPr lang="ar-SA" sz="2000" b="1" dirty="0" smtClean="0">
                <a:solidFill>
                  <a:schemeClr val="tx1"/>
                </a:solidFill>
                <a:cs typeface="B Mitra" panose="00000400000000000000" pitchFamily="2" charset="-78"/>
              </a:rPr>
              <a:t> يعني كارگران را اخراج مي كند و</a:t>
            </a:r>
            <a:r>
              <a:rPr lang="fa-IR" sz="2000" b="1" dirty="0" smtClean="0">
                <a:solidFill>
                  <a:schemeClr val="tx1"/>
                </a:solidFill>
                <a:cs typeface="B Mitra" panose="00000400000000000000" pitchFamily="2" charset="-78"/>
              </a:rPr>
              <a:t> </a:t>
            </a:r>
            <a:r>
              <a:rPr lang="ar-SA" sz="2000" b="1" dirty="0" smtClean="0">
                <a:solidFill>
                  <a:schemeClr val="tx1"/>
                </a:solidFill>
                <a:cs typeface="B Mitra" panose="00000400000000000000" pitchFamily="2" charset="-78"/>
              </a:rPr>
              <a:t> به </a:t>
            </a:r>
            <a:r>
              <a:rPr lang="fa-IR" sz="2000" b="1" dirty="0" smtClean="0">
                <a:solidFill>
                  <a:schemeClr val="tx1"/>
                </a:solidFill>
                <a:cs typeface="B Mitra" panose="00000400000000000000" pitchFamily="2" charset="-78"/>
              </a:rPr>
              <a:t> </a:t>
            </a:r>
            <a:r>
              <a:rPr lang="ar-SA" sz="2000" b="1" dirty="0" smtClean="0">
                <a:solidFill>
                  <a:schemeClr val="tx1"/>
                </a:solidFill>
                <a:cs typeface="B Mitra" panose="00000400000000000000" pitchFamily="2" charset="-78"/>
              </a:rPr>
              <a:t>جاي</a:t>
            </a:r>
            <a:r>
              <a:rPr lang="fa-IR" sz="2000" b="1" dirty="0" smtClean="0">
                <a:solidFill>
                  <a:schemeClr val="tx1"/>
                </a:solidFill>
                <a:cs typeface="B Mitra" panose="00000400000000000000" pitchFamily="2" charset="-78"/>
              </a:rPr>
              <a:t> </a:t>
            </a:r>
            <a:r>
              <a:rPr lang="ar-SA" sz="2000" b="1" dirty="0" smtClean="0">
                <a:solidFill>
                  <a:schemeClr val="tx1"/>
                </a:solidFill>
                <a:cs typeface="B Mitra" panose="00000400000000000000" pitchFamily="2" charset="-78"/>
              </a:rPr>
              <a:t> آنها ماشين آلات را جايگزين</a:t>
            </a:r>
            <a:r>
              <a:rPr lang="fa-IR" sz="2000" b="1" dirty="0" smtClean="0">
                <a:solidFill>
                  <a:schemeClr val="tx1"/>
                </a:solidFill>
                <a:cs typeface="B Mitra" panose="00000400000000000000" pitchFamily="2" charset="-78"/>
              </a:rPr>
              <a:t> </a:t>
            </a:r>
            <a:r>
              <a:rPr lang="ar-SA" sz="2000" b="1" dirty="0" smtClean="0">
                <a:solidFill>
                  <a:schemeClr val="tx1"/>
                </a:solidFill>
                <a:cs typeface="B Mitra" panose="00000400000000000000" pitchFamily="2" charset="-78"/>
              </a:rPr>
              <a:t> مي كند. </a:t>
            </a:r>
            <a:r>
              <a:rPr lang="fa-IR" sz="2000" b="1" dirty="0" smtClean="0">
                <a:solidFill>
                  <a:schemeClr val="tx1"/>
                </a:solidFill>
                <a:cs typeface="B Mitra" panose="00000400000000000000" pitchFamily="2" charset="-78"/>
              </a:rPr>
              <a:t> </a:t>
            </a:r>
            <a:r>
              <a:rPr lang="ar-SA" sz="2000" b="1" dirty="0" smtClean="0">
                <a:solidFill>
                  <a:schemeClr val="tx1"/>
                </a:solidFill>
                <a:cs typeface="B Mitra" panose="00000400000000000000" pitchFamily="2" charset="-78"/>
              </a:rPr>
              <a:t>كه</a:t>
            </a:r>
            <a:r>
              <a:rPr lang="fa-IR" sz="2000" b="1" dirty="0" smtClean="0">
                <a:solidFill>
                  <a:schemeClr val="tx1"/>
                </a:solidFill>
                <a:cs typeface="B Mitra" panose="00000400000000000000" pitchFamily="2" charset="-78"/>
              </a:rPr>
              <a:t> </a:t>
            </a:r>
            <a:r>
              <a:rPr lang="ar-SA" sz="2000" b="1" dirty="0" smtClean="0">
                <a:solidFill>
                  <a:schemeClr val="tx1"/>
                </a:solidFill>
                <a:cs typeface="B Mitra" panose="00000400000000000000" pitchFamily="2" charset="-78"/>
              </a:rPr>
              <a:t> اين </a:t>
            </a:r>
            <a:r>
              <a:rPr lang="fa-IR" sz="2000" b="1" dirty="0" smtClean="0">
                <a:solidFill>
                  <a:schemeClr val="tx1"/>
                </a:solidFill>
                <a:cs typeface="B Mitra" panose="00000400000000000000" pitchFamily="2" charset="-78"/>
              </a:rPr>
              <a:t> </a:t>
            </a:r>
            <a:r>
              <a:rPr lang="ar-SA" sz="2000" b="1" dirty="0" smtClean="0">
                <a:solidFill>
                  <a:schemeClr val="tx1"/>
                </a:solidFill>
                <a:cs typeface="B Mitra" panose="00000400000000000000" pitchFamily="2" charset="-78"/>
              </a:rPr>
              <a:t>امر منتهي به كاهش سود و افزايش ذخيره بيكاران و تضاد طبقاتي در جامعه سرمايه داري شده و نظام سرمايه داري از هم مي پاشد و تبديل </a:t>
            </a:r>
            <a:r>
              <a:rPr lang="fa-IR" sz="2000" b="1" dirty="0" smtClean="0">
                <a:solidFill>
                  <a:schemeClr val="tx1"/>
                </a:solidFill>
                <a:cs typeface="B Mitra" panose="00000400000000000000" pitchFamily="2" charset="-78"/>
              </a:rPr>
              <a:t> </a:t>
            </a:r>
            <a:r>
              <a:rPr lang="ar-SA" sz="2000" b="1" dirty="0" smtClean="0">
                <a:solidFill>
                  <a:schemeClr val="tx1"/>
                </a:solidFill>
                <a:cs typeface="B Mitra" panose="00000400000000000000" pitchFamily="2" charset="-78"/>
              </a:rPr>
              <a:t>به </a:t>
            </a:r>
            <a:r>
              <a:rPr lang="fa-IR" sz="2000" b="1" dirty="0" smtClean="0">
                <a:solidFill>
                  <a:schemeClr val="tx1"/>
                </a:solidFill>
                <a:cs typeface="B Mitra" panose="00000400000000000000" pitchFamily="2" charset="-78"/>
              </a:rPr>
              <a:t> </a:t>
            </a:r>
            <a:r>
              <a:rPr lang="ar-SA" sz="2000" b="1" dirty="0" smtClean="0">
                <a:solidFill>
                  <a:schemeClr val="tx1"/>
                </a:solidFill>
                <a:cs typeface="B Mitra" panose="00000400000000000000" pitchFamily="2" charset="-78"/>
              </a:rPr>
              <a:t>جامعه سوسياليستي مي شود.</a:t>
            </a:r>
            <a:r>
              <a:rPr lang="en-US" sz="2000" b="1" dirty="0" smtClean="0">
                <a:solidFill>
                  <a:schemeClr val="tx1"/>
                </a:solidFill>
                <a:cs typeface="B Mitra" panose="00000400000000000000" pitchFamily="2" charset="-78"/>
              </a:rPr>
              <a:t> </a:t>
            </a:r>
          </a:p>
        </p:txBody>
      </p:sp>
      <p:sp>
        <p:nvSpPr>
          <p:cNvPr id="3" name="Date Placeholder 2"/>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pic>
        <p:nvPicPr>
          <p:cNvPr id="4098" name="Picture 2"/>
          <p:cNvPicPr>
            <a:picLocks noChangeAspect="1" noChangeArrowheads="1"/>
          </p:cNvPicPr>
          <p:nvPr/>
        </p:nvPicPr>
        <p:blipFill>
          <a:blip r:embed="rId2">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a:off x="616496" y="2564904"/>
            <a:ext cx="8067021" cy="4076193"/>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3707443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74116"/>
                                        </p:tgtEl>
                                        <p:attrNameLst>
                                          <p:attrName>style.visibility</p:attrName>
                                        </p:attrNameLst>
                                      </p:cBhvr>
                                      <p:to>
                                        <p:strVal val="visible"/>
                                      </p:to>
                                    </p:set>
                                    <p:animEffect transition="in" filter="fade">
                                      <p:cBhvr>
                                        <p:cTn id="7" dur="2000"/>
                                        <p:tgtEl>
                                          <p:spTgt spid="4741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411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6162" name="Rectangle 2"/>
          <p:cNvSpPr>
            <a:spLocks noGrp="1" noChangeArrowheads="1"/>
          </p:cNvSpPr>
          <p:nvPr>
            <p:ph type="title"/>
          </p:nvPr>
        </p:nvSpPr>
        <p:spPr/>
        <p:txBody>
          <a:bodyPr>
            <a:normAutofit/>
          </a:bodyPr>
          <a:lstStyle/>
          <a:p>
            <a:pPr algn="r" eaLnBrk="1" hangingPunct="1">
              <a:defRPr/>
            </a:pPr>
            <a:r>
              <a:rPr lang="ar-SA" sz="3200" b="1" dirty="0" smtClean="0">
                <a:cs typeface="B Mitra" panose="00000400000000000000" pitchFamily="2" charset="-78"/>
              </a:rPr>
              <a:t>انتقادات وارد شده به نظريه ماركس</a:t>
            </a:r>
            <a:r>
              <a:rPr lang="fa-IR" sz="3200" b="1" dirty="0" smtClean="0">
                <a:cs typeface="B Mitra" panose="00000400000000000000" pitchFamily="2" charset="-78"/>
              </a:rPr>
              <a:t/>
            </a:r>
            <a:br>
              <a:rPr lang="fa-IR" sz="3200" b="1" dirty="0" smtClean="0">
                <a:cs typeface="B Mitra" panose="00000400000000000000" pitchFamily="2" charset="-78"/>
              </a:rPr>
            </a:br>
            <a:endParaRPr lang="en-US" sz="3200" b="1" dirty="0" smtClean="0">
              <a:cs typeface="B Mitra" panose="00000400000000000000" pitchFamily="2" charset="-78"/>
            </a:endParaRPr>
          </a:p>
        </p:txBody>
      </p:sp>
      <p:sp>
        <p:nvSpPr>
          <p:cNvPr id="476163" name="Rectangle 3"/>
          <p:cNvSpPr>
            <a:spLocks noGrp="1" noChangeArrowheads="1"/>
          </p:cNvSpPr>
          <p:nvPr>
            <p:ph idx="1"/>
          </p:nvPr>
        </p:nvSpPr>
        <p:spPr>
          <a:xfrm>
            <a:off x="323850" y="1981200"/>
            <a:ext cx="8134350" cy="4114800"/>
          </a:xfrm>
        </p:spPr>
        <p:txBody>
          <a:bodyPr>
            <a:normAutofit/>
          </a:bodyPr>
          <a:lstStyle/>
          <a:p>
            <a:pPr algn="r" rtl="1" eaLnBrk="1" hangingPunct="1">
              <a:buFontTx/>
              <a:buNone/>
              <a:defRPr/>
            </a:pPr>
            <a:endParaRPr lang="fa-IR" sz="2400" b="1" dirty="0" smtClean="0">
              <a:cs typeface="B Mitra" panose="00000400000000000000" pitchFamily="2" charset="-78"/>
            </a:endParaRPr>
          </a:p>
          <a:p>
            <a:pPr algn="just" rtl="1" eaLnBrk="1" hangingPunct="1">
              <a:defRPr/>
            </a:pPr>
            <a:r>
              <a:rPr lang="fa-IR" sz="2400" b="1" dirty="0" smtClean="0">
                <a:cs typeface="B Mitra" panose="00000400000000000000" pitchFamily="2" charset="-78"/>
              </a:rPr>
              <a:t>1. </a:t>
            </a:r>
            <a:r>
              <a:rPr lang="ar-SA" sz="2400" b="1" dirty="0" smtClean="0">
                <a:cs typeface="B Mitra" panose="00000400000000000000" pitchFamily="2" charset="-78"/>
              </a:rPr>
              <a:t>كشورهايي كه به مرحله سوسياليسم رسيدند هيچكدام از مرحله سرمايه داري عبور نكرده اند.</a:t>
            </a:r>
            <a:endParaRPr lang="fa-IR" sz="2400" b="1" i="1" dirty="0" smtClean="0">
              <a:cs typeface="B Mitra" panose="00000400000000000000" pitchFamily="2" charset="-78"/>
            </a:endParaRPr>
          </a:p>
          <a:p>
            <a:pPr algn="just" rtl="1" eaLnBrk="1" hangingPunct="1">
              <a:defRPr/>
            </a:pPr>
            <a:r>
              <a:rPr lang="fa-IR" sz="2400" b="1" dirty="0" smtClean="0">
                <a:cs typeface="B Mitra" panose="00000400000000000000" pitchFamily="2" charset="-78"/>
              </a:rPr>
              <a:t>2.</a:t>
            </a:r>
            <a:r>
              <a:rPr lang="ar-SA" sz="2400" b="1" dirty="0" smtClean="0">
                <a:cs typeface="B Mitra" panose="00000400000000000000" pitchFamily="2" charset="-78"/>
              </a:rPr>
              <a:t>كشورهايي كه به اوج نظام سرمايه داري رسيده اند وارد </a:t>
            </a:r>
            <a:r>
              <a:rPr lang="ar-SA" sz="2400" b="1" dirty="0" smtClean="0">
                <a:cs typeface="B Mitra" panose="00000400000000000000" pitchFamily="2" charset="-78"/>
              </a:rPr>
              <a:t>مرحله</a:t>
            </a:r>
            <a:r>
              <a:rPr lang="fa-IR" sz="2400" b="1" dirty="0" smtClean="0">
                <a:cs typeface="B Mitra" panose="00000400000000000000" pitchFamily="2" charset="-78"/>
              </a:rPr>
              <a:t> </a:t>
            </a:r>
            <a:r>
              <a:rPr lang="ar-SA" sz="2400" b="1" dirty="0" smtClean="0">
                <a:cs typeface="B Mitra" panose="00000400000000000000" pitchFamily="2" charset="-78"/>
              </a:rPr>
              <a:t>سوسياليسم </a:t>
            </a:r>
            <a:r>
              <a:rPr lang="ar-SA" sz="2400" b="1" dirty="0" smtClean="0">
                <a:cs typeface="B Mitra" panose="00000400000000000000" pitchFamily="2" charset="-78"/>
              </a:rPr>
              <a:t>نشدند.</a:t>
            </a:r>
            <a:endParaRPr lang="fa-IR" sz="2400" b="1" dirty="0" smtClean="0">
              <a:cs typeface="B Mitra" panose="00000400000000000000" pitchFamily="2" charset="-78"/>
            </a:endParaRPr>
          </a:p>
        </p:txBody>
      </p:sp>
      <p:sp>
        <p:nvSpPr>
          <p:cNvPr id="4"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Tree>
    <p:extLst>
      <p:ext uri="{BB962C8B-B14F-4D97-AF65-F5344CB8AC3E}">
        <p14:creationId xmlns:p14="http://schemas.microsoft.com/office/powerpoint/2010/main" val="5316186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052736"/>
            <a:ext cx="7851648" cy="3456384"/>
          </a:xfrm>
        </p:spPr>
        <p:txBody>
          <a:bodyPr/>
          <a:lstStyle/>
          <a:p>
            <a:pPr algn="ctr"/>
            <a:r>
              <a:rPr lang="fa-IR" dirty="0" smtClean="0">
                <a:solidFill>
                  <a:schemeClr val="bg1"/>
                </a:solidFill>
                <a:cs typeface="B Mitra" panose="00000400000000000000" pitchFamily="2" charset="-78"/>
              </a:rPr>
              <a:t>موفق باشید</a:t>
            </a:r>
            <a:br>
              <a:rPr lang="fa-IR" dirty="0" smtClean="0">
                <a:solidFill>
                  <a:schemeClr val="bg1"/>
                </a:solidFill>
                <a:cs typeface="B Mitra" panose="00000400000000000000" pitchFamily="2" charset="-78"/>
              </a:rPr>
            </a:br>
            <a:r>
              <a:rPr lang="fa-IR" dirty="0" smtClean="0">
                <a:solidFill>
                  <a:schemeClr val="bg1"/>
                </a:solidFill>
                <a:cs typeface="B Mitra" panose="00000400000000000000" pitchFamily="2" charset="-78"/>
              </a:rPr>
              <a:t>اسدبگی</a:t>
            </a:r>
            <a:endParaRPr lang="fa-IR" dirty="0">
              <a:solidFill>
                <a:schemeClr val="bg1"/>
              </a:solidFill>
              <a:cs typeface="B Mitra" panose="00000400000000000000" pitchFamily="2" charset="-78"/>
            </a:endParaRPr>
          </a:p>
        </p:txBody>
      </p:sp>
      <p:sp>
        <p:nvSpPr>
          <p:cNvPr id="3" name="Date Placeholder 2"/>
          <p:cNvSpPr>
            <a:spLocks noGrp="1"/>
          </p:cNvSpPr>
          <p:nvPr>
            <p:ph type="dt" sz="half" idx="10"/>
          </p:nvPr>
        </p:nvSpPr>
        <p:spPr>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Tree>
    <p:extLst>
      <p:ext uri="{BB962C8B-B14F-4D97-AF65-F5344CB8AC3E}">
        <p14:creationId xmlns:p14="http://schemas.microsoft.com/office/powerpoint/2010/main" val="11264434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4418" name="Rectangle 2"/>
          <p:cNvSpPr>
            <a:spLocks noGrp="1" noChangeArrowheads="1"/>
          </p:cNvSpPr>
          <p:nvPr>
            <p:ph type="title"/>
          </p:nvPr>
        </p:nvSpPr>
        <p:spPr>
          <a:xfrm>
            <a:off x="683568" y="549275"/>
            <a:ext cx="7403157" cy="915988"/>
          </a:xfrm>
        </p:spPr>
        <p:txBody>
          <a:bodyPr>
            <a:normAutofit/>
          </a:bodyPr>
          <a:lstStyle/>
          <a:p>
            <a:pPr algn="r" rtl="1" eaLnBrk="1" hangingPunct="1">
              <a:defRPr/>
            </a:pPr>
            <a:r>
              <a:rPr lang="ar-SA" sz="3600" b="1" dirty="0" smtClean="0">
                <a:cs typeface="B Mitra" panose="00000400000000000000" pitchFamily="2" charset="-78"/>
              </a:rPr>
              <a:t> نگرش فلسفي ماركس</a:t>
            </a:r>
            <a:endParaRPr lang="en-US" sz="3600" b="1" dirty="0" smtClean="0">
              <a:cs typeface="B Mitra" panose="00000400000000000000" pitchFamily="2" charset="-78"/>
            </a:endParaRPr>
          </a:p>
        </p:txBody>
      </p:sp>
      <p:sp>
        <p:nvSpPr>
          <p:cNvPr id="444419" name="Rectangle 3"/>
          <p:cNvSpPr>
            <a:spLocks noGrp="1" noChangeArrowheads="1"/>
          </p:cNvSpPr>
          <p:nvPr>
            <p:ph idx="1"/>
          </p:nvPr>
        </p:nvSpPr>
        <p:spPr>
          <a:xfrm>
            <a:off x="250829" y="1341441"/>
            <a:ext cx="8518525" cy="5229225"/>
          </a:xfrm>
        </p:spPr>
        <p:txBody>
          <a:bodyPr>
            <a:normAutofit/>
          </a:bodyPr>
          <a:lstStyle/>
          <a:p>
            <a:pPr algn="r" rtl="1" eaLnBrk="1" hangingPunct="1">
              <a:lnSpc>
                <a:spcPct val="150000"/>
              </a:lnSpc>
              <a:defRPr/>
            </a:pPr>
            <a:endParaRPr lang="ar-SA" sz="2400" b="1" dirty="0" smtClean="0">
              <a:cs typeface="B Mitra" panose="00000400000000000000" pitchFamily="2" charset="-78"/>
            </a:endParaRPr>
          </a:p>
          <a:p>
            <a:pPr algn="r" rtl="1" eaLnBrk="1" hangingPunct="1">
              <a:lnSpc>
                <a:spcPct val="150000"/>
              </a:lnSpc>
              <a:defRPr/>
            </a:pPr>
            <a:r>
              <a:rPr lang="ar-SA" sz="2400" b="1" dirty="0" smtClean="0">
                <a:cs typeface="B Mitra" panose="00000400000000000000" pitchFamily="2" charset="-78"/>
              </a:rPr>
              <a:t>بخشي از فلسفه ماركسيستي كه به شناخت جامعه وتغيير و تحولات آن مي پردازد ماترياليسم تاريخي نام دارد</a:t>
            </a:r>
            <a:endParaRPr lang="fa-IR" sz="2400" b="1" dirty="0" smtClean="0">
              <a:cs typeface="B Mitra" panose="00000400000000000000" pitchFamily="2" charset="-78"/>
            </a:endParaRPr>
          </a:p>
          <a:p>
            <a:pPr algn="r" rtl="1" eaLnBrk="1" hangingPunct="1">
              <a:lnSpc>
                <a:spcPct val="150000"/>
              </a:lnSpc>
              <a:defRPr/>
            </a:pPr>
            <a:r>
              <a:rPr lang="fa-IR" sz="2400" b="1" dirty="0" smtClean="0">
                <a:cs typeface="B Mitra" panose="00000400000000000000" pitchFamily="2" charset="-78"/>
              </a:rPr>
              <a:t> </a:t>
            </a:r>
            <a:r>
              <a:rPr lang="ar-SA" sz="2400" b="1" dirty="0" smtClean="0">
                <a:cs typeface="B Mitra" panose="00000400000000000000" pitchFamily="2" charset="-78"/>
              </a:rPr>
              <a:t>روابط توليدي عبارت است از روابطي كه بين انسانها در جريان توليد مبادله و</a:t>
            </a:r>
            <a:r>
              <a:rPr lang="fa-IR" sz="2400" b="1" dirty="0" smtClean="0">
                <a:cs typeface="B Mitra" panose="00000400000000000000" pitchFamily="2" charset="-78"/>
              </a:rPr>
              <a:t> </a:t>
            </a:r>
            <a:r>
              <a:rPr lang="ar-SA" sz="2400" b="1" dirty="0" smtClean="0">
                <a:cs typeface="B Mitra" panose="00000400000000000000" pitchFamily="2" charset="-78"/>
              </a:rPr>
              <a:t> توزيع </a:t>
            </a:r>
            <a:r>
              <a:rPr lang="fa-IR" sz="2400" b="1" dirty="0" smtClean="0">
                <a:cs typeface="B Mitra" panose="00000400000000000000" pitchFamily="2" charset="-78"/>
              </a:rPr>
              <a:t> </a:t>
            </a:r>
            <a:r>
              <a:rPr lang="ar-SA" sz="2400" b="1" dirty="0" smtClean="0">
                <a:cs typeface="B Mitra" panose="00000400000000000000" pitchFamily="2" charset="-78"/>
              </a:rPr>
              <a:t>منابع </a:t>
            </a:r>
            <a:r>
              <a:rPr lang="fa-IR" sz="2400" b="1" dirty="0" smtClean="0">
                <a:cs typeface="B Mitra" panose="00000400000000000000" pitchFamily="2" charset="-78"/>
              </a:rPr>
              <a:t> </a:t>
            </a:r>
            <a:r>
              <a:rPr lang="ar-SA" sz="2400" b="1" dirty="0" smtClean="0">
                <a:cs typeface="B Mitra" panose="00000400000000000000" pitchFamily="2" charset="-78"/>
              </a:rPr>
              <a:t>مادي</a:t>
            </a:r>
            <a:r>
              <a:rPr lang="fa-IR" sz="2400" b="1" dirty="0" smtClean="0">
                <a:cs typeface="B Mitra" panose="00000400000000000000" pitchFamily="2" charset="-78"/>
              </a:rPr>
              <a:t> </a:t>
            </a:r>
            <a:r>
              <a:rPr lang="ar-SA" sz="2400" b="1" dirty="0" smtClean="0">
                <a:cs typeface="B Mitra" panose="00000400000000000000" pitchFamily="2" charset="-78"/>
              </a:rPr>
              <a:t> مانند</a:t>
            </a:r>
            <a:r>
              <a:rPr lang="fa-IR" sz="2400" b="1" dirty="0" smtClean="0">
                <a:cs typeface="B Mitra" panose="00000400000000000000" pitchFamily="2" charset="-78"/>
              </a:rPr>
              <a:t> </a:t>
            </a:r>
            <a:r>
              <a:rPr lang="ar-SA" sz="2400" b="1" dirty="0" smtClean="0">
                <a:cs typeface="B Mitra" panose="00000400000000000000" pitchFamily="2" charset="-78"/>
              </a:rPr>
              <a:t> روابط مالكيت وخصوصيات طبقاتي يك جامعه  به </a:t>
            </a:r>
            <a:r>
              <a:rPr lang="fa-IR" sz="2400" b="1" dirty="0" smtClean="0">
                <a:cs typeface="B Mitra" panose="00000400000000000000" pitchFamily="2" charset="-78"/>
              </a:rPr>
              <a:t> </a:t>
            </a:r>
            <a:r>
              <a:rPr lang="ar-SA" sz="2400" b="1" dirty="0" smtClean="0">
                <a:cs typeface="B Mitra" panose="00000400000000000000" pitchFamily="2" charset="-78"/>
              </a:rPr>
              <a:t>وجود</a:t>
            </a:r>
            <a:r>
              <a:rPr lang="fa-IR" sz="2400" b="1" dirty="0" smtClean="0">
                <a:cs typeface="B Mitra" panose="00000400000000000000" pitchFamily="2" charset="-78"/>
              </a:rPr>
              <a:t> </a:t>
            </a:r>
            <a:r>
              <a:rPr lang="ar-SA" sz="2400" b="1" dirty="0" smtClean="0">
                <a:cs typeface="B Mitra" panose="00000400000000000000" pitchFamily="2" charset="-78"/>
              </a:rPr>
              <a:t> مي آيد </a:t>
            </a:r>
            <a:r>
              <a:rPr lang="fa-IR" sz="2400" b="1" dirty="0" smtClean="0">
                <a:cs typeface="B Mitra" panose="00000400000000000000" pitchFamily="2" charset="-78"/>
              </a:rPr>
              <a:t>.</a:t>
            </a:r>
            <a:endParaRPr lang="ar-SA" sz="2400" b="1" dirty="0" smtClean="0">
              <a:cs typeface="B Mitra" panose="00000400000000000000" pitchFamily="2" charset="-78"/>
            </a:endParaRPr>
          </a:p>
          <a:p>
            <a:pPr algn="r" rtl="1" eaLnBrk="1" hangingPunct="1">
              <a:lnSpc>
                <a:spcPct val="150000"/>
              </a:lnSpc>
              <a:defRPr/>
            </a:pPr>
            <a:r>
              <a:rPr lang="ar-SA" sz="2400" b="1" dirty="0" smtClean="0">
                <a:cs typeface="B Mitra" panose="00000400000000000000" pitchFamily="2" charset="-78"/>
              </a:rPr>
              <a:t> شيوه توليد عبارت از وحدت ديالكتيكي روابط توليدي و نيروهاي توليدي است. </a:t>
            </a:r>
            <a:endParaRPr lang="fa-IR" sz="2400" b="1" dirty="0" smtClean="0">
              <a:cs typeface="B Mitra" panose="00000400000000000000" pitchFamily="2" charset="-78"/>
            </a:endParaRPr>
          </a:p>
        </p:txBody>
      </p:sp>
      <p:sp>
        <p:nvSpPr>
          <p:cNvPr id="5"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
        <p:nvSpPr>
          <p:cNvPr id="192517" name="Rectangle 4"/>
          <p:cNvSpPr>
            <a:spLocks noChangeArrowheads="1"/>
          </p:cNvSpPr>
          <p:nvPr/>
        </p:nvSpPr>
        <p:spPr bwMode="auto">
          <a:xfrm>
            <a:off x="4479927" y="-23453727"/>
            <a:ext cx="3763963" cy="369332"/>
          </a:xfrm>
          <a:prstGeom prst="rect">
            <a:avLst/>
          </a:prstGeom>
          <a:noFill/>
          <a:ln w="12700" cap="sq">
            <a:noFill/>
            <a:miter lim="800000"/>
            <a:headEnd type="none" w="sm" len="sm"/>
            <a:tailEnd type="none" w="sm" len="sm"/>
          </a:ln>
        </p:spPr>
        <p:txBody>
          <a:bodyP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2352409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23854" y="404665"/>
            <a:ext cx="8532813" cy="1224136"/>
          </a:xfrm>
        </p:spPr>
        <p:txBody>
          <a:bodyPr>
            <a:noAutofit/>
          </a:bodyPr>
          <a:lstStyle/>
          <a:p>
            <a:pPr algn="r" rtl="1" eaLnBrk="1" hangingPunct="1">
              <a:defRPr/>
            </a:pPr>
            <a:r>
              <a:rPr lang="ar-SA" sz="2800" b="1" dirty="0" smtClean="0">
                <a:cs typeface="B Mitra" panose="00000400000000000000" pitchFamily="2" charset="-78"/>
              </a:rPr>
              <a:t>هگل با ديدگاه ديالكتيكي به جهان مي نگرد و چهار اصل ديالكتيك را در مورد اصالت و تكامل ماده به صورت زير ذكر مي كند</a:t>
            </a:r>
            <a:r>
              <a:rPr lang="fa-IR" sz="2800" b="1" dirty="0" smtClean="0">
                <a:cs typeface="B Mitra" panose="00000400000000000000" pitchFamily="2" charset="-78"/>
              </a:rPr>
              <a:t>: </a:t>
            </a:r>
            <a:endParaRPr lang="en-US" sz="2800" b="1" dirty="0" smtClean="0">
              <a:cs typeface="B Mitra" panose="00000400000000000000" pitchFamily="2" charset="-78"/>
            </a:endParaRPr>
          </a:p>
        </p:txBody>
      </p:sp>
      <p:sp>
        <p:nvSpPr>
          <p:cNvPr id="22531" name="Rectangle 3"/>
          <p:cNvSpPr>
            <a:spLocks noGrp="1" noChangeArrowheads="1"/>
          </p:cNvSpPr>
          <p:nvPr>
            <p:ph idx="1"/>
          </p:nvPr>
        </p:nvSpPr>
        <p:spPr>
          <a:xfrm>
            <a:off x="323850" y="1844824"/>
            <a:ext cx="8318500" cy="4536504"/>
          </a:xfrm>
        </p:spPr>
        <p:txBody>
          <a:bodyPr>
            <a:normAutofit/>
          </a:bodyPr>
          <a:lstStyle/>
          <a:p>
            <a:pPr algn="r" rtl="1" eaLnBrk="1" hangingPunct="1">
              <a:lnSpc>
                <a:spcPct val="150000"/>
              </a:lnSpc>
              <a:defRPr/>
            </a:pPr>
            <a:r>
              <a:rPr lang="ar-SA" sz="2400" b="1" dirty="0" smtClean="0">
                <a:cs typeface="B Mitra" panose="00000400000000000000" pitchFamily="2" charset="-78"/>
              </a:rPr>
              <a:t>1. اصل اول ديالكتيك : حركت</a:t>
            </a:r>
            <a:endParaRPr lang="fa-IR" sz="2400" b="1" dirty="0" smtClean="0">
              <a:cs typeface="B Mitra" panose="00000400000000000000" pitchFamily="2" charset="-78"/>
            </a:endParaRPr>
          </a:p>
          <a:p>
            <a:pPr algn="r" rtl="1" eaLnBrk="1" hangingPunct="1">
              <a:lnSpc>
                <a:spcPct val="150000"/>
              </a:lnSpc>
              <a:defRPr/>
            </a:pPr>
            <a:r>
              <a:rPr lang="ar-SA" sz="2400" b="1" dirty="0" smtClean="0">
                <a:cs typeface="B Mitra" panose="00000400000000000000" pitchFamily="2" charset="-78"/>
              </a:rPr>
              <a:t>2. اصل دوم ديالكتيك : تضاد</a:t>
            </a:r>
            <a:endParaRPr lang="fa-IR" sz="2400" b="1" dirty="0" smtClean="0">
              <a:cs typeface="B Mitra" panose="00000400000000000000" pitchFamily="2" charset="-78"/>
            </a:endParaRPr>
          </a:p>
          <a:p>
            <a:pPr algn="r" rtl="1" eaLnBrk="1" hangingPunct="1">
              <a:lnSpc>
                <a:spcPct val="150000"/>
              </a:lnSpc>
              <a:defRPr/>
            </a:pPr>
            <a:r>
              <a:rPr lang="ar-SA" sz="2400" b="1" dirty="0" smtClean="0">
                <a:cs typeface="B Mitra" panose="00000400000000000000" pitchFamily="2" charset="-78"/>
              </a:rPr>
              <a:t>3. اصل سوم ديالكتيك: تأثير متقابل</a:t>
            </a:r>
            <a:endParaRPr lang="fa-IR" sz="2400" b="1" dirty="0" smtClean="0">
              <a:cs typeface="B Mitra" panose="00000400000000000000" pitchFamily="2" charset="-78"/>
            </a:endParaRPr>
          </a:p>
          <a:p>
            <a:pPr algn="r" rtl="1" eaLnBrk="1" hangingPunct="1">
              <a:lnSpc>
                <a:spcPct val="150000"/>
              </a:lnSpc>
              <a:defRPr/>
            </a:pPr>
            <a:r>
              <a:rPr lang="ar-SA" sz="2400" b="1" dirty="0" smtClean="0">
                <a:cs typeface="B Mitra" panose="00000400000000000000" pitchFamily="2" charset="-78"/>
              </a:rPr>
              <a:t>4. اصل چهارم ديالكتيك:جهش</a:t>
            </a:r>
            <a:r>
              <a:rPr lang="fa-IR" sz="2400" b="1" dirty="0" smtClean="0">
                <a:cs typeface="B Mitra" panose="00000400000000000000" pitchFamily="2" charset="-78"/>
              </a:rPr>
              <a:t/>
            </a:r>
            <a:br>
              <a:rPr lang="fa-IR" sz="2400" b="1" dirty="0" smtClean="0">
                <a:cs typeface="B Mitra" panose="00000400000000000000" pitchFamily="2" charset="-78"/>
              </a:rPr>
            </a:br>
            <a:endParaRPr lang="en-US" sz="2400" b="1" dirty="0" smtClean="0">
              <a:cs typeface="B Mitra" panose="00000400000000000000" pitchFamily="2" charset="-78"/>
            </a:endParaRPr>
          </a:p>
        </p:txBody>
      </p:sp>
      <p:sp>
        <p:nvSpPr>
          <p:cNvPr id="5"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
        <p:nvSpPr>
          <p:cNvPr id="193541" name="Rectangle 5"/>
          <p:cNvSpPr>
            <a:spLocks noChangeArrowheads="1"/>
          </p:cNvSpPr>
          <p:nvPr/>
        </p:nvSpPr>
        <p:spPr bwMode="auto">
          <a:xfrm>
            <a:off x="3" y="-184667"/>
            <a:ext cx="184731" cy="369332"/>
          </a:xfrm>
          <a:prstGeom prst="rect">
            <a:avLst/>
          </a:prstGeom>
          <a:noFill/>
          <a:ln w="9525">
            <a:noFill/>
            <a:miter lim="800000"/>
            <a:headEnd type="none" w="sm" len="sm"/>
            <a:tailEnd type="none" w="sm" len="sm"/>
          </a:ln>
        </p:spPr>
        <p:txBody>
          <a:bodyPr wrap="none" anchor="ctr">
            <a:spAutoFit/>
          </a:bodyPr>
          <a:lstStyle/>
          <a:p>
            <a:pPr algn="l" rtl="0" fontAlgn="base">
              <a:spcBef>
                <a:spcPct val="0"/>
              </a:spcBef>
              <a:spcAft>
                <a:spcPct val="0"/>
              </a:spcAft>
            </a:pPr>
            <a:endParaRPr lang="en-US">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7181606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Grp="1" noChangeArrowheads="1"/>
          </p:cNvSpPr>
          <p:nvPr>
            <p:ph type="title"/>
          </p:nvPr>
        </p:nvSpPr>
        <p:spPr>
          <a:xfrm>
            <a:off x="251520" y="404665"/>
            <a:ext cx="8497197" cy="1080120"/>
          </a:xfrm>
        </p:spPr>
        <p:txBody>
          <a:bodyPr>
            <a:normAutofit/>
          </a:bodyPr>
          <a:lstStyle/>
          <a:p>
            <a:pPr algn="r" rtl="1" eaLnBrk="1" hangingPunct="1">
              <a:defRPr/>
            </a:pPr>
            <a:r>
              <a:rPr lang="fa-IR" sz="2800" dirty="0" smtClean="0">
                <a:cs typeface="B Mitra" panose="00000400000000000000" pitchFamily="2" charset="-78"/>
              </a:rPr>
              <a:t>  </a:t>
            </a:r>
            <a:r>
              <a:rPr lang="ar-SA" sz="2800" b="1" dirty="0" smtClean="0">
                <a:cs typeface="B Mitra" panose="00000400000000000000" pitchFamily="2" charset="-78"/>
              </a:rPr>
              <a:t>1. اصل اول ديالكتيك : حركت</a:t>
            </a:r>
            <a:r>
              <a:rPr lang="fa-IR" sz="2800" b="1" dirty="0" smtClean="0">
                <a:cs typeface="B Mitra" panose="00000400000000000000" pitchFamily="2" charset="-78"/>
              </a:rPr>
              <a:t/>
            </a:r>
            <a:br>
              <a:rPr lang="fa-IR" sz="2800" b="1" dirty="0" smtClean="0">
                <a:cs typeface="B Mitra" panose="00000400000000000000" pitchFamily="2" charset="-78"/>
              </a:rPr>
            </a:br>
            <a:endParaRPr lang="en-US" sz="2800" b="1" dirty="0" smtClean="0">
              <a:cs typeface="B Mitra" panose="00000400000000000000" pitchFamily="2" charset="-78"/>
            </a:endParaRPr>
          </a:p>
        </p:txBody>
      </p:sp>
      <p:sp>
        <p:nvSpPr>
          <p:cNvPr id="256003" name="Rectangle 3"/>
          <p:cNvSpPr>
            <a:spLocks noGrp="1" noChangeArrowheads="1"/>
          </p:cNvSpPr>
          <p:nvPr>
            <p:ph idx="1"/>
          </p:nvPr>
        </p:nvSpPr>
        <p:spPr>
          <a:xfrm>
            <a:off x="323155" y="980729"/>
            <a:ext cx="8569325" cy="720079"/>
          </a:xfrm>
        </p:spPr>
        <p:txBody>
          <a:bodyPr>
            <a:normAutofit/>
          </a:bodyPr>
          <a:lstStyle/>
          <a:p>
            <a:pPr algn="r" rtl="1" eaLnBrk="1" hangingPunct="1">
              <a:defRPr/>
            </a:pPr>
            <a:r>
              <a:rPr lang="fa-IR" sz="2000" b="1" dirty="0" smtClean="0">
                <a:cs typeface="B Mitra" panose="00000400000000000000" pitchFamily="2" charset="-78"/>
              </a:rPr>
              <a:t> </a:t>
            </a:r>
            <a:r>
              <a:rPr lang="ar-SA" sz="2000" b="1" dirty="0" smtClean="0">
                <a:cs typeface="B Mitra" panose="00000400000000000000" pitchFamily="2" charset="-78"/>
              </a:rPr>
              <a:t>هر ماده</a:t>
            </a:r>
            <a:r>
              <a:rPr lang="fa-IR" sz="2000" b="1" dirty="0" smtClean="0">
                <a:cs typeface="B Mitra" panose="00000400000000000000" pitchFamily="2" charset="-78"/>
              </a:rPr>
              <a:t> </a:t>
            </a:r>
            <a:r>
              <a:rPr lang="ar-SA" sz="2000" b="1" dirty="0" smtClean="0">
                <a:cs typeface="B Mitra" panose="00000400000000000000" pitchFamily="2" charset="-78"/>
              </a:rPr>
              <a:t> به </a:t>
            </a:r>
            <a:r>
              <a:rPr lang="fa-IR" sz="2000" b="1" dirty="0" smtClean="0">
                <a:cs typeface="B Mitra" panose="00000400000000000000" pitchFamily="2" charset="-78"/>
              </a:rPr>
              <a:t> </a:t>
            </a:r>
            <a:r>
              <a:rPr lang="ar-SA" sz="2000" b="1" dirty="0" smtClean="0">
                <a:cs typeface="B Mitra" panose="00000400000000000000" pitchFamily="2" charset="-78"/>
              </a:rPr>
              <a:t>خودي </a:t>
            </a:r>
            <a:r>
              <a:rPr lang="fa-IR" sz="2000" b="1" dirty="0" smtClean="0">
                <a:cs typeface="B Mitra" panose="00000400000000000000" pitchFamily="2" charset="-78"/>
              </a:rPr>
              <a:t> </a:t>
            </a:r>
            <a:r>
              <a:rPr lang="ar-SA" sz="2000" b="1" dirty="0" smtClean="0">
                <a:cs typeface="B Mitra" panose="00000400000000000000" pitchFamily="2" charset="-78"/>
              </a:rPr>
              <a:t>خود </a:t>
            </a:r>
            <a:r>
              <a:rPr lang="fa-IR" sz="2000" b="1" dirty="0" smtClean="0">
                <a:cs typeface="B Mitra" panose="00000400000000000000" pitchFamily="2" charset="-78"/>
              </a:rPr>
              <a:t> </a:t>
            </a:r>
            <a:r>
              <a:rPr lang="ar-SA" sz="2000" b="1" dirty="0" smtClean="0">
                <a:cs typeface="B Mitra" panose="00000400000000000000" pitchFamily="2" charset="-78"/>
              </a:rPr>
              <a:t>داراي حركت است و اين حركت رو به تكامل است.</a:t>
            </a:r>
            <a:endParaRPr lang="fa-IR" sz="2000" b="1" dirty="0" smtClean="0">
              <a:cs typeface="B Mitra" panose="00000400000000000000" pitchFamily="2" charset="-78"/>
            </a:endParaRPr>
          </a:p>
        </p:txBody>
      </p:sp>
      <p:sp>
        <p:nvSpPr>
          <p:cNvPr id="4"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
        <p:nvSpPr>
          <p:cNvPr id="2" name="Rectangle 1"/>
          <p:cNvSpPr/>
          <p:nvPr/>
        </p:nvSpPr>
        <p:spPr>
          <a:xfrm>
            <a:off x="2499959" y="1628801"/>
            <a:ext cx="6248505" cy="523220"/>
          </a:xfrm>
          <a:prstGeom prst="rect">
            <a:avLst/>
          </a:prstGeom>
        </p:spPr>
        <p:txBody>
          <a:bodyPr wrap="square">
            <a:spAutoFit/>
          </a:bodyPr>
          <a:lstStyle/>
          <a:p>
            <a:r>
              <a:rPr lang="ar-SA" sz="2800" b="1" dirty="0">
                <a:solidFill>
                  <a:srgbClr val="04617B"/>
                </a:solidFill>
                <a:latin typeface="Calibri"/>
                <a:cs typeface="B Mitra" panose="00000400000000000000" pitchFamily="2" charset="-78"/>
              </a:rPr>
              <a:t>2. اصل دوم ديالكتيك : تضاد</a:t>
            </a:r>
            <a:endParaRPr lang="fa-IR" sz="2800" dirty="0"/>
          </a:p>
        </p:txBody>
      </p:sp>
      <p:sp>
        <p:nvSpPr>
          <p:cNvPr id="6" name="Rectangle 3"/>
          <p:cNvSpPr txBox="1">
            <a:spLocks noChangeArrowheads="1"/>
          </p:cNvSpPr>
          <p:nvPr/>
        </p:nvSpPr>
        <p:spPr>
          <a:xfrm>
            <a:off x="4" y="1484784"/>
            <a:ext cx="8893175" cy="2160240"/>
          </a:xfrm>
          <a:prstGeom prst="rect">
            <a:avLst/>
          </a:prstGeom>
        </p:spPr>
        <p:txBody>
          <a:bodyPr vert="horz">
            <a:normAutofit/>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lnSpc>
                <a:spcPct val="150000"/>
              </a:lnSpc>
              <a:defRPr/>
            </a:pPr>
            <a:endParaRPr lang="fa-IR" sz="2000" b="1" dirty="0" smtClean="0">
              <a:cs typeface="B Mitra" panose="00000400000000000000" pitchFamily="2" charset="-78"/>
            </a:endParaRPr>
          </a:p>
          <a:p>
            <a:pPr>
              <a:lnSpc>
                <a:spcPct val="150000"/>
              </a:lnSpc>
              <a:defRPr/>
            </a:pPr>
            <a:r>
              <a:rPr lang="ar-SA" sz="2000" b="1" dirty="0" smtClean="0">
                <a:cs typeface="B Mitra" panose="00000400000000000000" pitchFamily="2" charset="-78"/>
              </a:rPr>
              <a:t>هر پديده حاوي اضداد است و در هر پديده عنصري به نام تز وجود</a:t>
            </a:r>
            <a:r>
              <a:rPr lang="fa-IR" sz="2000" b="1" dirty="0" smtClean="0">
                <a:cs typeface="B Mitra" panose="00000400000000000000" pitchFamily="2" charset="-78"/>
              </a:rPr>
              <a:t> </a:t>
            </a:r>
            <a:r>
              <a:rPr lang="ar-SA" sz="2000" b="1" dirty="0" smtClean="0">
                <a:cs typeface="B Mitra" panose="00000400000000000000" pitchFamily="2" charset="-78"/>
              </a:rPr>
              <a:t> دارد كه مي خواهد آن پديده </a:t>
            </a:r>
            <a:r>
              <a:rPr lang="fa-IR" sz="2000" b="1" dirty="0" smtClean="0">
                <a:cs typeface="B Mitra" panose="00000400000000000000" pitchFamily="2" charset="-78"/>
              </a:rPr>
              <a:t> </a:t>
            </a:r>
            <a:r>
              <a:rPr lang="ar-SA" sz="2000" b="1" dirty="0" smtClean="0">
                <a:cs typeface="B Mitra" panose="00000400000000000000" pitchFamily="2" charset="-78"/>
              </a:rPr>
              <a:t>و</a:t>
            </a:r>
            <a:r>
              <a:rPr lang="fa-IR" sz="2000" b="1" dirty="0" smtClean="0">
                <a:cs typeface="B Mitra" panose="00000400000000000000" pitchFamily="2" charset="-78"/>
              </a:rPr>
              <a:t> </a:t>
            </a:r>
            <a:r>
              <a:rPr lang="ar-SA" sz="2000" b="1" dirty="0" smtClean="0">
                <a:cs typeface="B Mitra" panose="00000400000000000000" pitchFamily="2" charset="-78"/>
              </a:rPr>
              <a:t> ماده </a:t>
            </a:r>
            <a:r>
              <a:rPr lang="fa-IR" sz="2000" b="1" dirty="0" smtClean="0">
                <a:cs typeface="B Mitra" panose="00000400000000000000" pitchFamily="2" charset="-78"/>
              </a:rPr>
              <a:t> </a:t>
            </a:r>
            <a:r>
              <a:rPr lang="ar-SA" sz="2000" b="1" dirty="0" smtClean="0">
                <a:cs typeface="B Mitra" panose="00000400000000000000" pitchFamily="2" charset="-78"/>
              </a:rPr>
              <a:t>به حالت موجود باقي بماند. عنصر ديگري به نام </a:t>
            </a:r>
            <a:r>
              <a:rPr lang="fa-IR" sz="2000" b="1" dirty="0" smtClean="0">
                <a:cs typeface="B Mitra" panose="00000400000000000000" pitchFamily="2" charset="-78"/>
              </a:rPr>
              <a:t> </a:t>
            </a:r>
            <a:r>
              <a:rPr lang="ar-SA" sz="2000" b="1" dirty="0" smtClean="0">
                <a:cs typeface="B Mitra" panose="00000400000000000000" pitchFamily="2" charset="-78"/>
              </a:rPr>
              <a:t>آنتي تز در درون آن پديده تلاش مي</a:t>
            </a:r>
            <a:r>
              <a:rPr lang="fa-IR" sz="2000" b="1" dirty="0" smtClean="0">
                <a:cs typeface="B Mitra" panose="00000400000000000000" pitchFamily="2" charset="-78"/>
              </a:rPr>
              <a:t> </a:t>
            </a:r>
            <a:r>
              <a:rPr lang="ar-SA" sz="2000" b="1" dirty="0" smtClean="0">
                <a:cs typeface="B Mitra" panose="00000400000000000000" pitchFamily="2" charset="-78"/>
              </a:rPr>
              <a:t>كند تا وضعيت موجود را تغيير دهد، نتيجه تضاد بين تز و آنتي تز، سنتز است.</a:t>
            </a:r>
            <a:endParaRPr lang="fa-IR" sz="2000" b="1" dirty="0" smtClean="0">
              <a:cs typeface="B Mitra" panose="00000400000000000000" pitchFamily="2" charset="-78"/>
            </a:endParaRPr>
          </a:p>
        </p:txBody>
      </p:sp>
      <p:sp>
        <p:nvSpPr>
          <p:cNvPr id="8" name="Rectangle 2"/>
          <p:cNvSpPr txBox="1">
            <a:spLocks noChangeArrowheads="1"/>
          </p:cNvSpPr>
          <p:nvPr/>
        </p:nvSpPr>
        <p:spPr>
          <a:xfrm>
            <a:off x="2312004" y="3284984"/>
            <a:ext cx="6624414" cy="1008583"/>
          </a:xfrm>
          <a:prstGeom prst="rect">
            <a:avLst/>
          </a:prstGeom>
        </p:spPr>
        <p:txBody>
          <a:bodyPr vert="horz" lIns="0" rIns="0" bIns="0" anchor="b">
            <a:no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algn="r">
              <a:defRPr/>
            </a:pPr>
            <a:r>
              <a:rPr lang="ar-SA" sz="2800" b="1" dirty="0" smtClean="0">
                <a:cs typeface="B Mitra" panose="00000400000000000000" pitchFamily="2" charset="-78"/>
              </a:rPr>
              <a:t>3. اصل سوم ديالكتيك: تأثير متقابل</a:t>
            </a:r>
            <a:r>
              <a:rPr lang="fa-IR" sz="2800" dirty="0" smtClean="0">
                <a:cs typeface="B Mitra" panose="00000400000000000000" pitchFamily="2" charset="-78"/>
              </a:rPr>
              <a:t/>
            </a:r>
            <a:br>
              <a:rPr lang="fa-IR" sz="2800" dirty="0" smtClean="0">
                <a:cs typeface="B Mitra" panose="00000400000000000000" pitchFamily="2" charset="-78"/>
              </a:rPr>
            </a:br>
            <a:endParaRPr lang="en-US" sz="2800" dirty="0" smtClean="0">
              <a:cs typeface="B Mitra" panose="00000400000000000000" pitchFamily="2" charset="-78"/>
            </a:endParaRPr>
          </a:p>
        </p:txBody>
      </p:sp>
      <p:sp>
        <p:nvSpPr>
          <p:cNvPr id="10" name="Rectangle 3"/>
          <p:cNvSpPr txBox="1">
            <a:spLocks noChangeArrowheads="1"/>
          </p:cNvSpPr>
          <p:nvPr/>
        </p:nvSpPr>
        <p:spPr>
          <a:xfrm>
            <a:off x="250130" y="3804836"/>
            <a:ext cx="8642350" cy="1871972"/>
          </a:xfrm>
          <a:prstGeom prst="rect">
            <a:avLst/>
          </a:prstGeom>
        </p:spPr>
        <p:txBody>
          <a:bodyPr vert="horz">
            <a:normAutofit/>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lnSpc>
                <a:spcPct val="150000"/>
              </a:lnSpc>
              <a:defRPr/>
            </a:pPr>
            <a:r>
              <a:rPr lang="ar-SA" sz="2000" b="1" dirty="0" smtClean="0">
                <a:cs typeface="B Mitra" panose="00000400000000000000" pitchFamily="2" charset="-78"/>
              </a:rPr>
              <a:t>هر كدام از عناصر درون هر پديده بر روي همديگر تأثير متقابل دارند و </a:t>
            </a:r>
            <a:r>
              <a:rPr lang="fa-IR" sz="2000" b="1" dirty="0" smtClean="0">
                <a:cs typeface="B Mitra" panose="00000400000000000000" pitchFamily="2" charset="-78"/>
              </a:rPr>
              <a:t> </a:t>
            </a:r>
            <a:r>
              <a:rPr lang="ar-SA" sz="2000" b="1" dirty="0" smtClean="0">
                <a:cs typeface="B Mitra" panose="00000400000000000000" pitchFamily="2" charset="-78"/>
              </a:rPr>
              <a:t>همديگر</a:t>
            </a:r>
            <a:r>
              <a:rPr lang="fa-IR" sz="2000" b="1" dirty="0" smtClean="0">
                <a:cs typeface="B Mitra" panose="00000400000000000000" pitchFamily="2" charset="-78"/>
              </a:rPr>
              <a:t> </a:t>
            </a:r>
            <a:r>
              <a:rPr lang="ar-SA" sz="2000" b="1" dirty="0" smtClean="0">
                <a:cs typeface="B Mitra" panose="00000400000000000000" pitchFamily="2" charset="-78"/>
              </a:rPr>
              <a:t> را تضعيف، تقويت يا اصلاح مي كنند.</a:t>
            </a:r>
            <a:endParaRPr lang="fa-IR" sz="2000" b="1" dirty="0" smtClean="0">
              <a:cs typeface="B Mitra" panose="00000400000000000000" pitchFamily="2" charset="-78"/>
            </a:endParaRPr>
          </a:p>
        </p:txBody>
      </p:sp>
      <p:sp>
        <p:nvSpPr>
          <p:cNvPr id="11" name="Rectangle 2"/>
          <p:cNvSpPr txBox="1">
            <a:spLocks noChangeArrowheads="1"/>
          </p:cNvSpPr>
          <p:nvPr/>
        </p:nvSpPr>
        <p:spPr>
          <a:xfrm>
            <a:off x="603298" y="4437112"/>
            <a:ext cx="8217174" cy="1143000"/>
          </a:xfrm>
          <a:prstGeom prst="rect">
            <a:avLst/>
          </a:prstGeom>
        </p:spPr>
        <p:txBody>
          <a:bodyPr vert="horz" lIns="0" rIns="0" bIns="0" anchor="b">
            <a:normAutofit/>
          </a:bodyPr>
          <a:lstStyle>
            <a:lvl1pPr algn="l" rtl="1" eaLnBrk="1" latinLnBrk="0" hangingPunct="1">
              <a:spcBef>
                <a:spcPct val="0"/>
              </a:spcBef>
              <a:buNone/>
              <a:defRPr kumimoji="0" sz="5000" b="0" kern="1200">
                <a:ln>
                  <a:noFill/>
                </a:ln>
                <a:solidFill>
                  <a:schemeClr val="tx2"/>
                </a:solidFill>
                <a:effectLst/>
                <a:latin typeface="+mj-lt"/>
                <a:ea typeface="+mj-ea"/>
                <a:cs typeface="+mj-cs"/>
              </a:defRPr>
            </a:lvl1pPr>
          </a:lstStyle>
          <a:p>
            <a:pPr algn="r">
              <a:defRPr/>
            </a:pPr>
            <a:r>
              <a:rPr lang="ar-SA" sz="2800" b="1" dirty="0" smtClean="0">
                <a:cs typeface="B Mitra" panose="00000400000000000000" pitchFamily="2" charset="-78"/>
              </a:rPr>
              <a:t>4. اصل چهارم ديالكتيك:جهش</a:t>
            </a:r>
            <a:r>
              <a:rPr lang="fa-IR" sz="2800" b="1" dirty="0" smtClean="0">
                <a:cs typeface="B Mitra" panose="00000400000000000000" pitchFamily="2" charset="-78"/>
              </a:rPr>
              <a:t/>
            </a:r>
            <a:br>
              <a:rPr lang="fa-IR" sz="2800" b="1" dirty="0" smtClean="0">
                <a:cs typeface="B Mitra" panose="00000400000000000000" pitchFamily="2" charset="-78"/>
              </a:rPr>
            </a:br>
            <a:endParaRPr lang="en-US" sz="2800" b="1" dirty="0" smtClean="0">
              <a:cs typeface="B Mitra" panose="00000400000000000000" pitchFamily="2" charset="-78"/>
            </a:endParaRPr>
          </a:p>
        </p:txBody>
      </p:sp>
      <p:sp>
        <p:nvSpPr>
          <p:cNvPr id="12" name="Rectangle 3"/>
          <p:cNvSpPr txBox="1">
            <a:spLocks noChangeArrowheads="1"/>
          </p:cNvSpPr>
          <p:nvPr/>
        </p:nvSpPr>
        <p:spPr>
          <a:xfrm>
            <a:off x="71313" y="5157615"/>
            <a:ext cx="8893175" cy="1223713"/>
          </a:xfrm>
          <a:prstGeom prst="rect">
            <a:avLst/>
          </a:prstGeom>
        </p:spPr>
        <p:txBody>
          <a:bodyPr vert="horz">
            <a:normAutofit/>
          </a:bodyPr>
          <a:lst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lnSpc>
                <a:spcPct val="150000"/>
              </a:lnSpc>
              <a:defRPr/>
            </a:pPr>
            <a:r>
              <a:rPr lang="ar-SA" sz="2000" b="1" smtClean="0">
                <a:cs typeface="B Mitra" panose="00000400000000000000" pitchFamily="2" charset="-78"/>
              </a:rPr>
              <a:t>پس از مبارزه تز و آنتي تز </a:t>
            </a:r>
            <a:r>
              <a:rPr lang="fa-IR" sz="2000" b="1" smtClean="0">
                <a:cs typeface="B Mitra" panose="00000400000000000000" pitchFamily="2" charset="-78"/>
              </a:rPr>
              <a:t> </a:t>
            </a:r>
            <a:r>
              <a:rPr lang="ar-SA" sz="2000" b="1" smtClean="0">
                <a:cs typeface="B Mitra" panose="00000400000000000000" pitchFamily="2" charset="-78"/>
              </a:rPr>
              <a:t>و </a:t>
            </a:r>
            <a:r>
              <a:rPr lang="fa-IR" sz="2000" b="1" smtClean="0">
                <a:cs typeface="B Mitra" panose="00000400000000000000" pitchFamily="2" charset="-78"/>
              </a:rPr>
              <a:t> </a:t>
            </a:r>
            <a:r>
              <a:rPr lang="ar-SA" sz="2000" b="1" smtClean="0">
                <a:cs typeface="B Mitra" panose="00000400000000000000" pitchFamily="2" charset="-78"/>
              </a:rPr>
              <a:t>تأثير </a:t>
            </a:r>
            <a:r>
              <a:rPr lang="fa-IR" sz="2000" b="1" smtClean="0">
                <a:cs typeface="B Mitra" panose="00000400000000000000" pitchFamily="2" charset="-78"/>
              </a:rPr>
              <a:t> </a:t>
            </a:r>
            <a:r>
              <a:rPr lang="ar-SA" sz="2000" b="1" smtClean="0">
                <a:cs typeface="B Mitra" panose="00000400000000000000" pitchFamily="2" charset="-78"/>
              </a:rPr>
              <a:t>متقابل آنها بر روي يكديگر، پديده موجود به پديده جديدي تبديل مي شود كه ديگر پديده قبلي نيست اين تغيير حالت را جهش مي نامند.</a:t>
            </a:r>
            <a:endParaRPr lang="fa-IR" sz="2000" b="1" dirty="0" smtClean="0">
              <a:cs typeface="B Mitra" panose="00000400000000000000" pitchFamily="2" charset="-78"/>
            </a:endParaRPr>
          </a:p>
        </p:txBody>
      </p:sp>
    </p:spTree>
    <p:extLst>
      <p:ext uri="{BB962C8B-B14F-4D97-AF65-F5344CB8AC3E}">
        <p14:creationId xmlns:p14="http://schemas.microsoft.com/office/powerpoint/2010/main" val="12122487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058" name="Rectangle 2"/>
          <p:cNvSpPr>
            <a:spLocks noGrp="1" noChangeArrowheads="1"/>
          </p:cNvSpPr>
          <p:nvPr>
            <p:ph type="title"/>
          </p:nvPr>
        </p:nvSpPr>
        <p:spPr>
          <a:xfrm>
            <a:off x="719138" y="548679"/>
            <a:ext cx="7956550" cy="1512169"/>
          </a:xfrm>
        </p:spPr>
        <p:txBody>
          <a:bodyPr>
            <a:noAutofit/>
          </a:bodyPr>
          <a:lstStyle/>
          <a:p>
            <a:pPr algn="r" rtl="1" eaLnBrk="1" hangingPunct="1">
              <a:defRPr/>
            </a:pPr>
            <a:r>
              <a:rPr lang="fa-IR" sz="3200" dirty="0" smtClean="0">
                <a:cs typeface="B Mitra" panose="00000400000000000000" pitchFamily="2" charset="-78"/>
              </a:rPr>
              <a:t/>
            </a:r>
            <a:br>
              <a:rPr lang="fa-IR" sz="3200" dirty="0" smtClean="0">
                <a:cs typeface="B Mitra" panose="00000400000000000000" pitchFamily="2" charset="-78"/>
              </a:rPr>
            </a:br>
            <a:r>
              <a:rPr lang="fa-IR" sz="3200" dirty="0" smtClean="0">
                <a:cs typeface="B Mitra" panose="00000400000000000000" pitchFamily="2" charset="-78"/>
              </a:rPr>
              <a:t>  </a:t>
            </a:r>
            <a:r>
              <a:rPr lang="ar-SA" sz="3200" b="1" dirty="0" smtClean="0">
                <a:cs typeface="B Mitra" panose="00000400000000000000" pitchFamily="2" charset="-78"/>
              </a:rPr>
              <a:t>شيوه توليد در نظريه ماركس</a:t>
            </a:r>
            <a:r>
              <a:rPr lang="fa-IR" sz="3200" dirty="0" smtClean="0">
                <a:cs typeface="B Mitra" panose="00000400000000000000" pitchFamily="2" charset="-78"/>
              </a:rPr>
              <a:t/>
            </a:r>
            <a:br>
              <a:rPr lang="fa-IR" sz="3200" dirty="0" smtClean="0">
                <a:cs typeface="B Mitra" panose="00000400000000000000" pitchFamily="2" charset="-78"/>
              </a:rPr>
            </a:br>
            <a:r>
              <a:rPr lang="fa-IR" sz="3200" dirty="0" smtClean="0">
                <a:cs typeface="B Mitra" panose="00000400000000000000" pitchFamily="2" charset="-78"/>
              </a:rPr>
              <a:t/>
            </a:r>
            <a:br>
              <a:rPr lang="fa-IR" sz="3200" dirty="0" smtClean="0">
                <a:cs typeface="B Mitra" panose="00000400000000000000" pitchFamily="2" charset="-78"/>
              </a:rPr>
            </a:br>
            <a:endParaRPr lang="en-US" sz="3200" dirty="0" smtClean="0">
              <a:cs typeface="B Mitra" panose="00000400000000000000" pitchFamily="2" charset="-78"/>
            </a:endParaRPr>
          </a:p>
        </p:txBody>
      </p:sp>
      <p:sp>
        <p:nvSpPr>
          <p:cNvPr id="429059" name="Rectangle 3"/>
          <p:cNvSpPr>
            <a:spLocks noGrp="1" noChangeArrowheads="1"/>
          </p:cNvSpPr>
          <p:nvPr>
            <p:ph idx="1"/>
          </p:nvPr>
        </p:nvSpPr>
        <p:spPr>
          <a:xfrm>
            <a:off x="250825" y="1052736"/>
            <a:ext cx="8893175" cy="5256213"/>
          </a:xfrm>
        </p:spPr>
        <p:txBody>
          <a:bodyPr>
            <a:normAutofit/>
          </a:bodyPr>
          <a:lstStyle/>
          <a:p>
            <a:pPr algn="r" rtl="1" eaLnBrk="1" hangingPunct="1">
              <a:lnSpc>
                <a:spcPct val="200000"/>
              </a:lnSpc>
              <a:defRPr/>
            </a:pPr>
            <a:r>
              <a:rPr lang="ar-SA" sz="2400" b="1" dirty="0" smtClean="0">
                <a:cs typeface="B Mitra" panose="00000400000000000000" pitchFamily="2" charset="-78"/>
              </a:rPr>
              <a:t>از نظر ماركس اقتصاد زير بنا است و مهمترين عامل تغيير و تحول جوامع اقتصاد است. تمامي پديده</a:t>
            </a:r>
            <a:r>
              <a:rPr lang="fa-IR" sz="2400" b="1" dirty="0" smtClean="0">
                <a:cs typeface="B Mitra" panose="00000400000000000000" pitchFamily="2" charset="-78"/>
              </a:rPr>
              <a:t> </a:t>
            </a:r>
            <a:r>
              <a:rPr lang="ar-SA" sz="2400" b="1" dirty="0" smtClean="0">
                <a:cs typeface="B Mitra" panose="00000400000000000000" pitchFamily="2" charset="-78"/>
              </a:rPr>
              <a:t>هاي اجتماعي تحت </a:t>
            </a:r>
            <a:r>
              <a:rPr lang="fa-IR" sz="2400" b="1" dirty="0" smtClean="0">
                <a:cs typeface="B Mitra" panose="00000400000000000000" pitchFamily="2" charset="-78"/>
              </a:rPr>
              <a:t> </a:t>
            </a:r>
            <a:r>
              <a:rPr lang="ar-SA" sz="2400" b="1" dirty="0" smtClean="0">
                <a:cs typeface="B Mitra" panose="00000400000000000000" pitchFamily="2" charset="-78"/>
              </a:rPr>
              <a:t>تأثير </a:t>
            </a:r>
            <a:r>
              <a:rPr lang="fa-IR" sz="2400" b="1" dirty="0" smtClean="0">
                <a:cs typeface="B Mitra" panose="00000400000000000000" pitchFamily="2" charset="-78"/>
              </a:rPr>
              <a:t> </a:t>
            </a:r>
            <a:r>
              <a:rPr lang="ar-SA" sz="2400" b="1" dirty="0" smtClean="0">
                <a:cs typeface="B Mitra" panose="00000400000000000000" pitchFamily="2" charset="-78"/>
              </a:rPr>
              <a:t>اقتصاد</a:t>
            </a:r>
            <a:r>
              <a:rPr lang="fa-IR" sz="2400" b="1" dirty="0" smtClean="0">
                <a:cs typeface="B Mitra" panose="00000400000000000000" pitchFamily="2" charset="-78"/>
              </a:rPr>
              <a:t>  </a:t>
            </a:r>
            <a:r>
              <a:rPr lang="ar-SA" sz="2400" b="1" dirty="0" smtClean="0">
                <a:cs typeface="B Mitra" panose="00000400000000000000" pitchFamily="2" charset="-78"/>
              </a:rPr>
              <a:t>قرار </a:t>
            </a:r>
            <a:r>
              <a:rPr lang="fa-IR" sz="2400" b="1" dirty="0" smtClean="0">
                <a:cs typeface="B Mitra" panose="00000400000000000000" pitchFamily="2" charset="-78"/>
              </a:rPr>
              <a:t> </a:t>
            </a:r>
            <a:r>
              <a:rPr lang="ar-SA" sz="2400" b="1" dirty="0" smtClean="0">
                <a:cs typeface="B Mitra" panose="00000400000000000000" pitchFamily="2" charset="-78"/>
              </a:rPr>
              <a:t>مي گيرد. در هر جامعه اي يك سري ابزار توليد</a:t>
            </a:r>
            <a:r>
              <a:rPr lang="fa-IR" sz="2400" b="1" dirty="0" smtClean="0">
                <a:cs typeface="B Mitra" panose="00000400000000000000" pitchFamily="2" charset="-78"/>
              </a:rPr>
              <a:t> </a:t>
            </a:r>
            <a:r>
              <a:rPr lang="ar-SA" sz="2400" b="1" dirty="0" smtClean="0">
                <a:cs typeface="B Mitra" panose="00000400000000000000" pitchFamily="2" charset="-78"/>
              </a:rPr>
              <a:t> وجود </a:t>
            </a:r>
            <a:r>
              <a:rPr lang="fa-IR" sz="2400" b="1" dirty="0" smtClean="0">
                <a:cs typeface="B Mitra" panose="00000400000000000000" pitchFamily="2" charset="-78"/>
              </a:rPr>
              <a:t> </a:t>
            </a:r>
            <a:r>
              <a:rPr lang="ar-SA" sz="2400" b="1" dirty="0" smtClean="0">
                <a:cs typeface="B Mitra" panose="00000400000000000000" pitchFamily="2" charset="-78"/>
              </a:rPr>
              <a:t>دارد </a:t>
            </a:r>
            <a:r>
              <a:rPr lang="fa-IR" sz="2400" b="1" dirty="0" smtClean="0">
                <a:cs typeface="B Mitra" panose="00000400000000000000" pitchFamily="2" charset="-78"/>
              </a:rPr>
              <a:t> </a:t>
            </a:r>
            <a:r>
              <a:rPr lang="ar-SA" sz="2400" b="1" dirty="0" smtClean="0">
                <a:cs typeface="B Mitra" panose="00000400000000000000" pitchFamily="2" charset="-78"/>
              </a:rPr>
              <a:t>و </a:t>
            </a:r>
            <a:r>
              <a:rPr lang="fa-IR" sz="2400" b="1" dirty="0" smtClean="0">
                <a:cs typeface="B Mitra" panose="00000400000000000000" pitchFamily="2" charset="-78"/>
              </a:rPr>
              <a:t>  ب</a:t>
            </a:r>
            <a:r>
              <a:rPr lang="ar-SA" sz="2400" b="1" dirty="0" smtClean="0">
                <a:cs typeface="B Mitra" panose="00000400000000000000" pitchFamily="2" charset="-78"/>
              </a:rPr>
              <a:t>ين عوامل توليدي روابط خاصي حاكم است ابزار توليد و روابط توليدي مشخص كننده شيوه توليدي هستند. </a:t>
            </a:r>
            <a:endParaRPr lang="fa-IR" sz="2400" b="1" dirty="0" smtClean="0">
              <a:cs typeface="B Mitra" panose="00000400000000000000" pitchFamily="2" charset="-78"/>
            </a:endParaRPr>
          </a:p>
        </p:txBody>
      </p:sp>
      <p:sp>
        <p:nvSpPr>
          <p:cNvPr id="4"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Tree>
    <p:extLst>
      <p:ext uri="{BB962C8B-B14F-4D97-AF65-F5344CB8AC3E}">
        <p14:creationId xmlns:p14="http://schemas.microsoft.com/office/powerpoint/2010/main" val="86108531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6" name="Rectangle 2"/>
          <p:cNvSpPr>
            <a:spLocks noGrp="1" noChangeArrowheads="1"/>
          </p:cNvSpPr>
          <p:nvPr>
            <p:ph type="title"/>
          </p:nvPr>
        </p:nvSpPr>
        <p:spPr>
          <a:xfrm>
            <a:off x="468317" y="692152"/>
            <a:ext cx="7920037" cy="1368696"/>
          </a:xfrm>
        </p:spPr>
        <p:txBody>
          <a:bodyPr>
            <a:normAutofit/>
          </a:bodyPr>
          <a:lstStyle/>
          <a:p>
            <a:pPr algn="r" rtl="1" eaLnBrk="1" hangingPunct="1">
              <a:defRPr/>
            </a:pPr>
            <a:r>
              <a:rPr lang="ar-SA" sz="3200" b="1" dirty="0" smtClean="0">
                <a:cs typeface="B Mitra" panose="00000400000000000000" pitchFamily="2" charset="-78"/>
              </a:rPr>
              <a:t>نظريه توسعه اقتصادي ماركس </a:t>
            </a:r>
            <a:r>
              <a:rPr lang="fa-IR" sz="3200" b="1" dirty="0" smtClean="0">
                <a:cs typeface="B Mitra" panose="00000400000000000000" pitchFamily="2" charset="-78"/>
              </a:rPr>
              <a:t/>
            </a:r>
            <a:br>
              <a:rPr lang="fa-IR" sz="3200" b="1" dirty="0" smtClean="0">
                <a:cs typeface="B Mitra" panose="00000400000000000000" pitchFamily="2" charset="-78"/>
              </a:rPr>
            </a:br>
            <a:endParaRPr lang="en-US" sz="3200" dirty="0" smtClean="0">
              <a:cs typeface="B Mitra" panose="00000400000000000000" pitchFamily="2" charset="-78"/>
            </a:endParaRPr>
          </a:p>
        </p:txBody>
      </p:sp>
      <p:sp>
        <p:nvSpPr>
          <p:cNvPr id="318467" name="Rectangle 3"/>
          <p:cNvSpPr>
            <a:spLocks noGrp="1" noChangeArrowheads="1"/>
          </p:cNvSpPr>
          <p:nvPr>
            <p:ph idx="1"/>
          </p:nvPr>
        </p:nvSpPr>
        <p:spPr>
          <a:xfrm>
            <a:off x="250825" y="1125541"/>
            <a:ext cx="8642350" cy="5113337"/>
          </a:xfrm>
        </p:spPr>
        <p:txBody>
          <a:bodyPr>
            <a:normAutofit/>
          </a:bodyPr>
          <a:lstStyle/>
          <a:p>
            <a:pPr eaLnBrk="1" hangingPunct="1">
              <a:lnSpc>
                <a:spcPct val="150000"/>
              </a:lnSpc>
              <a:buFontTx/>
              <a:buNone/>
              <a:defRPr/>
            </a:pPr>
            <a:endParaRPr lang="en-US" sz="2400" b="1" dirty="0" smtClean="0">
              <a:cs typeface="B Mitra" panose="00000400000000000000" pitchFamily="2" charset="-78"/>
            </a:endParaRPr>
          </a:p>
          <a:p>
            <a:pPr algn="r" rtl="1" eaLnBrk="1" hangingPunct="1">
              <a:lnSpc>
                <a:spcPct val="150000"/>
              </a:lnSpc>
              <a:defRPr/>
            </a:pPr>
            <a:r>
              <a:rPr lang="ar-SA" sz="2400" b="1" dirty="0" smtClean="0">
                <a:cs typeface="B Mitra" panose="00000400000000000000" pitchFamily="2" charset="-78"/>
              </a:rPr>
              <a:t>ماركس نظريه خود را به 5 مرحله تاريخي </a:t>
            </a:r>
            <a:r>
              <a:rPr lang="fa-IR" sz="2400" b="1" dirty="0" smtClean="0">
                <a:cs typeface="B Mitra" panose="00000400000000000000" pitchFamily="2" charset="-78"/>
              </a:rPr>
              <a:t>زير </a:t>
            </a:r>
            <a:r>
              <a:rPr lang="ar-SA" sz="2400" b="1" dirty="0" smtClean="0">
                <a:cs typeface="B Mitra" panose="00000400000000000000" pitchFamily="2" charset="-78"/>
              </a:rPr>
              <a:t>تقسيم مي كند :</a:t>
            </a:r>
            <a:endParaRPr lang="fa-IR" sz="2400" b="1" dirty="0" smtClean="0">
              <a:cs typeface="B Mitra" panose="00000400000000000000" pitchFamily="2" charset="-78"/>
            </a:endParaRPr>
          </a:p>
          <a:p>
            <a:pPr algn="r" rtl="1" eaLnBrk="1" hangingPunct="1">
              <a:lnSpc>
                <a:spcPct val="150000"/>
              </a:lnSpc>
              <a:defRPr/>
            </a:pPr>
            <a:r>
              <a:rPr lang="ar-SA" sz="2400" b="1" dirty="0" smtClean="0">
                <a:cs typeface="B Mitra" panose="00000400000000000000" pitchFamily="2" charset="-78"/>
              </a:rPr>
              <a:t>1. مرحله اول : كمون اوليه</a:t>
            </a:r>
            <a:endParaRPr lang="fa-IR" sz="2400" b="1" dirty="0" smtClean="0">
              <a:cs typeface="B Mitra" panose="00000400000000000000" pitchFamily="2" charset="-78"/>
            </a:endParaRPr>
          </a:p>
          <a:p>
            <a:pPr algn="r" rtl="1" eaLnBrk="1" hangingPunct="1">
              <a:lnSpc>
                <a:spcPct val="150000"/>
              </a:lnSpc>
              <a:defRPr/>
            </a:pPr>
            <a:r>
              <a:rPr lang="ar-SA" sz="2400" b="1" dirty="0" smtClean="0">
                <a:cs typeface="B Mitra" panose="00000400000000000000" pitchFamily="2" charset="-78"/>
              </a:rPr>
              <a:t>2. مرحله دوم : برده داري</a:t>
            </a:r>
            <a:endParaRPr lang="fa-IR" sz="2400" b="1" dirty="0" smtClean="0">
              <a:cs typeface="B Mitra" panose="00000400000000000000" pitchFamily="2" charset="-78"/>
            </a:endParaRPr>
          </a:p>
          <a:p>
            <a:pPr algn="r" rtl="1" eaLnBrk="1" hangingPunct="1">
              <a:lnSpc>
                <a:spcPct val="150000"/>
              </a:lnSpc>
              <a:defRPr/>
            </a:pPr>
            <a:r>
              <a:rPr lang="ar-SA" sz="2400" b="1" dirty="0" smtClean="0">
                <a:cs typeface="B Mitra" panose="00000400000000000000" pitchFamily="2" charset="-78"/>
              </a:rPr>
              <a:t>3. مرحله سوم : فئوداليسم</a:t>
            </a:r>
            <a:endParaRPr lang="fa-IR" sz="2400" b="1" dirty="0" smtClean="0">
              <a:cs typeface="B Mitra" panose="00000400000000000000" pitchFamily="2" charset="-78"/>
            </a:endParaRPr>
          </a:p>
          <a:p>
            <a:pPr algn="r" rtl="1" eaLnBrk="1" hangingPunct="1">
              <a:lnSpc>
                <a:spcPct val="150000"/>
              </a:lnSpc>
              <a:defRPr/>
            </a:pPr>
            <a:r>
              <a:rPr lang="ar-SA" sz="2400" b="1" dirty="0" smtClean="0">
                <a:cs typeface="B Mitra" panose="00000400000000000000" pitchFamily="2" charset="-78"/>
              </a:rPr>
              <a:t>4 . مرحله چهارم : سرمايه داري(كاپيتاليسم)</a:t>
            </a:r>
            <a:endParaRPr lang="fa-IR" sz="2400" b="1" dirty="0" smtClean="0">
              <a:cs typeface="B Mitra" panose="00000400000000000000" pitchFamily="2" charset="-78"/>
            </a:endParaRPr>
          </a:p>
          <a:p>
            <a:pPr algn="r" rtl="1" eaLnBrk="1" hangingPunct="1">
              <a:lnSpc>
                <a:spcPct val="150000"/>
              </a:lnSpc>
              <a:defRPr/>
            </a:pPr>
            <a:r>
              <a:rPr lang="ar-SA" sz="2400" b="1" dirty="0" smtClean="0">
                <a:cs typeface="B Mitra" panose="00000400000000000000" pitchFamily="2" charset="-78"/>
              </a:rPr>
              <a:t>5 . مرحله پنجم: سوسياليسم</a:t>
            </a:r>
            <a:endParaRPr lang="fa-IR" sz="2400" b="1" dirty="0" smtClean="0">
              <a:cs typeface="B Mitra" panose="00000400000000000000" pitchFamily="2" charset="-78"/>
            </a:endParaRPr>
          </a:p>
        </p:txBody>
      </p:sp>
      <p:sp>
        <p:nvSpPr>
          <p:cNvPr id="4"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Tree>
    <p:extLst>
      <p:ext uri="{BB962C8B-B14F-4D97-AF65-F5344CB8AC3E}">
        <p14:creationId xmlns:p14="http://schemas.microsoft.com/office/powerpoint/2010/main" val="18612565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Rectangle 2"/>
          <p:cNvSpPr>
            <a:spLocks noGrp="1" noChangeArrowheads="1"/>
          </p:cNvSpPr>
          <p:nvPr>
            <p:ph type="title"/>
          </p:nvPr>
        </p:nvSpPr>
        <p:spPr>
          <a:xfrm>
            <a:off x="755650" y="549277"/>
            <a:ext cx="7920038" cy="1082675"/>
          </a:xfrm>
        </p:spPr>
        <p:txBody>
          <a:bodyPr>
            <a:normAutofit/>
          </a:bodyPr>
          <a:lstStyle/>
          <a:p>
            <a:pPr algn="r" rtl="1" eaLnBrk="1" hangingPunct="1">
              <a:defRPr/>
            </a:pPr>
            <a:r>
              <a:rPr lang="ar-SA" sz="3200" b="1" dirty="0" smtClean="0">
                <a:cs typeface="B Mitra" panose="00000400000000000000" pitchFamily="2" charset="-78"/>
              </a:rPr>
              <a:t>1. مرحله اول : كمون اوليه</a:t>
            </a:r>
            <a:endParaRPr lang="en-US" sz="3200" b="1" dirty="0" smtClean="0">
              <a:cs typeface="B Mitra" panose="00000400000000000000" pitchFamily="2" charset="-78"/>
            </a:endParaRPr>
          </a:p>
        </p:txBody>
      </p:sp>
      <p:sp>
        <p:nvSpPr>
          <p:cNvPr id="347139" name="Rectangle 3"/>
          <p:cNvSpPr>
            <a:spLocks noGrp="1" noChangeArrowheads="1"/>
          </p:cNvSpPr>
          <p:nvPr>
            <p:ph idx="1"/>
          </p:nvPr>
        </p:nvSpPr>
        <p:spPr>
          <a:xfrm>
            <a:off x="1127" y="1052736"/>
            <a:ext cx="8893175" cy="4895851"/>
          </a:xfrm>
        </p:spPr>
        <p:txBody>
          <a:bodyPr>
            <a:normAutofit/>
          </a:bodyPr>
          <a:lstStyle/>
          <a:p>
            <a:pPr algn="r" rtl="1" eaLnBrk="1" hangingPunct="1">
              <a:lnSpc>
                <a:spcPct val="150000"/>
              </a:lnSpc>
              <a:buFontTx/>
              <a:buNone/>
              <a:defRPr/>
            </a:pPr>
            <a:endParaRPr lang="fa-IR" sz="2400" b="1" dirty="0" smtClean="0">
              <a:cs typeface="B Mitra" panose="00000400000000000000" pitchFamily="2" charset="-78"/>
            </a:endParaRPr>
          </a:p>
          <a:p>
            <a:pPr algn="r" rtl="1" eaLnBrk="1" hangingPunct="1">
              <a:lnSpc>
                <a:spcPct val="150000"/>
              </a:lnSpc>
              <a:defRPr/>
            </a:pPr>
            <a:r>
              <a:rPr lang="ar-SA" sz="2400" b="1" dirty="0" smtClean="0">
                <a:cs typeface="B Mitra" panose="00000400000000000000" pitchFamily="2" charset="-78"/>
              </a:rPr>
              <a:t>جامعه سنتي كوچكي كه در آن همه انسانها كار مي كنند و از محصول به دست آمده به صورت اشتراكي استفاده مي كنند. در اين جامعه طبقه وجود ندارد ولي به </a:t>
            </a:r>
            <a:r>
              <a:rPr lang="fa-IR" sz="2400" b="1" dirty="0" smtClean="0">
                <a:cs typeface="B Mitra" panose="00000400000000000000" pitchFamily="2" charset="-78"/>
              </a:rPr>
              <a:t> </a:t>
            </a:r>
            <a:r>
              <a:rPr lang="ar-SA" sz="2400" b="1" dirty="0" smtClean="0">
                <a:cs typeface="B Mitra" panose="00000400000000000000" pitchFamily="2" charset="-78"/>
              </a:rPr>
              <a:t>مرور</a:t>
            </a:r>
            <a:r>
              <a:rPr lang="fa-IR" sz="2400" b="1" dirty="0" smtClean="0">
                <a:cs typeface="B Mitra" panose="00000400000000000000" pitchFamily="2" charset="-78"/>
              </a:rPr>
              <a:t> </a:t>
            </a:r>
            <a:r>
              <a:rPr lang="ar-SA" sz="2400" b="1" dirty="0" smtClean="0">
                <a:cs typeface="B Mitra" panose="00000400000000000000" pitchFamily="2" charset="-78"/>
              </a:rPr>
              <a:t> ابزار</a:t>
            </a:r>
            <a:r>
              <a:rPr lang="fa-IR" sz="2400" b="1" dirty="0" smtClean="0">
                <a:cs typeface="B Mitra" panose="00000400000000000000" pitchFamily="2" charset="-78"/>
              </a:rPr>
              <a:t> </a:t>
            </a:r>
            <a:r>
              <a:rPr lang="ar-SA" sz="2400" b="1" dirty="0" smtClean="0">
                <a:cs typeface="B Mitra" panose="00000400000000000000" pitchFamily="2" charset="-78"/>
              </a:rPr>
              <a:t>توليد</a:t>
            </a:r>
            <a:r>
              <a:rPr lang="fa-IR" sz="2400" b="1" dirty="0" smtClean="0">
                <a:cs typeface="B Mitra" panose="00000400000000000000" pitchFamily="2" charset="-78"/>
              </a:rPr>
              <a:t> </a:t>
            </a:r>
            <a:r>
              <a:rPr lang="ar-SA" sz="2400" b="1" dirty="0" smtClean="0">
                <a:cs typeface="B Mitra" panose="00000400000000000000" pitchFamily="2" charset="-78"/>
              </a:rPr>
              <a:t> متكامل</a:t>
            </a:r>
            <a:r>
              <a:rPr lang="fa-IR" sz="2400" b="1" dirty="0" smtClean="0">
                <a:cs typeface="B Mitra" panose="00000400000000000000" pitchFamily="2" charset="-78"/>
              </a:rPr>
              <a:t> </a:t>
            </a:r>
            <a:r>
              <a:rPr lang="ar-SA" sz="2400" b="1" dirty="0" smtClean="0">
                <a:cs typeface="B Mitra" panose="00000400000000000000" pitchFamily="2" charset="-78"/>
              </a:rPr>
              <a:t> مي</a:t>
            </a:r>
            <a:r>
              <a:rPr lang="fa-IR" sz="2400" b="1" dirty="0" smtClean="0">
                <a:cs typeface="B Mitra" panose="00000400000000000000" pitchFamily="2" charset="-78"/>
              </a:rPr>
              <a:t> </a:t>
            </a:r>
            <a:r>
              <a:rPr lang="ar-SA" sz="2400" b="1" dirty="0" smtClean="0">
                <a:cs typeface="B Mitra" panose="00000400000000000000" pitchFamily="2" charset="-78"/>
              </a:rPr>
              <a:t> شود</a:t>
            </a:r>
            <a:r>
              <a:rPr lang="fa-IR" sz="2400" b="1" dirty="0" smtClean="0">
                <a:cs typeface="B Mitra" panose="00000400000000000000" pitchFamily="2" charset="-78"/>
              </a:rPr>
              <a:t> </a:t>
            </a:r>
            <a:r>
              <a:rPr lang="ar-SA" sz="2400" b="1" dirty="0" smtClean="0">
                <a:cs typeface="B Mitra" panose="00000400000000000000" pitchFamily="2" charset="-78"/>
              </a:rPr>
              <a:t> و </a:t>
            </a:r>
            <a:r>
              <a:rPr lang="fa-IR" sz="2400" b="1" dirty="0" smtClean="0">
                <a:cs typeface="B Mitra" panose="00000400000000000000" pitchFamily="2" charset="-78"/>
              </a:rPr>
              <a:t> </a:t>
            </a:r>
            <a:r>
              <a:rPr lang="ar-SA" sz="2400" b="1" dirty="0" smtClean="0">
                <a:cs typeface="B Mitra" panose="00000400000000000000" pitchFamily="2" charset="-78"/>
              </a:rPr>
              <a:t>مالكيت خصوصي در خصوص ابزار توليد ايجاد مي شود. </a:t>
            </a:r>
            <a:endParaRPr lang="fa-IR" sz="2400" b="1" dirty="0" smtClean="0">
              <a:cs typeface="B Mitra" panose="00000400000000000000" pitchFamily="2" charset="-78"/>
            </a:endParaRPr>
          </a:p>
        </p:txBody>
      </p:sp>
      <p:sp>
        <p:nvSpPr>
          <p:cNvPr id="4"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Tree>
    <p:extLst>
      <p:ext uri="{BB962C8B-B14F-4D97-AF65-F5344CB8AC3E}">
        <p14:creationId xmlns:p14="http://schemas.microsoft.com/office/powerpoint/2010/main" val="36499039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62" name="Rectangle 2"/>
          <p:cNvSpPr>
            <a:spLocks noGrp="1" noChangeArrowheads="1"/>
          </p:cNvSpPr>
          <p:nvPr>
            <p:ph type="title"/>
          </p:nvPr>
        </p:nvSpPr>
        <p:spPr>
          <a:xfrm>
            <a:off x="971550" y="404813"/>
            <a:ext cx="7920038" cy="1082675"/>
          </a:xfrm>
        </p:spPr>
        <p:txBody>
          <a:bodyPr>
            <a:normAutofit/>
          </a:bodyPr>
          <a:lstStyle/>
          <a:p>
            <a:pPr algn="r" rtl="1" eaLnBrk="1" hangingPunct="1">
              <a:defRPr/>
            </a:pPr>
            <a:r>
              <a:rPr lang="fa-IR" sz="3200" b="1" dirty="0" smtClean="0">
                <a:cs typeface="B Mitra" panose="00000400000000000000" pitchFamily="2" charset="-78"/>
              </a:rPr>
              <a:t> </a:t>
            </a:r>
            <a:r>
              <a:rPr lang="ar-SA" sz="3200" b="1" dirty="0" smtClean="0">
                <a:cs typeface="B Mitra" panose="00000400000000000000" pitchFamily="2" charset="-78"/>
              </a:rPr>
              <a:t>2. مرحله دوم : برده داري</a:t>
            </a:r>
            <a:endParaRPr lang="en-US" sz="3200" b="1" dirty="0" smtClean="0">
              <a:cs typeface="B Mitra" panose="00000400000000000000" pitchFamily="2" charset="-78"/>
            </a:endParaRPr>
          </a:p>
        </p:txBody>
      </p:sp>
      <p:sp>
        <p:nvSpPr>
          <p:cNvPr id="450563" name="Rectangle 3"/>
          <p:cNvSpPr>
            <a:spLocks noGrp="1" noChangeArrowheads="1"/>
          </p:cNvSpPr>
          <p:nvPr>
            <p:ph idx="1"/>
          </p:nvPr>
        </p:nvSpPr>
        <p:spPr>
          <a:xfrm>
            <a:off x="4" y="1484313"/>
            <a:ext cx="8893175" cy="4895851"/>
          </a:xfrm>
        </p:spPr>
        <p:txBody>
          <a:bodyPr>
            <a:normAutofit/>
          </a:bodyPr>
          <a:lstStyle/>
          <a:p>
            <a:pPr algn="r" rtl="1" eaLnBrk="1" hangingPunct="1">
              <a:lnSpc>
                <a:spcPct val="150000"/>
              </a:lnSpc>
              <a:defRPr/>
            </a:pPr>
            <a:endParaRPr lang="fa-IR" sz="2400" b="1" dirty="0" smtClean="0">
              <a:cs typeface="B Mitra" panose="00000400000000000000" pitchFamily="2" charset="-78"/>
            </a:endParaRPr>
          </a:p>
          <a:p>
            <a:pPr algn="r" rtl="1" eaLnBrk="1" hangingPunct="1">
              <a:lnSpc>
                <a:spcPct val="150000"/>
              </a:lnSpc>
              <a:defRPr/>
            </a:pPr>
            <a:r>
              <a:rPr lang="ar-SA" sz="2400" b="1" dirty="0" smtClean="0">
                <a:cs typeface="B Mitra" panose="00000400000000000000" pitchFamily="2" charset="-78"/>
              </a:rPr>
              <a:t>در اين مرحله جامعه به دو طبقه برده و برده دار تقسيم مي شود. انسانهاي قوي انسانهاي ضعيف را استثمار مي كنند. صاحب برده مي تواند آن را بكشد، بزند، بفروشد يا آن را آزاد كند. </a:t>
            </a:r>
            <a:endParaRPr lang="fa-IR" sz="2400" b="1" dirty="0" smtClean="0">
              <a:cs typeface="B Mitra" panose="00000400000000000000" pitchFamily="2" charset="-78"/>
            </a:endParaRPr>
          </a:p>
          <a:p>
            <a:pPr eaLnBrk="1" hangingPunct="1">
              <a:lnSpc>
                <a:spcPct val="150000"/>
              </a:lnSpc>
              <a:buFontTx/>
              <a:buNone/>
              <a:defRPr/>
            </a:pPr>
            <a:endParaRPr lang="en-US" sz="2400" b="1" dirty="0" smtClean="0">
              <a:cs typeface="B Mitra" panose="00000400000000000000" pitchFamily="2" charset="-78"/>
            </a:endParaRPr>
          </a:p>
          <a:p>
            <a:pPr algn="r" rtl="1" eaLnBrk="1" hangingPunct="1">
              <a:lnSpc>
                <a:spcPct val="150000"/>
              </a:lnSpc>
              <a:buFontTx/>
              <a:buNone/>
              <a:defRPr/>
            </a:pPr>
            <a:endParaRPr lang="fa-IR" sz="2400" b="1" dirty="0" smtClean="0">
              <a:cs typeface="B Mitra" panose="00000400000000000000" pitchFamily="2" charset="-78"/>
            </a:endParaRPr>
          </a:p>
          <a:p>
            <a:pPr algn="r" rtl="1" eaLnBrk="1" hangingPunct="1">
              <a:lnSpc>
                <a:spcPct val="150000"/>
              </a:lnSpc>
              <a:buFontTx/>
              <a:buNone/>
              <a:defRPr/>
            </a:pPr>
            <a:endParaRPr lang="en-US" sz="2400" b="1" dirty="0" smtClean="0">
              <a:cs typeface="B Mitra" panose="00000400000000000000" pitchFamily="2" charset="-78"/>
            </a:endParaRPr>
          </a:p>
          <a:p>
            <a:pPr eaLnBrk="1" hangingPunct="1">
              <a:lnSpc>
                <a:spcPct val="150000"/>
              </a:lnSpc>
              <a:buFontTx/>
              <a:buNone/>
              <a:defRPr/>
            </a:pPr>
            <a:endParaRPr lang="fa-IR" sz="2400" b="1" dirty="0" smtClean="0">
              <a:cs typeface="B Mitra" panose="00000400000000000000" pitchFamily="2" charset="-78"/>
            </a:endParaRPr>
          </a:p>
        </p:txBody>
      </p:sp>
      <p:sp>
        <p:nvSpPr>
          <p:cNvPr id="4" name="Date Placeholder 3"/>
          <p:cNvSpPr>
            <a:spLocks noGrp="1"/>
          </p:cNvSpPr>
          <p:nvPr>
            <p:ph type="dt" sz="half" idx="10"/>
          </p:nvPr>
        </p:nvSpPr>
        <p:spPr>
          <a:xfrm>
            <a:off x="4" y="6242053"/>
            <a:ext cx="2130425" cy="474663"/>
          </a:xfrm>
          <a:prstGeom prst="rect">
            <a:avLst/>
          </a:prstGeom>
        </p:spPr>
        <p:txBody>
          <a:bodyPr/>
          <a:lstStyle/>
          <a:p>
            <a:pPr>
              <a:defRPr/>
            </a:pPr>
            <a:r>
              <a:rPr lang="fa-IR">
                <a:solidFill>
                  <a:srgbClr val="F0A22E">
                    <a:shade val="75000"/>
                  </a:srgbClr>
                </a:solidFill>
              </a:rPr>
              <a:t>Dr.Lashkari</a:t>
            </a:r>
            <a:endParaRPr lang="en-US">
              <a:solidFill>
                <a:srgbClr val="F0A22E">
                  <a:shade val="75000"/>
                </a:srgbClr>
              </a:solidFill>
            </a:endParaRPr>
          </a:p>
        </p:txBody>
      </p:sp>
    </p:spTree>
    <p:extLst>
      <p:ext uri="{BB962C8B-B14F-4D97-AF65-F5344CB8AC3E}">
        <p14:creationId xmlns:p14="http://schemas.microsoft.com/office/powerpoint/2010/main" val="20113685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TotalTime>
  <Words>1373</Words>
  <Application>Microsoft Office PowerPoint</Application>
  <PresentationFormat>On-screen Show (4:3)</PresentationFormat>
  <Paragraphs>134</Paragraphs>
  <Slides>23</Slides>
  <Notes>20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Flow</vt:lpstr>
      <vt:lpstr>Equation</vt:lpstr>
      <vt:lpstr>PowerPoint Presentation</vt:lpstr>
      <vt:lpstr>مقدمه</vt:lpstr>
      <vt:lpstr> نگرش فلسفي ماركس</vt:lpstr>
      <vt:lpstr>هگل با ديدگاه ديالكتيكي به جهان مي نگرد و چهار اصل ديالكتيك را در مورد اصالت و تكامل ماده به صورت زير ذكر مي كند: </vt:lpstr>
      <vt:lpstr>  1. اصل اول ديالكتيك : حركت </vt:lpstr>
      <vt:lpstr>   شيوه توليد در نظريه ماركس  </vt:lpstr>
      <vt:lpstr>نظريه توسعه اقتصادي ماركس  </vt:lpstr>
      <vt:lpstr>1. مرحله اول : كمون اوليه</vt:lpstr>
      <vt:lpstr> 2. مرحله دوم : برده داري</vt:lpstr>
      <vt:lpstr>3. مرحله سوم : فئوداليسم </vt:lpstr>
      <vt:lpstr>4 . مرحله چهارم:سرمايه داري (كاپيتاليسم) </vt:lpstr>
      <vt:lpstr>به نظر ماركس جامعه سرمايه داري به دليل دو ويژگي ذاتي شرايط نابودي خود را فراهم مي سازد:</vt:lpstr>
      <vt:lpstr>5 . مرحله پنجم: سوسياليسم </vt:lpstr>
      <vt:lpstr>جامعه ايده آل ماركس جامعه كمونيسم</vt:lpstr>
      <vt:lpstr>مدل توسعه اقتصادي كارل ماركس </vt:lpstr>
      <vt:lpstr>فرضيات مدل </vt:lpstr>
      <vt:lpstr>متغيرهاي مدل </vt:lpstr>
      <vt:lpstr>ارزش كالاي توليدي (W) يا قيمت كالا بيشتر از سرمايه اوليه به كار گرفته شده در جريان توليد است يعني:</vt:lpstr>
      <vt:lpstr>سرمايه دار از سه روش در پيش دارد  تا  ارزش اضافي را افزايش دهد: </vt:lpstr>
      <vt:lpstr>نرخ سود سرمايه دار از فرمول زير به دست مي آيد: </vt:lpstr>
      <vt:lpstr>سرمايه دار ”مرغ تخم طلايي خود را مي كشد “ يعني كارگران را اخراج مي كند و  به  جاي  آنها ماشين آلات را جايگزين  مي كند.  كه  اين  امر منتهي به كاهش سود و افزايش ذخيره بيكاران و تضاد طبقاتي در جامعه سرمايه داري شده و نظام سرمايه داري از هم مي پاشد و تبديل  به  جامعه سوسياليستي مي شود. </vt:lpstr>
      <vt:lpstr>انتقادات وارد شده به نظريه ماركس </vt:lpstr>
      <vt:lpstr>موفق باشید اسدبگی</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19</cp:revision>
  <dcterms:created xsi:type="dcterms:W3CDTF">2020-03-30T20:53:13Z</dcterms:created>
  <dcterms:modified xsi:type="dcterms:W3CDTF">2020-03-30T21:50:41Z</dcterms:modified>
</cp:coreProperties>
</file>