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315" r:id="rId2"/>
    <p:sldId id="316" r:id="rId3"/>
    <p:sldId id="256" r:id="rId4"/>
    <p:sldId id="257" r:id="rId5"/>
    <p:sldId id="276" r:id="rId6"/>
    <p:sldId id="258" r:id="rId7"/>
    <p:sldId id="277" r:id="rId8"/>
    <p:sldId id="259" r:id="rId9"/>
    <p:sldId id="260" r:id="rId10"/>
    <p:sldId id="278" r:id="rId11"/>
    <p:sldId id="280" r:id="rId12"/>
    <p:sldId id="279" r:id="rId13"/>
    <p:sldId id="281" r:id="rId14"/>
    <p:sldId id="262" r:id="rId15"/>
    <p:sldId id="265" r:id="rId16"/>
    <p:sldId id="266" r:id="rId17"/>
    <p:sldId id="267" r:id="rId18"/>
    <p:sldId id="268" r:id="rId19"/>
    <p:sldId id="269" r:id="rId20"/>
    <p:sldId id="304" r:id="rId21"/>
    <p:sldId id="270" r:id="rId22"/>
    <p:sldId id="271" r:id="rId23"/>
    <p:sldId id="272" r:id="rId24"/>
    <p:sldId id="273" r:id="rId25"/>
    <p:sldId id="274" r:id="rId26"/>
    <p:sldId id="275" r:id="rId27"/>
    <p:sldId id="282" r:id="rId28"/>
    <p:sldId id="283" r:id="rId29"/>
    <p:sldId id="284" r:id="rId30"/>
    <p:sldId id="299"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0" r:id="rId46"/>
    <p:sldId id="301" r:id="rId47"/>
    <p:sldId id="317" r:id="rId48"/>
    <p:sldId id="302" r:id="rId49"/>
    <p:sldId id="311" r:id="rId50"/>
    <p:sldId id="303" r:id="rId51"/>
    <p:sldId id="312" r:id="rId52"/>
    <p:sldId id="305" r:id="rId53"/>
    <p:sldId id="310" r:id="rId5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38" autoAdjust="0"/>
    <p:restoredTop sz="94660"/>
  </p:normalViewPr>
  <p:slideViewPr>
    <p:cSldViewPr>
      <p:cViewPr varScale="1">
        <p:scale>
          <a:sx n="81" d="100"/>
          <a:sy n="81" d="100"/>
        </p:scale>
        <p:origin x="15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F1D15D-BE48-484F-B023-B0583691E497}"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1148E2-9E69-4D0B-86F1-8F898E6C5CB4}"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1D15D-BE48-484F-B023-B0583691E497}"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1148E2-9E69-4D0B-86F1-8F898E6C5CB4}"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CF1D15D-BE48-484F-B023-B0583691E497}"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1148E2-9E69-4D0B-86F1-8F898E6C5CB4}" type="slidenum">
              <a:rPr lang="fa-IR" smtClean="0"/>
              <a:t>‹#›</a:t>
            </a:fld>
            <a:endParaRPr lang="fa-I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1D15D-BE48-484F-B023-B0583691E497}"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1148E2-9E69-4D0B-86F1-8F898E6C5CB4}" type="slidenum">
              <a:rPr lang="fa-IR" smtClean="0"/>
              <a:t>‹#›</a:t>
            </a:fld>
            <a:endParaRPr lang="fa-I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1D15D-BE48-484F-B023-B0583691E497}" type="datetimeFigureOut">
              <a:rPr lang="fa-IR" smtClean="0"/>
              <a:t>09/08/1441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1148E2-9E69-4D0B-86F1-8F898E6C5CB4}"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8CF1D15D-BE48-484F-B023-B0583691E497}" type="datetimeFigureOut">
              <a:rPr lang="fa-IR" smtClean="0"/>
              <a:t>09/08/1441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1148E2-9E69-4D0B-86F1-8F898E6C5CB4}" type="slidenum">
              <a:rPr lang="fa-IR" smtClean="0"/>
              <a:t>‹#›</a:t>
            </a:fld>
            <a:endParaRPr lang="fa-I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F1D15D-BE48-484F-B023-B0583691E497}" type="datetimeFigureOut">
              <a:rPr lang="fa-IR" smtClean="0"/>
              <a:t>09/08/1441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D1148E2-9E69-4D0B-86F1-8F898E6C5CB4}"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F1D15D-BE48-484F-B023-B0583691E497}" type="datetimeFigureOut">
              <a:rPr lang="fa-IR" smtClean="0"/>
              <a:t>09/08/1441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D1148E2-9E69-4D0B-86F1-8F898E6C5CB4}"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CF1D15D-BE48-484F-B023-B0583691E497}" type="datetimeFigureOut">
              <a:rPr lang="fa-IR" smtClean="0"/>
              <a:t>09/08/1441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D1148E2-9E69-4D0B-86F1-8F898E6C5CB4}"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CF1D15D-BE48-484F-B023-B0583691E497}" type="datetimeFigureOut">
              <a:rPr lang="fa-IR" smtClean="0"/>
              <a:t>09/08/1441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1148E2-9E69-4D0B-86F1-8F898E6C5CB4}" type="slidenum">
              <a:rPr lang="fa-IR" smtClean="0"/>
              <a:t>‹#›</a:t>
            </a:fld>
            <a:endParaRPr lang="fa-I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1D15D-BE48-484F-B023-B0583691E497}" type="datetimeFigureOut">
              <a:rPr lang="fa-IR" smtClean="0"/>
              <a:t>09/08/1441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1148E2-9E69-4D0B-86F1-8F898E6C5CB4}" type="slidenum">
              <a:rPr lang="fa-IR" smtClean="0"/>
              <a:t>‹#›</a:t>
            </a:fld>
            <a:endParaRPr lang="fa-I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CF1D15D-BE48-484F-B023-B0583691E497}" type="datetimeFigureOut">
              <a:rPr lang="fa-IR" smtClean="0"/>
              <a:t>09/08/1441</a:t>
            </a:fld>
            <a:endParaRPr lang="fa-I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a-I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D1148E2-9E69-4D0B-86F1-8F898E6C5CB4}" type="slidenum">
              <a:rPr lang="fa-IR" smtClean="0"/>
              <a:t>‹#›</a:t>
            </a:fld>
            <a:endParaRPr lang="fa-I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otag.ir/%D8%B3%D9%82%D9%81-%DA%A9%D8%A7%D8%B0%D8%A8-%DA%A9%D9%86%D8%A7%D9%81-%D9%81%D9%88%D9%82-%D8%A7%D9%84%D8%B9%D8%A7%D8%AF%D9%87-%D8%B4%DB%8C%DA%A9-%D9%85%D9%86%D8%A7%D8%B3%D8%A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istrator\Desktop\photo_2016-11-13_22-3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2007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a:spLocks noGrp="1"/>
          </p:cNvSpPr>
          <p:nvPr>
            <p:ph idx="1"/>
          </p:nvPr>
        </p:nvSpPr>
        <p:spPr>
          <a:xfrm>
            <a:off x="4499992" y="2204864"/>
            <a:ext cx="3744416" cy="4320480"/>
          </a:xfrm>
        </p:spPr>
        <p:txBody>
          <a:bodyPr>
            <a:noAutofit/>
          </a:bodyPr>
          <a:lstStyle/>
          <a:p>
            <a:pPr marL="0" indent="0">
              <a:buNone/>
            </a:pPr>
            <a:r>
              <a:rPr lang="fa-IR" sz="9600" b="1" dirty="0">
                <a:solidFill>
                  <a:schemeClr val="tx1"/>
                </a:solidFill>
                <a:cs typeface="B Titr" panose="00000700000000000000" pitchFamily="2" charset="-78"/>
              </a:rPr>
              <a:t>انواع سقف</a:t>
            </a:r>
          </a:p>
          <a:p>
            <a:pPr marL="0" indent="0">
              <a:buNone/>
            </a:pPr>
            <a:endParaRPr lang="fa-IR" sz="3600" b="1" dirty="0">
              <a:solidFill>
                <a:schemeClr val="tx1"/>
              </a:solidFill>
              <a:cs typeface="2  Mitra_5 (MRT)" pitchFamily="2" charset="-78"/>
            </a:endParaRPr>
          </a:p>
          <a:p>
            <a:pPr marL="0" indent="0">
              <a:buNone/>
            </a:pPr>
            <a:endParaRPr lang="fa-IR" sz="3600" b="1" dirty="0">
              <a:solidFill>
                <a:schemeClr val="tx1"/>
              </a:solidFill>
              <a:cs typeface="B Titr" panose="00000700000000000000" pitchFamily="2" charset="-78"/>
            </a:endParaRPr>
          </a:p>
        </p:txBody>
      </p:sp>
    </p:spTree>
    <p:extLst>
      <p:ext uri="{BB962C8B-B14F-4D97-AF65-F5344CB8AC3E}">
        <p14:creationId xmlns:p14="http://schemas.microsoft.com/office/powerpoint/2010/main" val="1014438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60648"/>
            <a:ext cx="8568952" cy="6597352"/>
          </a:xfrm>
        </p:spPr>
        <p:txBody>
          <a:bodyPr>
            <a:normAutofit/>
          </a:bodyPr>
          <a:lstStyle/>
          <a:p>
            <a:pPr marL="0" indent="0">
              <a:buNone/>
            </a:pPr>
            <a:endParaRPr lang="fa-IR" sz="2000" b="1" dirty="0">
              <a:solidFill>
                <a:schemeClr val="tx1"/>
              </a:solidFill>
              <a:cs typeface="2  Roya" pitchFamily="2" charset="-78"/>
            </a:endParaRPr>
          </a:p>
          <a:p>
            <a:pPr marL="0" indent="0">
              <a:buNone/>
            </a:pPr>
            <a:r>
              <a:rPr lang="fa-IR" sz="2000" b="1" dirty="0">
                <a:solidFill>
                  <a:schemeClr val="tx1"/>
                </a:solidFill>
                <a:cs typeface="2  Roya" pitchFamily="2" charset="-78"/>
              </a:rPr>
              <a:t>13 . کاهش ارتفاع سقف</a:t>
            </a:r>
          </a:p>
          <a:p>
            <a:pPr marL="0" indent="0">
              <a:buNone/>
            </a:pPr>
            <a:r>
              <a:rPr lang="fa-IR" sz="2000" b="1" dirty="0">
                <a:solidFill>
                  <a:schemeClr val="tx1"/>
                </a:solidFill>
                <a:cs typeface="2  Roya" pitchFamily="2" charset="-78"/>
              </a:rPr>
              <a:t>14 . اجراي داکت تاسیسات بدون نیاز به هیلتی</a:t>
            </a:r>
          </a:p>
          <a:p>
            <a:pPr marL="0" indent="0">
              <a:buNone/>
            </a:pPr>
            <a:r>
              <a:rPr lang="fa-IR" sz="2000" b="1" dirty="0">
                <a:solidFill>
                  <a:schemeClr val="tx1"/>
                </a:solidFill>
                <a:cs typeface="2  Roya" pitchFamily="2" charset="-78"/>
              </a:rPr>
              <a:t>15 . کاهش قابل ملاحظه ارتعاش نسبت به کامپوزیت و عرشه و...</a:t>
            </a:r>
          </a:p>
          <a:p>
            <a:pPr marL="0" indent="0">
              <a:buNone/>
            </a:pPr>
            <a:r>
              <a:rPr lang="fa-IR" sz="2000" b="1" dirty="0">
                <a:solidFill>
                  <a:schemeClr val="tx1"/>
                </a:solidFill>
                <a:cs typeface="2  Roya" pitchFamily="2" charset="-78"/>
              </a:rPr>
              <a:t>16 . عایق قوي صوت و حرارت و کاهش قابل ملاحضه صداي کوبه اي نسبت به سایر سقف ها</a:t>
            </a:r>
          </a:p>
          <a:p>
            <a:pPr marL="0" indent="0">
              <a:buNone/>
            </a:pPr>
            <a:r>
              <a:rPr lang="fa-IR" sz="2000" b="1" dirty="0">
                <a:solidFill>
                  <a:schemeClr val="tx1"/>
                </a:solidFill>
                <a:cs typeface="2  Roya" pitchFamily="2" charset="-78"/>
              </a:rPr>
              <a:t>17 . داراي تاییدیه از مرکز تحقیقات ساختمان و مسکن</a:t>
            </a:r>
          </a:p>
          <a:p>
            <a:pPr marL="0" indent="0">
              <a:buNone/>
            </a:pPr>
            <a:r>
              <a:rPr lang="fa-IR" sz="2000" b="1" dirty="0">
                <a:solidFill>
                  <a:schemeClr val="tx1"/>
                </a:solidFill>
                <a:cs typeface="2  Roya" pitchFamily="2" charset="-78"/>
              </a:rPr>
              <a:t>18 . داراي تاییدیه از نظام مهندسی تهران و خراسان و..</a:t>
            </a:r>
          </a:p>
          <a:p>
            <a:pPr>
              <a:buFont typeface="Wingdings" pitchFamily="2" charset="2"/>
              <a:buChar char="Ø"/>
            </a:pPr>
            <a:r>
              <a:rPr lang="fa-IR" sz="2000" b="1" dirty="0">
                <a:solidFill>
                  <a:schemeClr val="tx1"/>
                </a:solidFill>
                <a:cs typeface="2  Roya" pitchFamily="2" charset="-78"/>
              </a:rPr>
              <a:t>19. کاهش قابل ملاحضه وزن سقف :</a:t>
            </a:r>
          </a:p>
          <a:p>
            <a:pPr marL="0" indent="0">
              <a:buNone/>
            </a:pPr>
            <a:r>
              <a:rPr lang="fa-IR" sz="2000" b="1" dirty="0">
                <a:solidFill>
                  <a:schemeClr val="tx1"/>
                </a:solidFill>
                <a:cs typeface="2  Roya" pitchFamily="2" charset="-78"/>
              </a:rPr>
              <a:t>وزن این سقف تقریبا 80 کیلوگرم است که در مقابل وزن سایر سقفها ( 180 تا 350 کیلوگرم ) حداقل به میزان 100 کیلوگرم در هر متر مربع کاهش وزن دارد . این کاهش وزن خود باعث کاهش وزن اسکلت و در نتیجه کاهش ابعاد فونداسیون میگردد .</a:t>
            </a:r>
          </a:p>
          <a:p>
            <a:pPr>
              <a:buFont typeface="Wingdings" pitchFamily="2" charset="2"/>
              <a:buChar char="Ø"/>
            </a:pPr>
            <a:r>
              <a:rPr lang="fa-IR" sz="2000" b="1" dirty="0">
                <a:solidFill>
                  <a:schemeClr val="tx1"/>
                </a:solidFill>
                <a:cs typeface="2  Roya" pitchFamily="2" charset="-78"/>
              </a:rPr>
              <a:t>20. افزایش فوق العاده سرعت اجرا به لحاظ پیش ساخته بودن و عدم نیاز به بتن ریزي ، قالب بندي و آرماتور بندي</a:t>
            </a:r>
          </a:p>
          <a:p>
            <a:pPr>
              <a:buFont typeface="Wingdings" pitchFamily="2" charset="2"/>
              <a:buChar char="Ø"/>
            </a:pPr>
            <a:r>
              <a:rPr lang="fa-IR" sz="2000" b="1" dirty="0">
                <a:solidFill>
                  <a:schemeClr val="tx1"/>
                </a:solidFill>
                <a:cs typeface="2  Roya" pitchFamily="2" charset="-78"/>
              </a:rPr>
              <a:t>21. کاهش ارتفاع سازه به لحاظ کاهش ارتفاع سقف ( ارتفاع 12 سانتی متر براي دهانه 5 متري </a:t>
            </a:r>
          </a:p>
          <a:p>
            <a:pPr marL="0" indent="0">
              <a:buNone/>
            </a:pPr>
            <a:r>
              <a:rPr lang="fa-IR" sz="2000" b="1" dirty="0">
                <a:solidFill>
                  <a:schemeClr val="tx1"/>
                </a:solidFill>
                <a:cs typeface="2  Roya" pitchFamily="2" charset="-78"/>
              </a:rPr>
              <a:t>22. حذف تیرهاي فرعی تا دهانه 5 متر که قابلیت افزایش دهانه براي طولهاي بیشتر نیز وجود دارد</a:t>
            </a:r>
          </a:p>
          <a:p>
            <a:pPr>
              <a:buFont typeface="Wingdings" pitchFamily="2" charset="2"/>
              <a:buChar char="Ø"/>
            </a:pPr>
            <a:r>
              <a:rPr lang="fa-IR" sz="2000" b="1" dirty="0">
                <a:solidFill>
                  <a:schemeClr val="tx1"/>
                </a:solidFill>
                <a:cs typeface="2  Roya" pitchFamily="2" charset="-78"/>
              </a:rPr>
              <a:t>23. کاهش میزان ارتعاش و لرزش سقف با توجه به آزمایشات انجام شده</a:t>
            </a:r>
          </a:p>
          <a:p>
            <a:pPr>
              <a:buFont typeface="Wingdings" pitchFamily="2" charset="2"/>
              <a:buChar char="Ø"/>
            </a:pPr>
            <a:r>
              <a:rPr lang="fa-IR" sz="2000" b="1" dirty="0">
                <a:solidFill>
                  <a:schemeClr val="tx1"/>
                </a:solidFill>
                <a:cs typeface="2  Roya" pitchFamily="2" charset="-78"/>
              </a:rPr>
              <a:t>24.کاهش هزینه هاي ساخت به لحاظ کاهش وزن اسکلت ، کاهش ابعاد فونداسیون ، کاهش ارتفاع سازه و سهولت در نصب</a:t>
            </a:r>
          </a:p>
          <a:p>
            <a:pPr marL="0" indent="0">
              <a:buNone/>
            </a:pPr>
            <a:endParaRPr lang="fa-IR" sz="2000" b="1" dirty="0">
              <a:solidFill>
                <a:schemeClr val="tx1"/>
              </a:solidFill>
              <a:cs typeface="2  Roya" pitchFamily="2" charset="-78"/>
            </a:endParaRPr>
          </a:p>
          <a:p>
            <a:pPr marL="0" indent="0">
              <a:buNone/>
            </a:pPr>
            <a:endParaRPr lang="fa-IR" sz="2000" b="1" dirty="0">
              <a:solidFill>
                <a:schemeClr val="tx1"/>
              </a:solidFill>
              <a:cs typeface="2  Roya" pitchFamily="2" charset="-78"/>
            </a:endParaRPr>
          </a:p>
          <a:p>
            <a:pPr marL="0" indent="0">
              <a:buNone/>
            </a:pPr>
            <a:endParaRPr lang="fa-IR" sz="2000" b="1" dirty="0">
              <a:solidFill>
                <a:schemeClr val="tx1"/>
              </a:solidFill>
              <a:cs typeface="2  Roya" pitchFamily="2" charset="-78"/>
            </a:endParaRPr>
          </a:p>
          <a:p>
            <a:endParaRPr lang="fa-IR" dirty="0"/>
          </a:p>
        </p:txBody>
      </p:sp>
    </p:spTree>
    <p:extLst>
      <p:ext uri="{BB962C8B-B14F-4D97-AF65-F5344CB8AC3E}">
        <p14:creationId xmlns:p14="http://schemas.microsoft.com/office/powerpoint/2010/main" val="20406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792088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90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836712"/>
            <a:ext cx="770485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51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208912" cy="485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332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457200" indent="-457200">
              <a:lnSpc>
                <a:spcPct val="220000"/>
              </a:lnSpc>
              <a:buAutoNum type="arabicPeriod"/>
            </a:pPr>
            <a:r>
              <a:rPr lang="fa-IR" b="1" dirty="0">
                <a:solidFill>
                  <a:schemeClr val="tx1"/>
                </a:solidFill>
                <a:cs typeface="2  Roya" pitchFamily="2" charset="-78"/>
              </a:rPr>
              <a:t>تولید سقف بر اساس نقشه هاي اجرایی و دهانه هاي مورد نیاز همزمان با اجراي فنداسیون و اسکلت ساختمان</a:t>
            </a:r>
          </a:p>
          <a:p>
            <a:pPr marL="457200" indent="-457200">
              <a:lnSpc>
                <a:spcPct val="220000"/>
              </a:lnSpc>
              <a:buAutoNum type="arabicPeriod"/>
            </a:pPr>
            <a:r>
              <a:rPr lang="fa-IR" b="1" dirty="0">
                <a:solidFill>
                  <a:schemeClr val="tx1"/>
                </a:solidFill>
                <a:cs typeface="2  Roya" pitchFamily="2" charset="-78"/>
              </a:rPr>
              <a:t>حمل و دپوي قطعات ساخته شده در محل نصب</a:t>
            </a:r>
          </a:p>
          <a:p>
            <a:pPr marL="457200" indent="-457200">
              <a:lnSpc>
                <a:spcPct val="220000"/>
              </a:lnSpc>
              <a:buAutoNum type="arabicPeriod"/>
            </a:pPr>
            <a:r>
              <a:rPr lang="fa-IR" b="1" dirty="0">
                <a:solidFill>
                  <a:schemeClr val="tx1"/>
                </a:solidFill>
                <a:cs typeface="2  Roya" pitchFamily="2" charset="-78"/>
              </a:rPr>
              <a:t>قراردادن قطعات سقف در دهانه مورد نظر</a:t>
            </a:r>
          </a:p>
          <a:p>
            <a:pPr marL="457200" indent="-457200">
              <a:lnSpc>
                <a:spcPct val="220000"/>
              </a:lnSpc>
              <a:buAutoNum type="arabicPeriod"/>
            </a:pPr>
            <a:r>
              <a:rPr lang="fa-IR" b="1" dirty="0">
                <a:solidFill>
                  <a:schemeClr val="tx1"/>
                </a:solidFill>
                <a:cs typeface="2  Roya" pitchFamily="2" charset="-78"/>
              </a:rPr>
              <a:t>اجراي اتصالات سقف به یکدیگر و به سازه</a:t>
            </a:r>
          </a:p>
        </p:txBody>
      </p:sp>
      <p:sp>
        <p:nvSpPr>
          <p:cNvPr id="3" name="Title 2"/>
          <p:cNvSpPr>
            <a:spLocks noGrp="1"/>
          </p:cNvSpPr>
          <p:nvPr>
            <p:ph type="title"/>
          </p:nvPr>
        </p:nvSpPr>
        <p:spPr>
          <a:xfrm>
            <a:off x="539552" y="620688"/>
            <a:ext cx="8229600" cy="1252728"/>
          </a:xfrm>
        </p:spPr>
        <p:txBody>
          <a:bodyPr>
            <a:normAutofit fontScale="90000"/>
          </a:bodyPr>
          <a:lstStyle/>
          <a:p>
            <a:pPr algn="r"/>
            <a:r>
              <a:rPr lang="fa-IR" sz="4800" b="1" dirty="0">
                <a:solidFill>
                  <a:srgbClr val="FF0000"/>
                </a:solidFill>
                <a:cs typeface="2  Yagut_MRT" pitchFamily="2" charset="-78"/>
              </a:rPr>
              <a:t>مراحل اجراي سقف سبک مرکب</a:t>
            </a:r>
            <a:br>
              <a:rPr lang="fa-IR" sz="4800" b="1" dirty="0">
                <a:solidFill>
                  <a:srgbClr val="FF0000"/>
                </a:solidFill>
                <a:cs typeface="2  Yagut_MRT" pitchFamily="2" charset="-78"/>
              </a:rPr>
            </a:br>
            <a:endParaRPr lang="fa-IR" sz="4800" dirty="0">
              <a:solidFill>
                <a:srgbClr val="FF0000"/>
              </a:solidFill>
              <a:cs typeface="2  Yagut_MRT" pitchFamily="2" charset="-78"/>
            </a:endParaRPr>
          </a:p>
        </p:txBody>
      </p:sp>
    </p:spTree>
    <p:extLst>
      <p:ext uri="{BB962C8B-B14F-4D97-AF65-F5344CB8AC3E}">
        <p14:creationId xmlns:p14="http://schemas.microsoft.com/office/powerpoint/2010/main" val="52408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140968"/>
            <a:ext cx="6912768"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32656"/>
            <a:ext cx="5472608" cy="364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57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70485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55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700808"/>
            <a:ext cx="7408333" cy="4209331"/>
          </a:xfrm>
        </p:spPr>
        <p:txBody>
          <a:bodyPr>
            <a:noAutofit/>
          </a:bodyPr>
          <a:lstStyle/>
          <a:p>
            <a:pPr marL="0" indent="0">
              <a:buNone/>
            </a:pPr>
            <a:r>
              <a:rPr lang="fa-IR" sz="2500" b="1" dirty="0">
                <a:solidFill>
                  <a:schemeClr val="tx1"/>
                </a:solidFill>
                <a:cs typeface="2  Roya" pitchFamily="2" charset="-78"/>
              </a:rPr>
              <a:t>سؤال 1: مهمترین مشخصه سقف</a:t>
            </a:r>
            <a:r>
              <a:rPr lang="en-US" sz="2500" b="1" dirty="0">
                <a:solidFill>
                  <a:schemeClr val="tx1"/>
                </a:solidFill>
                <a:cs typeface="2  Roya" pitchFamily="2" charset="-78"/>
              </a:rPr>
              <a:t>LCP</a:t>
            </a:r>
            <a:r>
              <a:rPr lang="fa-IR" sz="2500" b="1" dirty="0">
                <a:solidFill>
                  <a:schemeClr val="tx1"/>
                </a:solidFill>
                <a:cs typeface="2  Roya" pitchFamily="2" charset="-78"/>
              </a:rPr>
              <a:t> نسبت به دیگر سقف هاي رایج موجود در بازار چیست؟  </a:t>
            </a:r>
          </a:p>
          <a:p>
            <a:pPr marL="0" indent="0">
              <a:buNone/>
            </a:pPr>
            <a:r>
              <a:rPr lang="fa-IR" sz="2500" b="1" dirty="0">
                <a:solidFill>
                  <a:schemeClr val="tx1"/>
                </a:solidFill>
                <a:cs typeface="2  Roya" pitchFamily="2" charset="-78"/>
              </a:rPr>
              <a:t>   مهمترین مشخصه فنی این نوع سقف اینست که بصورت پیش ساخته و در کارخانه تولید می شود. اصولا در کارخانه امکان کنترل کیفیت و تولید یکنواخت بسیار بیشتر از محل پروژه مقدور است.</a:t>
            </a:r>
          </a:p>
          <a:p>
            <a:pPr marL="0" indent="0">
              <a:buNone/>
            </a:pPr>
            <a:endParaRPr lang="fa-IR" sz="2500" b="1" dirty="0">
              <a:solidFill>
                <a:schemeClr val="tx1"/>
              </a:solidFill>
              <a:cs typeface="2  Roya" pitchFamily="2" charset="-78"/>
            </a:endParaRPr>
          </a:p>
          <a:p>
            <a:pPr marL="0" indent="0">
              <a:buNone/>
            </a:pPr>
            <a:r>
              <a:rPr lang="fa-IR" sz="2500" b="1" dirty="0">
                <a:solidFill>
                  <a:schemeClr val="tx1"/>
                </a:solidFill>
                <a:cs typeface="2  Roya" pitchFamily="2" charset="-78"/>
              </a:rPr>
              <a:t>سؤال 2: قیمت </a:t>
            </a:r>
            <a:r>
              <a:rPr lang="en-US" sz="2500" b="1" dirty="0">
                <a:solidFill>
                  <a:schemeClr val="tx1"/>
                </a:solidFill>
                <a:cs typeface="2  Roya" pitchFamily="2" charset="-78"/>
              </a:rPr>
              <a:t>LCP</a:t>
            </a:r>
            <a:r>
              <a:rPr lang="fa-IR" sz="2500" b="1" dirty="0">
                <a:solidFill>
                  <a:schemeClr val="tx1"/>
                </a:solidFill>
                <a:cs typeface="2  Roya" pitchFamily="2" charset="-78"/>
              </a:rPr>
              <a:t>نسبت به دیگر سقف هاي رایج چگونه است؟ </a:t>
            </a:r>
          </a:p>
          <a:p>
            <a:pPr marL="0" indent="0">
              <a:buNone/>
            </a:pPr>
            <a:r>
              <a:rPr lang="fa-IR" sz="2500" b="1" dirty="0">
                <a:solidFill>
                  <a:schemeClr val="tx1"/>
                </a:solidFill>
                <a:cs typeface="2  Roya" pitchFamily="2" charset="-78"/>
              </a:rPr>
              <a:t>   بطور مستقیم این نوع سقف در حدود 20 تا 30 درصد از سقف هاي رایج گرانتر خواهد بود اما با در نظر گرفتن کاهش قیمت کل سازه و مصالح، و در گاهی موارد (بر اساس روش ساخت) ممکن است ارزانتر باشد. این موضوع در کنار مزایای دیگر،</a:t>
            </a:r>
            <a:r>
              <a:rPr lang="en-US" sz="2500" b="1" dirty="0">
                <a:solidFill>
                  <a:schemeClr val="tx1"/>
                </a:solidFill>
                <a:cs typeface="2  Roya" pitchFamily="2" charset="-78"/>
              </a:rPr>
              <a:t>LCP </a:t>
            </a:r>
            <a:r>
              <a:rPr lang="fa-IR" sz="2500" b="1" dirty="0">
                <a:solidFill>
                  <a:schemeClr val="tx1"/>
                </a:solidFill>
                <a:cs typeface="2  Roya" pitchFamily="2" charset="-78"/>
              </a:rPr>
              <a:t>مصرف فولاد ناشی از سبکی مصرف آن را بسیار منطقی و قابل توجیه می نماید.</a:t>
            </a:r>
          </a:p>
        </p:txBody>
      </p:sp>
      <p:sp>
        <p:nvSpPr>
          <p:cNvPr id="3" name="Title 2"/>
          <p:cNvSpPr>
            <a:spLocks noGrp="1"/>
          </p:cNvSpPr>
          <p:nvPr>
            <p:ph type="title"/>
          </p:nvPr>
        </p:nvSpPr>
        <p:spPr>
          <a:xfrm>
            <a:off x="457200" y="338328"/>
            <a:ext cx="8363272" cy="1252728"/>
          </a:xfrm>
        </p:spPr>
        <p:txBody>
          <a:bodyPr>
            <a:noAutofit/>
          </a:bodyPr>
          <a:lstStyle/>
          <a:p>
            <a:r>
              <a:rPr lang="fa-IR" sz="3500" dirty="0">
                <a:solidFill>
                  <a:srgbClr val="FF0000"/>
                </a:solidFill>
                <a:cs typeface="2  Yagut_MRT" pitchFamily="2" charset="-78"/>
              </a:rPr>
              <a:t>سوالات تکرار شده در برخورد با این سقف تا کنون</a:t>
            </a:r>
          </a:p>
        </p:txBody>
      </p:sp>
    </p:spTree>
    <p:extLst>
      <p:ext uri="{BB962C8B-B14F-4D97-AF65-F5344CB8AC3E}">
        <p14:creationId xmlns:p14="http://schemas.microsoft.com/office/powerpoint/2010/main" val="2450962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708920"/>
            <a:ext cx="8229600" cy="1252728"/>
          </a:xfrm>
        </p:spPr>
        <p:txBody>
          <a:bodyPr>
            <a:noAutofit/>
          </a:bodyPr>
          <a:lstStyle/>
          <a:p>
            <a:r>
              <a:rPr lang="fa-IR" sz="8800" b="1" dirty="0">
                <a:solidFill>
                  <a:srgbClr val="FF0000"/>
                </a:solidFill>
                <a:cs typeface="2  Yagut_MRT" pitchFamily="2" charset="-78"/>
              </a:rPr>
              <a:t>2.سقف کاذب</a:t>
            </a:r>
          </a:p>
        </p:txBody>
      </p:sp>
    </p:spTree>
    <p:extLst>
      <p:ext uri="{BB962C8B-B14F-4D97-AF65-F5344CB8AC3E}">
        <p14:creationId xmlns:p14="http://schemas.microsoft.com/office/powerpoint/2010/main" val="2212796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4008" y="1556792"/>
            <a:ext cx="4176464" cy="4752528"/>
          </a:xfrm>
        </p:spPr>
        <p:txBody>
          <a:bodyPr>
            <a:normAutofit/>
          </a:bodyPr>
          <a:lstStyle/>
          <a:p>
            <a:pPr marL="0" indent="0">
              <a:buNone/>
            </a:pPr>
            <a:r>
              <a:rPr lang="fa-IR" sz="2800" b="1" dirty="0">
                <a:solidFill>
                  <a:schemeClr val="tx1"/>
                </a:solidFill>
                <a:cs typeface="B Yas" pitchFamily="2" charset="-78"/>
              </a:rPr>
              <a:t>سقف‌های کاذب به سقف‌هایی اطلاق می‌شوند که: بر حسب ظاهر شبیه به سقف‌های معمولی بوده اما، وظایف یک سقف را که تحمل نیروها و بارهای مرده یا زنده و انتقال آن به ستون، دیوار‌ها یا تیرهای حمال است را انجام نمی‌دهد. </a:t>
            </a:r>
          </a:p>
          <a:p>
            <a:pPr marL="0" indent="0">
              <a:buNone/>
            </a:pPr>
            <a:endParaRPr lang="fa-IR" sz="2800" b="1" dirty="0">
              <a:solidFill>
                <a:schemeClr val="tx1"/>
              </a:solidFill>
              <a:cs typeface="B Yas" pitchFamily="2" charset="-78"/>
            </a:endParaRPr>
          </a:p>
          <a:p>
            <a:pPr marL="0" indent="0">
              <a:buNone/>
            </a:pPr>
            <a:r>
              <a:rPr lang="fa-IR" sz="2800" b="1" dirty="0">
                <a:solidFill>
                  <a:schemeClr val="tx1"/>
                </a:solidFill>
                <a:cs typeface="B Yas" pitchFamily="2" charset="-78"/>
              </a:rPr>
              <a:t>معمولا سقف‌های کاذب حدود </a:t>
            </a:r>
            <a:r>
              <a:rPr lang="en-US" sz="2800" b="1" dirty="0">
                <a:solidFill>
                  <a:schemeClr val="tx1"/>
                </a:solidFill>
                <a:cs typeface="B Yas" pitchFamily="2" charset="-78"/>
              </a:rPr>
              <a:t>cm</a:t>
            </a:r>
            <a:r>
              <a:rPr lang="fa-IR" sz="2800" b="1" dirty="0">
                <a:solidFill>
                  <a:schemeClr val="tx1"/>
                </a:solidFill>
                <a:cs typeface="B Yas" pitchFamily="2" charset="-78"/>
              </a:rPr>
              <a:t>30 تا </a:t>
            </a:r>
            <a:r>
              <a:rPr lang="en-US" sz="2800" b="1" dirty="0">
                <a:solidFill>
                  <a:schemeClr val="tx1"/>
                </a:solidFill>
                <a:cs typeface="B Yas" pitchFamily="2" charset="-78"/>
              </a:rPr>
              <a:t>cm</a:t>
            </a:r>
            <a:r>
              <a:rPr lang="fa-IR" sz="2800" b="1" dirty="0">
                <a:solidFill>
                  <a:schemeClr val="tx1"/>
                </a:solidFill>
                <a:cs typeface="B Yas" pitchFamily="2" charset="-78"/>
              </a:rPr>
              <a:t>50 پایین‌تر از سقف اصلی قرار میگیرد</a:t>
            </a:r>
            <a:endParaRPr lang="en-US" sz="2800" b="1" dirty="0">
              <a:solidFill>
                <a:schemeClr val="tx1"/>
              </a:solidFill>
              <a:cs typeface="B Yas" pitchFamily="2" charset="-78"/>
            </a:endParaRPr>
          </a:p>
          <a:p>
            <a:pPr marL="0" indent="0">
              <a:buNone/>
            </a:pPr>
            <a:endParaRPr lang="fa-IR" sz="2800" dirty="0">
              <a:solidFill>
                <a:schemeClr val="tx1"/>
              </a:solidFill>
            </a:endParaRPr>
          </a:p>
        </p:txBody>
      </p:sp>
      <p:sp>
        <p:nvSpPr>
          <p:cNvPr id="3" name="Title 2"/>
          <p:cNvSpPr>
            <a:spLocks noGrp="1"/>
          </p:cNvSpPr>
          <p:nvPr>
            <p:ph type="title"/>
          </p:nvPr>
        </p:nvSpPr>
        <p:spPr>
          <a:xfrm>
            <a:off x="683568" y="548680"/>
            <a:ext cx="8229600" cy="1252728"/>
          </a:xfrm>
        </p:spPr>
        <p:txBody>
          <a:bodyPr>
            <a:normAutofit fontScale="90000"/>
          </a:bodyPr>
          <a:lstStyle/>
          <a:p>
            <a:pPr algn="r"/>
            <a:r>
              <a:rPr lang="fa-IR" sz="6000" b="1" dirty="0">
                <a:solidFill>
                  <a:srgbClr val="FFFF00"/>
                </a:solidFill>
                <a:cs typeface="B Kamran Outline" pitchFamily="2" charset="-78"/>
              </a:rPr>
              <a:t>تعریف سقف کاذب</a:t>
            </a:r>
            <a:br>
              <a:rPr lang="en-US" sz="6600" b="1" dirty="0">
                <a:solidFill>
                  <a:schemeClr val="bg1"/>
                </a:solidFill>
                <a:cs typeface="B Titr" pitchFamily="2" charset="-78"/>
              </a:rPr>
            </a:br>
            <a:endParaRPr lang="fa-IR" dirty="0"/>
          </a:p>
        </p:txBody>
      </p:sp>
      <p:pic>
        <p:nvPicPr>
          <p:cNvPr id="4" name="Picture 3" descr="IMG_0026.JPG"/>
          <p:cNvPicPr>
            <a:picLocks noChangeAspect="1"/>
          </p:cNvPicPr>
          <p:nvPr/>
        </p:nvPicPr>
        <p:blipFill>
          <a:blip r:embed="rId2"/>
          <a:srcRect t="12500" b="2500"/>
          <a:stretch>
            <a:fillRect/>
          </a:stretch>
        </p:blipFill>
        <p:spPr>
          <a:xfrm>
            <a:off x="395536" y="404664"/>
            <a:ext cx="3667096" cy="3096344"/>
          </a:xfrm>
          <a:prstGeom prst="rect">
            <a:avLst/>
          </a:prstGeom>
        </p:spPr>
      </p:pic>
      <p:pic>
        <p:nvPicPr>
          <p:cNvPr id="5" name="Content Placeholder 3" descr="IMG_0024.JPG"/>
          <p:cNvPicPr>
            <a:picLocks noChangeAspect="1"/>
          </p:cNvPicPr>
          <p:nvPr/>
        </p:nvPicPr>
        <p:blipFill>
          <a:blip r:embed="rId3"/>
          <a:srcRect t="15000"/>
          <a:stretch>
            <a:fillRect/>
          </a:stretch>
        </p:blipFill>
        <p:spPr>
          <a:xfrm>
            <a:off x="251520" y="3645024"/>
            <a:ext cx="4320480" cy="2819399"/>
          </a:xfrm>
          <a:prstGeom prst="rect">
            <a:avLst/>
          </a:prstGeom>
        </p:spPr>
      </p:pic>
    </p:spTree>
    <p:extLst>
      <p:ext uri="{BB962C8B-B14F-4D97-AF65-F5344CB8AC3E}">
        <p14:creationId xmlns:p14="http://schemas.microsoft.com/office/powerpoint/2010/main" val="416463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332656"/>
            <a:ext cx="8496944" cy="6264696"/>
          </a:xfrm>
        </p:spPr>
        <p:txBody>
          <a:bodyPr>
            <a:normAutofit lnSpcReduction="10000"/>
          </a:bodyPr>
          <a:lstStyle/>
          <a:p>
            <a:pPr marL="0" indent="0">
              <a:lnSpc>
                <a:spcPct val="150000"/>
              </a:lnSpc>
              <a:buNone/>
            </a:pPr>
            <a:r>
              <a:rPr lang="fa-IR" dirty="0">
                <a:solidFill>
                  <a:schemeClr val="tx1"/>
                </a:solidFill>
                <a:cs typeface="B Yas" pitchFamily="2" charset="-78"/>
              </a:rPr>
              <a:t>به جرات میتوان گفت سقف یا سرپناه اولین عنصر معماری بود! چرا که انسان نخستین بخاطر عدم توانایی در ساخت سرپناه به غار پناهنده شد و کما اینکه هنوز هم واژه سقف و سرپناه ، مجازی ست از مکانی برای زندگی ...</a:t>
            </a:r>
          </a:p>
          <a:p>
            <a:pPr marL="0" indent="0">
              <a:lnSpc>
                <a:spcPct val="150000"/>
              </a:lnSpc>
              <a:buNone/>
            </a:pPr>
            <a:r>
              <a:rPr lang="fa-IR" dirty="0">
                <a:solidFill>
                  <a:schemeClr val="tx1"/>
                </a:solidFill>
                <a:cs typeface="B Yas" pitchFamily="2" charset="-78"/>
              </a:rPr>
              <a:t>اگر در سده های قبل باید نسل ها منتظر میشدیم که انسان یا انسانهای باهوش و خلاقی با  کسب تجربه و جمع آوری مهارت های اقوام مختلف فن آوریی در ساختمایه یا نیارش بوجود بیاورند، به لطف سرعت عجیب در به روز شدن علوم در سده های اخیر و خصوصا در سده معاصر، خوشبختانه درفاصله های کوتاه زمانی شاهد تکنولوژی های تازه و شگفت انگیز ساخت هستیم هرچند متاسفانه هنوزهم عدالت هم پای فنآوری حرکت نمیکند ...</a:t>
            </a:r>
          </a:p>
          <a:p>
            <a:pPr marL="0" indent="0">
              <a:lnSpc>
                <a:spcPct val="150000"/>
              </a:lnSpc>
              <a:buNone/>
            </a:pPr>
            <a:r>
              <a:rPr lang="fa-IR" dirty="0">
                <a:solidFill>
                  <a:schemeClr val="tx1"/>
                </a:solidFill>
                <a:cs typeface="B Yas" pitchFamily="2" charset="-78"/>
              </a:rPr>
              <a:t>اما این صغری کبری چیدن ها درآمدی بود بر این حقیقت که سقف تنها بر زبان است که سقف است و در عمل زورآزمایی ها میکند تا آنجا که معرفی موجز سه گونه سقف با علم امروز دنیا پنجاه صفحه طلبید وحتما این خود از حوصله کلاس خارج ست چه برسد به شرح ...</a:t>
            </a:r>
          </a:p>
          <a:p>
            <a:pPr marL="0" indent="0">
              <a:lnSpc>
                <a:spcPct val="150000"/>
              </a:lnSpc>
              <a:buNone/>
            </a:pPr>
            <a:endParaRPr lang="fa-IR" dirty="0">
              <a:solidFill>
                <a:schemeClr val="tx1"/>
              </a:solidFill>
              <a:cs typeface="B Yas" pitchFamily="2" charset="-78"/>
            </a:endParaRPr>
          </a:p>
          <a:p>
            <a:pPr marL="0" indent="0">
              <a:lnSpc>
                <a:spcPct val="150000"/>
              </a:lnSpc>
              <a:buNone/>
            </a:pPr>
            <a:endParaRPr lang="fa-IR" dirty="0">
              <a:solidFill>
                <a:schemeClr val="tx1"/>
              </a:solidFill>
              <a:cs typeface="B Yas" pitchFamily="2" charset="-78"/>
            </a:endParaRPr>
          </a:p>
        </p:txBody>
      </p:sp>
    </p:spTree>
    <p:extLst>
      <p:ext uri="{BB962C8B-B14F-4D97-AF65-F5344CB8AC3E}">
        <p14:creationId xmlns:p14="http://schemas.microsoft.com/office/powerpoint/2010/main" val="2956836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3968" y="476672"/>
            <a:ext cx="4608512" cy="6381328"/>
          </a:xfrm>
        </p:spPr>
        <p:txBody>
          <a:bodyPr>
            <a:normAutofit/>
          </a:bodyPr>
          <a:lstStyle/>
          <a:p>
            <a:pPr marL="0" indent="0" fontAlgn="base">
              <a:buNone/>
            </a:pPr>
            <a:r>
              <a:rPr lang="fa-IR" b="1" dirty="0">
                <a:solidFill>
                  <a:schemeClr val="tx1"/>
                </a:solidFill>
                <a:cs typeface="B Yas" pitchFamily="2" charset="-78"/>
              </a:rPr>
              <a:t>سقف کاذب می‌تواند به‌صورت گچی، چوبی، فلزات رنگین، پی‌وی‌سی، شیشه‌ای، آهنی، ورق‌های فلزی روکش‌دار، آلومینیومی، کامپوزیت و غیره نصب شود که در هر صورت قابلیت اجرا به‌صورت واحد و یا با هم را داراست. حضور سقف کاذب در ساختمان، دغدغه پوشش و مخفی نگه داشتن عوامل زیر سقف را از بین می‌برد. سقف کاذب در مواردی که ذکر می‌شود قابلیت خود را بروز می‌دهد: </a:t>
            </a:r>
          </a:p>
          <a:p>
            <a:pPr marL="0" indent="0" fontAlgn="base">
              <a:buNone/>
            </a:pPr>
            <a:endParaRPr lang="fa-IR" b="1" dirty="0">
              <a:solidFill>
                <a:schemeClr val="tx1"/>
              </a:solidFill>
              <a:cs typeface="B Yas" pitchFamily="2" charset="-78"/>
            </a:endParaRPr>
          </a:p>
          <a:p>
            <a:pPr marL="0" indent="0" fontAlgn="base">
              <a:buNone/>
            </a:pPr>
            <a:r>
              <a:rPr lang="fa-IR" b="1" dirty="0">
                <a:solidFill>
                  <a:schemeClr val="tx1"/>
                </a:solidFill>
                <a:cs typeface="B Yas" pitchFamily="2" charset="-78"/>
              </a:rPr>
              <a:t>پوشش تأسیسات زیر سقف اصلی، آکوستیک کردن فضا، ایجاد حجم‌ها دکوراتیو، هدایت و جلوگیری از اتلاف دما و رطوبت، نورپردازی مناسب با شرایط کار و زندگی و… </a:t>
            </a:r>
          </a:p>
          <a:p>
            <a:pPr marL="0" indent="0" fontAlgn="base">
              <a:buNone/>
            </a:pPr>
            <a:r>
              <a:rPr lang="fa-IR" b="1" dirty="0">
                <a:solidFill>
                  <a:schemeClr val="tx1"/>
                </a:solidFill>
                <a:cs typeface="B Yas" pitchFamily="2" charset="-78"/>
              </a:rPr>
              <a:t>اما پوشاندن، مهم‌ترین کارکرد سقف کاذب است، در کنار پوشش، کارکرد دکوراتیو و نورپردازی از اهمیت ویژه‌ای برخوردار هستند.</a:t>
            </a:r>
          </a:p>
          <a:p>
            <a:pPr marL="0" indent="0">
              <a:buNone/>
            </a:pPr>
            <a:endParaRPr lang="fa-IR" b="1" dirty="0">
              <a:solidFill>
                <a:schemeClr val="tx1"/>
              </a:solidFill>
              <a:cs typeface="B Yas" pitchFamily="2" charset="-78"/>
            </a:endParaRPr>
          </a:p>
        </p:txBody>
      </p:sp>
      <p:pic>
        <p:nvPicPr>
          <p:cNvPr id="12290" name="Picture 2" descr="Image result for ‫سقف کاذ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3723410"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529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01027.JPG"/>
          <p:cNvPicPr/>
          <p:nvPr/>
        </p:nvPicPr>
        <p:blipFill>
          <a:blip r:embed="rId2" cstate="print"/>
          <a:srcRect/>
          <a:stretch>
            <a:fillRect/>
          </a:stretch>
        </p:blipFill>
        <p:spPr>
          <a:xfrm>
            <a:off x="179512" y="116632"/>
            <a:ext cx="8784976" cy="6624736"/>
          </a:xfrm>
          <a:prstGeom prst="rect">
            <a:avLst/>
          </a:prstGeom>
        </p:spPr>
      </p:pic>
    </p:spTree>
    <p:extLst>
      <p:ext uri="{BB962C8B-B14F-4D97-AF65-F5344CB8AC3E}">
        <p14:creationId xmlns:p14="http://schemas.microsoft.com/office/powerpoint/2010/main" val="36529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628800"/>
            <a:ext cx="8280919" cy="4497363"/>
          </a:xfrm>
        </p:spPr>
        <p:txBody>
          <a:bodyPr>
            <a:noAutofit/>
          </a:bodyPr>
          <a:lstStyle/>
          <a:p>
            <a:pPr marL="0" indent="0">
              <a:buNone/>
            </a:pPr>
            <a:r>
              <a:rPr lang="fa-IR" sz="3200" b="1" dirty="0">
                <a:solidFill>
                  <a:schemeClr val="tx1"/>
                </a:solidFill>
                <a:cs typeface="B Yas" pitchFamily="2" charset="-78"/>
              </a:rPr>
              <a:t>زیرسازی به مجموعه‌ای از اجزا گفته می‌شود که در کنار هم و با اتصال به هم اسکلتی را به وجود می‌آورند که پنل های  سقف کاذب بر روی آن متصل می‌شود که خود این اتصال ممکن است به گونه‌های مختلفی صورت گیرد.</a:t>
            </a:r>
            <a:r>
              <a:rPr lang="en-US" sz="3200" b="1" dirty="0">
                <a:solidFill>
                  <a:schemeClr val="tx1"/>
                </a:solidFill>
                <a:cs typeface="B Yas" pitchFamily="2" charset="-78"/>
              </a:rPr>
              <a:t> </a:t>
            </a:r>
          </a:p>
          <a:p>
            <a:pPr marL="0" indent="0">
              <a:buNone/>
            </a:pPr>
            <a:r>
              <a:rPr lang="fa-IR" sz="3200" b="1" dirty="0">
                <a:solidFill>
                  <a:schemeClr val="tx1"/>
                </a:solidFill>
                <a:cs typeface="B Yas" pitchFamily="2" charset="-78"/>
              </a:rPr>
              <a:t>اما وظیفه اصلی زیرسازی نگه داشتن سازه‌های سقف کاذب به سقف اصلی است. این نگه داشتن به صورت افقی، عمودی، زاویه دار و قوسی است. </a:t>
            </a:r>
          </a:p>
          <a:p>
            <a:pPr marL="0" indent="0">
              <a:buNone/>
            </a:pPr>
            <a:r>
              <a:rPr lang="fa-IR" sz="3200" b="1" dirty="0">
                <a:solidFill>
                  <a:schemeClr val="tx1"/>
                </a:solidFill>
                <a:cs typeface="B Yas" pitchFamily="2" charset="-78"/>
              </a:rPr>
              <a:t>زیرسازی تمامی‌سقف کاذب‌ها در مواردی با هم مشترک است و در واقع می‌توان گفت همان عواملی هستند که رقابت بین تولیدکنندگان را به وجود می‌آورند.</a:t>
            </a:r>
            <a:endParaRPr lang="en-US" sz="3200" b="1" dirty="0">
              <a:solidFill>
                <a:schemeClr val="tx1"/>
              </a:solidFill>
              <a:cs typeface="B Yas" pitchFamily="2" charset="-78"/>
            </a:endParaRPr>
          </a:p>
          <a:p>
            <a:pPr marL="0" indent="0">
              <a:buNone/>
            </a:pPr>
            <a:endParaRPr lang="fa-IR" sz="2800" b="1" dirty="0">
              <a:solidFill>
                <a:schemeClr val="tx1"/>
              </a:solidFill>
            </a:endParaRPr>
          </a:p>
        </p:txBody>
      </p:sp>
      <p:sp>
        <p:nvSpPr>
          <p:cNvPr id="3" name="Title 2"/>
          <p:cNvSpPr>
            <a:spLocks noGrp="1"/>
          </p:cNvSpPr>
          <p:nvPr>
            <p:ph type="title"/>
          </p:nvPr>
        </p:nvSpPr>
        <p:spPr>
          <a:xfrm>
            <a:off x="457200" y="338328"/>
            <a:ext cx="8363272" cy="1252728"/>
          </a:xfrm>
        </p:spPr>
        <p:txBody>
          <a:bodyPr>
            <a:normAutofit/>
          </a:bodyPr>
          <a:lstStyle/>
          <a:p>
            <a:pPr algn="r"/>
            <a:r>
              <a:rPr lang="fa-IR" sz="6000" b="1" dirty="0">
                <a:solidFill>
                  <a:srgbClr val="FFFF00"/>
                </a:solidFill>
                <a:cs typeface="B Kamran Outline" pitchFamily="2" charset="-78"/>
              </a:rPr>
              <a:t>زیرسازی سقف کاذب</a:t>
            </a:r>
          </a:p>
        </p:txBody>
      </p:sp>
    </p:spTree>
    <p:extLst>
      <p:ext uri="{BB962C8B-B14F-4D97-AF65-F5344CB8AC3E}">
        <p14:creationId xmlns:p14="http://schemas.microsoft.com/office/powerpoint/2010/main" val="1165020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204864"/>
            <a:ext cx="8424936" cy="5040560"/>
          </a:xfrm>
        </p:spPr>
        <p:txBody>
          <a:bodyPr>
            <a:normAutofit/>
          </a:bodyPr>
          <a:lstStyle/>
          <a:p>
            <a:pPr marL="514350" lvl="0" indent="-514350" algn="just">
              <a:buNone/>
            </a:pPr>
            <a:r>
              <a:rPr lang="fa-IR" sz="3600" b="1" dirty="0">
                <a:solidFill>
                  <a:schemeClr val="tx1"/>
                </a:solidFill>
                <a:cs typeface="B Yas" pitchFamily="2" charset="-78"/>
              </a:rPr>
              <a:t>1) سقف کاذب رابیتس</a:t>
            </a:r>
            <a:endParaRPr lang="en-US" sz="3600" b="1" dirty="0">
              <a:solidFill>
                <a:schemeClr val="tx1"/>
              </a:solidFill>
              <a:cs typeface="B Yas" pitchFamily="2" charset="-78"/>
            </a:endParaRPr>
          </a:p>
          <a:p>
            <a:pPr marL="514350" lvl="0" indent="-514350" algn="just">
              <a:buNone/>
            </a:pPr>
            <a:r>
              <a:rPr lang="fa-IR" sz="3600" b="1" dirty="0">
                <a:solidFill>
                  <a:schemeClr val="tx1"/>
                </a:solidFill>
                <a:cs typeface="B Yas" pitchFamily="2" charset="-78"/>
              </a:rPr>
              <a:t>2) سقف کاذب آکوستیکی</a:t>
            </a:r>
            <a:endParaRPr lang="en-US" sz="3600" b="1" dirty="0">
              <a:solidFill>
                <a:schemeClr val="tx1"/>
              </a:solidFill>
              <a:cs typeface="B Yas" pitchFamily="2" charset="-78"/>
            </a:endParaRPr>
          </a:p>
          <a:p>
            <a:pPr marL="514350" lvl="0" indent="-514350" algn="just">
              <a:buNone/>
            </a:pPr>
            <a:r>
              <a:rPr lang="fa-IR" sz="3600" b="1" dirty="0">
                <a:solidFill>
                  <a:schemeClr val="tx1"/>
                </a:solidFill>
                <a:cs typeface="B Yas" pitchFamily="2" charset="-78"/>
              </a:rPr>
              <a:t>3) سقف کاذب پیش ساخته گچی</a:t>
            </a:r>
            <a:endParaRPr lang="en-US" sz="3600" b="1" dirty="0">
              <a:solidFill>
                <a:schemeClr val="tx1"/>
              </a:solidFill>
              <a:cs typeface="B Yas" pitchFamily="2" charset="-78"/>
            </a:endParaRPr>
          </a:p>
          <a:p>
            <a:pPr marL="514350" lvl="0" indent="-514350" algn="just">
              <a:buNone/>
            </a:pPr>
            <a:r>
              <a:rPr lang="fa-IR" sz="3600" b="1" dirty="0">
                <a:solidFill>
                  <a:schemeClr val="tx1"/>
                </a:solidFill>
                <a:cs typeface="B Yas" pitchFamily="2" charset="-78"/>
              </a:rPr>
              <a:t>4) سقف کاذب آلومینیومی</a:t>
            </a:r>
          </a:p>
          <a:p>
            <a:pPr marL="514350" lvl="0" indent="-514350" algn="just">
              <a:buNone/>
            </a:pPr>
            <a:r>
              <a:rPr lang="fa-IR" sz="3600" b="1" dirty="0">
                <a:solidFill>
                  <a:schemeClr val="tx1"/>
                </a:solidFill>
                <a:cs typeface="B Yas" pitchFamily="2" charset="-78"/>
              </a:rPr>
              <a:t>    ‌(دامپا یا لمبه ای)</a:t>
            </a:r>
          </a:p>
          <a:p>
            <a:pPr marL="514350" lvl="0" indent="-514350" algn="just">
              <a:buNone/>
            </a:pPr>
            <a:r>
              <a:rPr lang="fa-IR" sz="3600" b="1" dirty="0">
                <a:solidFill>
                  <a:schemeClr val="tx1"/>
                </a:solidFill>
                <a:cs typeface="B Yas" pitchFamily="2" charset="-78"/>
              </a:rPr>
              <a:t>5)سقف کاذب کناف</a:t>
            </a:r>
          </a:p>
        </p:txBody>
      </p:sp>
      <p:sp>
        <p:nvSpPr>
          <p:cNvPr id="3" name="Title 2"/>
          <p:cNvSpPr>
            <a:spLocks noGrp="1"/>
          </p:cNvSpPr>
          <p:nvPr>
            <p:ph type="title"/>
          </p:nvPr>
        </p:nvSpPr>
        <p:spPr>
          <a:xfrm>
            <a:off x="611560" y="332656"/>
            <a:ext cx="8229600" cy="1252728"/>
          </a:xfrm>
        </p:spPr>
        <p:txBody>
          <a:bodyPr>
            <a:noAutofit/>
          </a:bodyPr>
          <a:lstStyle/>
          <a:p>
            <a:pPr algn="r"/>
            <a:r>
              <a:rPr lang="fa-IR" sz="4800" b="1" dirty="0">
                <a:solidFill>
                  <a:srgbClr val="FFFF00"/>
                </a:solidFill>
                <a:cs typeface="B Kamran Outline" pitchFamily="2" charset="-78"/>
              </a:rPr>
              <a:t>انواع سقف‌های کاذب رایج</a:t>
            </a:r>
            <a:endParaRPr lang="fa-IR" sz="4800" dirty="0">
              <a:solidFill>
                <a:srgbClr val="FFFF00"/>
              </a:solidFill>
              <a:cs typeface="B Kamran Outline" pitchFamily="2" charset="-78"/>
            </a:endParaRPr>
          </a:p>
        </p:txBody>
      </p:sp>
    </p:spTree>
    <p:extLst>
      <p:ext uri="{BB962C8B-B14F-4D97-AF65-F5344CB8AC3E}">
        <p14:creationId xmlns:p14="http://schemas.microsoft.com/office/powerpoint/2010/main" val="96114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1" y="1844824"/>
            <a:ext cx="7776865" cy="4281339"/>
          </a:xfrm>
        </p:spPr>
        <p:txBody>
          <a:bodyPr>
            <a:normAutofit/>
          </a:bodyPr>
          <a:lstStyle/>
          <a:p>
            <a:pPr marL="0" indent="457200">
              <a:buNone/>
            </a:pPr>
            <a:r>
              <a:rPr lang="fa-IR" sz="3600" b="1" dirty="0">
                <a:solidFill>
                  <a:schemeClr val="tx1"/>
                </a:solidFill>
                <a:latin typeface="Calibri"/>
                <a:ea typeface="Times New Roman"/>
                <a:cs typeface="B Yas" pitchFamily="2" charset="-78"/>
              </a:rPr>
              <a:t>اتصال سقف رابیتس در قالب میلگردهایی رابط که از سقف   اصلی آویزان می‌باشد صورت می‌گیرد.</a:t>
            </a:r>
          </a:p>
          <a:p>
            <a:pPr marL="0" indent="457200">
              <a:buNone/>
            </a:pPr>
            <a:r>
              <a:rPr lang="fa-IR" sz="3600" b="1" dirty="0">
                <a:solidFill>
                  <a:schemeClr val="tx1"/>
                </a:solidFill>
                <a:latin typeface="Calibri"/>
                <a:ea typeface="Times New Roman"/>
                <a:cs typeface="B Yas" pitchFamily="2" charset="-78"/>
              </a:rPr>
              <a:t>فاصله مورد نظر از سقف اصلی بر اساس ارتفاع بزرگترین کانال تاسیساتی تعیین می‌گردد. در این راستا نقشه‌های تاسیساتی در هماهنگی کامل با نقشه‌های معماری شکل می‌گیرد.</a:t>
            </a:r>
            <a:endParaRPr lang="en-US" sz="3600" b="1" dirty="0">
              <a:solidFill>
                <a:schemeClr val="tx1"/>
              </a:solidFill>
              <a:latin typeface="Calibri"/>
              <a:ea typeface="Times New Roman"/>
              <a:cs typeface="B Yas" pitchFamily="2" charset="-78"/>
            </a:endParaRPr>
          </a:p>
          <a:p>
            <a:endParaRPr lang="fa-IR" dirty="0"/>
          </a:p>
        </p:txBody>
      </p:sp>
      <p:sp>
        <p:nvSpPr>
          <p:cNvPr id="3" name="Title 2"/>
          <p:cNvSpPr>
            <a:spLocks noGrp="1"/>
          </p:cNvSpPr>
          <p:nvPr>
            <p:ph type="title"/>
          </p:nvPr>
        </p:nvSpPr>
        <p:spPr/>
        <p:txBody>
          <a:bodyPr>
            <a:normAutofit/>
          </a:bodyPr>
          <a:lstStyle/>
          <a:p>
            <a:pPr algn="r"/>
            <a:r>
              <a:rPr lang="fa-IR" sz="5400" b="1" dirty="0">
                <a:solidFill>
                  <a:srgbClr val="FFFF00"/>
                </a:solidFill>
                <a:cs typeface="B Kamran Outline" pitchFamily="2" charset="-78"/>
              </a:rPr>
              <a:t>1) سقف کاذب رابیتس</a:t>
            </a:r>
            <a:endParaRPr lang="fa-IR" sz="5400" dirty="0">
              <a:solidFill>
                <a:srgbClr val="FFFF00"/>
              </a:solidFill>
              <a:cs typeface="B Kamran Outline" pitchFamily="2" charset="-78"/>
            </a:endParaRPr>
          </a:p>
        </p:txBody>
      </p:sp>
    </p:spTree>
    <p:extLst>
      <p:ext uri="{BB962C8B-B14F-4D97-AF65-F5344CB8AC3E}">
        <p14:creationId xmlns:p14="http://schemas.microsoft.com/office/powerpoint/2010/main" val="3029056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fa-IR" dirty="0">
                <a:solidFill>
                  <a:schemeClr val="tx1"/>
                </a:solidFill>
                <a:latin typeface="Calibri"/>
                <a:ea typeface="Times New Roman"/>
                <a:cs typeface="B Nazanin"/>
              </a:rPr>
              <a:t>مهم ترین مسئله ای که در سقف‌های کاذب مطرح است این است که، باید در تنظیم (هم ارتفاع یا هم تراز بودن) میلگردهای آویز دقت لازم را مبذول نمود. در غیر این صورت پس از نازک کاری سقف کاذب، اندودکاری دارای اعوجاج خواهد شد که این پدیده از زیبایی سقف خواهد کاست. در این روش، در گوشه‌ها از نبشی و در وسط از سپری استفاده می‌شود. سپری‌ها در جهت تیرهای اصلی پوششی، به میلگردهای آویز متصل می‌شوند. </a:t>
            </a:r>
            <a:r>
              <a:rPr lang="fa-IR" dirty="0">
                <a:solidFill>
                  <a:schemeClr val="tx1"/>
                </a:solidFill>
                <a:cs typeface="B Nazanin" pitchFamily="2" charset="-78"/>
              </a:rPr>
              <a:t>در جهت فرعی و عمودی بر سپری میلگردهای شبکه بصورت مش در فواصل معیین به سپری اتصال می‌یابند. پس از اتمام اجراء شبکه میلگردها صفحات رابیتس به منظور پوشش چسبندگی اندود در زیر سقف نصب می‌شود. </a:t>
            </a:r>
            <a:endParaRPr lang="fa-IR" dirty="0">
              <a:solidFill>
                <a:schemeClr val="tx1"/>
              </a:solidFill>
              <a:latin typeface="Calibri"/>
              <a:ea typeface="Times New Roman"/>
              <a:cs typeface="B Nazanin"/>
            </a:endParaRPr>
          </a:p>
          <a:p>
            <a:pPr marL="0" indent="0">
              <a:buNone/>
            </a:pPr>
            <a:endParaRPr lang="fa-IR" dirty="0">
              <a:solidFill>
                <a:schemeClr val="tx1"/>
              </a:solidFill>
            </a:endParaRPr>
          </a:p>
        </p:txBody>
      </p:sp>
      <p:sp>
        <p:nvSpPr>
          <p:cNvPr id="3" name="Title 2"/>
          <p:cNvSpPr>
            <a:spLocks noGrp="1"/>
          </p:cNvSpPr>
          <p:nvPr>
            <p:ph type="title"/>
          </p:nvPr>
        </p:nvSpPr>
        <p:spPr>
          <a:xfrm>
            <a:off x="395536" y="620688"/>
            <a:ext cx="8229600" cy="1252728"/>
          </a:xfrm>
        </p:spPr>
        <p:txBody>
          <a:bodyPr>
            <a:normAutofit fontScale="90000"/>
          </a:bodyPr>
          <a:lstStyle/>
          <a:p>
            <a:pPr algn="r"/>
            <a:r>
              <a:rPr lang="fa-IR" b="1" dirty="0">
                <a:solidFill>
                  <a:srgbClr val="FFFF00"/>
                </a:solidFill>
                <a:cs typeface="B Kamran Outline" pitchFamily="2" charset="-78"/>
              </a:rPr>
              <a:t>1-1</a:t>
            </a:r>
            <a:br>
              <a:rPr lang="fa-IR" b="1" dirty="0">
                <a:solidFill>
                  <a:srgbClr val="FFFF00"/>
                </a:solidFill>
                <a:cs typeface="B Kamran Outline" pitchFamily="2" charset="-78"/>
              </a:rPr>
            </a:br>
            <a:r>
              <a:rPr lang="fa-IR" b="1" dirty="0">
                <a:solidFill>
                  <a:srgbClr val="FFFF00"/>
                </a:solidFill>
                <a:cs typeface="B Kamran Outline" pitchFamily="2" charset="-78"/>
              </a:rPr>
              <a:t>روش اجرای زیرسازی به کمک نبشی و سپری</a:t>
            </a:r>
            <a:br>
              <a:rPr lang="fa-IR" b="1" dirty="0">
                <a:solidFill>
                  <a:srgbClr val="FFFF00"/>
                </a:solidFill>
                <a:cs typeface="B Kamran Outline" pitchFamily="2" charset="-78"/>
              </a:rPr>
            </a:br>
            <a:r>
              <a:rPr lang="fa-IR" b="1" dirty="0">
                <a:solidFill>
                  <a:srgbClr val="FFFF00"/>
                </a:solidFill>
                <a:cs typeface="B Kamran Outline" pitchFamily="2" charset="-78"/>
              </a:rPr>
              <a:t>در سقف کاذب رابیتس</a:t>
            </a:r>
            <a:endParaRPr lang="fa-IR" dirty="0">
              <a:solidFill>
                <a:srgbClr val="FFFF00"/>
              </a:solidFill>
              <a:cs typeface="B Kamran Outline" pitchFamily="2" charset="-78"/>
            </a:endParaRPr>
          </a:p>
        </p:txBody>
      </p:sp>
    </p:spTree>
    <p:extLst>
      <p:ext uri="{BB962C8B-B14F-4D97-AF65-F5344CB8AC3E}">
        <p14:creationId xmlns:p14="http://schemas.microsoft.com/office/powerpoint/2010/main" val="756164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492896"/>
            <a:ext cx="8208912" cy="3450696"/>
          </a:xfrm>
        </p:spPr>
        <p:txBody>
          <a:bodyPr/>
          <a:lstStyle/>
          <a:p>
            <a:pPr marL="0" indent="0">
              <a:buNone/>
            </a:pPr>
            <a:r>
              <a:rPr lang="fa-IR" sz="3000" dirty="0">
                <a:solidFill>
                  <a:schemeClr val="tx1"/>
                </a:solidFill>
                <a:cs typeface="B Yas" pitchFamily="2" charset="-78"/>
              </a:rPr>
              <a:t>صفحات رابیتس وظیفه نگهداری از اندود را بر عهده دارند. اگر اندود در محیط مرطوب اجراء شود اندود سیمان سفید و اگر در داخل اتاق اجراء شود، نوع اندود گچ دو رویه پرداختی خواهد بود.</a:t>
            </a:r>
            <a:endParaRPr lang="en-US" sz="3000" dirty="0">
              <a:solidFill>
                <a:schemeClr val="tx1"/>
              </a:solidFill>
              <a:cs typeface="B Yas" pitchFamily="2" charset="-78"/>
            </a:endParaRPr>
          </a:p>
          <a:p>
            <a:pPr marL="0" indent="0">
              <a:buNone/>
            </a:pPr>
            <a:endParaRPr lang="fa-IR" dirty="0"/>
          </a:p>
        </p:txBody>
      </p:sp>
      <p:sp>
        <p:nvSpPr>
          <p:cNvPr id="3" name="Title 2"/>
          <p:cNvSpPr>
            <a:spLocks noGrp="1"/>
          </p:cNvSpPr>
          <p:nvPr>
            <p:ph type="title"/>
          </p:nvPr>
        </p:nvSpPr>
        <p:spPr>
          <a:xfrm>
            <a:off x="463691" y="692696"/>
            <a:ext cx="8229600" cy="1252728"/>
          </a:xfrm>
        </p:spPr>
        <p:txBody>
          <a:bodyPr>
            <a:normAutofit fontScale="90000"/>
          </a:bodyPr>
          <a:lstStyle/>
          <a:p>
            <a:pPr algn="r"/>
            <a:r>
              <a:rPr lang="fa-IR" b="1" dirty="0">
                <a:solidFill>
                  <a:srgbClr val="FFFF00"/>
                </a:solidFill>
                <a:cs typeface="B Kamran Outline" pitchFamily="2" charset="-78"/>
              </a:rPr>
              <a:t>1-2روش اجرای زیرسازی به کمک نبشی و سپری در سقف کاذب رابیتس</a:t>
            </a:r>
            <a:endParaRPr lang="fa-IR" dirty="0">
              <a:solidFill>
                <a:srgbClr val="FFFF00"/>
              </a:solidFill>
              <a:cs typeface="B Kamran Outline" pitchFamily="2" charset="-78"/>
            </a:endParaRPr>
          </a:p>
        </p:txBody>
      </p:sp>
      <p:pic>
        <p:nvPicPr>
          <p:cNvPr id="5" name="Picture 4" descr="E:\Word\Saeb\مقالات\عناصر و جزییات-سقف-\کاذب\Photo\DSC01073.JPG"/>
          <p:cNvPicPr/>
          <p:nvPr/>
        </p:nvPicPr>
        <p:blipFill>
          <a:blip r:embed="rId2" cstate="print"/>
          <a:srcRect l="6122"/>
          <a:stretch>
            <a:fillRect/>
          </a:stretch>
        </p:blipFill>
        <p:spPr bwMode="auto">
          <a:xfrm>
            <a:off x="0" y="3933056"/>
            <a:ext cx="9144000" cy="2924944"/>
          </a:xfrm>
          <a:prstGeom prst="rect">
            <a:avLst/>
          </a:prstGeom>
          <a:noFill/>
          <a:ln w="9525">
            <a:noFill/>
            <a:miter lim="800000"/>
            <a:headEnd/>
            <a:tailEnd/>
          </a:ln>
        </p:spPr>
      </p:pic>
    </p:spTree>
    <p:extLst>
      <p:ext uri="{BB962C8B-B14F-4D97-AF65-F5344CB8AC3E}">
        <p14:creationId xmlns:p14="http://schemas.microsoft.com/office/powerpoint/2010/main" val="118489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1074.JPG"/>
          <p:cNvPicPr>
            <a:picLocks noGrp="1" noChangeAspect="1"/>
          </p:cNvPicPr>
          <p:nvPr>
            <p:ph idx="1"/>
          </p:nvPr>
        </p:nvPicPr>
        <p:blipFill>
          <a:blip r:embed="rId2" cstate="print"/>
          <a:srcRect l="9722"/>
          <a:stretch>
            <a:fillRect/>
          </a:stretch>
        </p:blipFill>
        <p:spPr>
          <a:xfrm>
            <a:off x="467544" y="404664"/>
            <a:ext cx="8280920" cy="6264695"/>
          </a:xfrm>
          <a:prstGeom prst="rect">
            <a:avLst/>
          </a:prstGeom>
        </p:spPr>
      </p:pic>
    </p:spTree>
    <p:extLst>
      <p:ext uri="{BB962C8B-B14F-4D97-AF65-F5344CB8AC3E}">
        <p14:creationId xmlns:p14="http://schemas.microsoft.com/office/powerpoint/2010/main" val="8288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Word\Saeb\مقالات\عناصر و جزییات-سقف-\کاذب\Photo\DSC01071.JPG"/>
          <p:cNvPicPr>
            <a:picLocks noGrp="1"/>
          </p:cNvPicPr>
          <p:nvPr>
            <p:ph idx="1"/>
          </p:nvPr>
        </p:nvPicPr>
        <p:blipFill>
          <a:blip r:embed="rId2" cstate="print"/>
          <a:srcRect l="10256"/>
          <a:stretch>
            <a:fillRect/>
          </a:stretch>
        </p:blipFill>
        <p:spPr bwMode="auto">
          <a:xfrm>
            <a:off x="467544" y="476672"/>
            <a:ext cx="8208912" cy="6192688"/>
          </a:xfrm>
          <a:prstGeom prst="rect">
            <a:avLst/>
          </a:prstGeom>
          <a:noFill/>
          <a:ln w="9525">
            <a:noFill/>
            <a:miter lim="800000"/>
            <a:headEnd/>
            <a:tailEnd/>
          </a:ln>
        </p:spPr>
      </p:pic>
    </p:spTree>
    <p:extLst>
      <p:ext uri="{BB962C8B-B14F-4D97-AF65-F5344CB8AC3E}">
        <p14:creationId xmlns:p14="http://schemas.microsoft.com/office/powerpoint/2010/main" val="133029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132856"/>
            <a:ext cx="8064896" cy="3849291"/>
          </a:xfrm>
        </p:spPr>
        <p:txBody>
          <a:bodyPr/>
          <a:lstStyle/>
          <a:p>
            <a:pPr marL="0" indent="0">
              <a:buNone/>
            </a:pPr>
            <a:r>
              <a:rPr lang="fa-IR" sz="2800" b="1" dirty="0">
                <a:solidFill>
                  <a:schemeClr val="tx1"/>
                </a:solidFill>
                <a:cs typeface="B Yas" pitchFamily="2" charset="-78"/>
              </a:rPr>
              <a:t>اجراء سقف کاذب آکوستیکی نظیر سقف کاذب رابیتس بوده تنها تفاوت آن در نظرگیری قیدهای نازک در سقف می‌باشد. </a:t>
            </a:r>
            <a:endParaRPr lang="en-US" sz="2800" b="1" dirty="0">
              <a:solidFill>
                <a:schemeClr val="tx1"/>
              </a:solidFill>
              <a:cs typeface="B Yas" pitchFamily="2" charset="-78"/>
            </a:endParaRPr>
          </a:p>
          <a:p>
            <a:endParaRPr lang="fa-IR" dirty="0"/>
          </a:p>
        </p:txBody>
      </p:sp>
      <p:sp>
        <p:nvSpPr>
          <p:cNvPr id="3" name="Title 2"/>
          <p:cNvSpPr>
            <a:spLocks noGrp="1"/>
          </p:cNvSpPr>
          <p:nvPr>
            <p:ph type="title"/>
          </p:nvPr>
        </p:nvSpPr>
        <p:spPr/>
        <p:txBody>
          <a:bodyPr/>
          <a:lstStyle/>
          <a:p>
            <a:pPr algn="r"/>
            <a:r>
              <a:rPr lang="fa-IR" b="1" dirty="0">
                <a:solidFill>
                  <a:srgbClr val="FFFF00"/>
                </a:solidFill>
                <a:cs typeface="B Kamran Outline" pitchFamily="2" charset="-78"/>
              </a:rPr>
              <a:t>2) سقف کاذب آکوستیکی</a:t>
            </a:r>
            <a:endParaRPr lang="fa-IR" dirty="0">
              <a:solidFill>
                <a:srgbClr val="FFFF00"/>
              </a:solidFill>
              <a:cs typeface="B Kamran Outline"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93495"/>
            <a:ext cx="8208912" cy="322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40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endParaRPr lang="fa-IR" dirty="0"/>
          </a:p>
        </p:txBody>
      </p:sp>
      <p:sp>
        <p:nvSpPr>
          <p:cNvPr id="3" name="Subtitle 2"/>
          <p:cNvSpPr>
            <a:spLocks noGrp="1"/>
          </p:cNvSpPr>
          <p:nvPr>
            <p:ph type="subTitle" idx="1"/>
          </p:nvPr>
        </p:nvSpPr>
        <p:spPr>
          <a:xfrm>
            <a:off x="1547664" y="2204864"/>
            <a:ext cx="6400800" cy="1473200"/>
          </a:xfrm>
        </p:spPr>
        <p:txBody>
          <a:bodyPr>
            <a:noAutofit/>
          </a:bodyPr>
          <a:lstStyle/>
          <a:p>
            <a:r>
              <a:rPr lang="fa-IR" sz="8000" b="1" dirty="0">
                <a:solidFill>
                  <a:srgbClr val="FF0000"/>
                </a:solidFill>
                <a:cs typeface="2  Yagut_MRT" pitchFamily="2" charset="-78"/>
              </a:rPr>
              <a:t>1. سقف</a:t>
            </a:r>
            <a:r>
              <a:rPr lang="en-US" sz="8000" b="1" dirty="0">
                <a:solidFill>
                  <a:srgbClr val="FF0000"/>
                </a:solidFill>
                <a:cs typeface="2  Yagut_MRT" pitchFamily="2" charset="-78"/>
              </a:rPr>
              <a:t>LCP </a:t>
            </a:r>
            <a:endParaRPr lang="fa-IR" sz="8000" dirty="0">
              <a:solidFill>
                <a:srgbClr val="FF0000"/>
              </a:solidFill>
              <a:cs typeface="2  Yagut_MRT" pitchFamily="2" charset="-78"/>
            </a:endParaRPr>
          </a:p>
        </p:txBody>
      </p:sp>
    </p:spTree>
    <p:extLst>
      <p:ext uri="{BB962C8B-B14F-4D97-AF65-F5344CB8AC3E}">
        <p14:creationId xmlns:p14="http://schemas.microsoft.com/office/powerpoint/2010/main" val="2075806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1075.JPG"/>
          <p:cNvPicPr>
            <a:picLocks noGrp="1" noChangeAspect="1"/>
          </p:cNvPicPr>
          <p:nvPr>
            <p:ph idx="1"/>
          </p:nvPr>
        </p:nvPicPr>
        <p:blipFill>
          <a:blip r:embed="rId2" cstate="print"/>
          <a:stretch>
            <a:fillRect/>
          </a:stretch>
        </p:blipFill>
        <p:spPr>
          <a:xfrm>
            <a:off x="403500" y="476672"/>
            <a:ext cx="8344964" cy="5976664"/>
          </a:xfrm>
          <a:prstGeom prst="rect">
            <a:avLst/>
          </a:prstGeom>
        </p:spPr>
      </p:pic>
    </p:spTree>
    <p:extLst>
      <p:ext uri="{BB962C8B-B14F-4D97-AF65-F5344CB8AC3E}">
        <p14:creationId xmlns:p14="http://schemas.microsoft.com/office/powerpoint/2010/main" val="261863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628800"/>
            <a:ext cx="7884865" cy="4968552"/>
          </a:xfrm>
        </p:spPr>
        <p:txBody>
          <a:bodyPr>
            <a:normAutofit/>
          </a:bodyPr>
          <a:lstStyle/>
          <a:p>
            <a:pPr marL="0" indent="457200" algn="just">
              <a:lnSpc>
                <a:spcPct val="150000"/>
              </a:lnSpc>
              <a:buNone/>
            </a:pPr>
            <a:r>
              <a:rPr lang="fa-IR" sz="2600" dirty="0">
                <a:solidFill>
                  <a:schemeClr val="tx1"/>
                </a:solidFill>
                <a:cs typeface="B Yas" pitchFamily="2" charset="-78"/>
              </a:rPr>
              <a:t>سقف پوش‌های پیش ساخته گچی به ابعاد </a:t>
            </a:r>
            <a:r>
              <a:rPr lang="en-US" sz="2600" dirty="0">
                <a:solidFill>
                  <a:schemeClr val="tx1"/>
                </a:solidFill>
                <a:cs typeface="B Yas" pitchFamily="2" charset="-78"/>
              </a:rPr>
              <a:t>cm</a:t>
            </a:r>
            <a:r>
              <a:rPr lang="fa-IR" sz="2600" dirty="0">
                <a:solidFill>
                  <a:schemeClr val="tx1"/>
                </a:solidFill>
                <a:cs typeface="B Yas" pitchFamily="2" charset="-78"/>
              </a:rPr>
              <a:t> </a:t>
            </a:r>
            <a:r>
              <a:rPr lang="en-US" sz="2600" dirty="0">
                <a:solidFill>
                  <a:schemeClr val="tx1"/>
                </a:solidFill>
                <a:cs typeface="B Yas" pitchFamily="2" charset="-78"/>
              </a:rPr>
              <a:t> </a:t>
            </a:r>
            <a:r>
              <a:rPr lang="fa-IR" sz="2600" dirty="0">
                <a:solidFill>
                  <a:schemeClr val="tx1"/>
                </a:solidFill>
                <a:cs typeface="B Yas" pitchFamily="2" charset="-78"/>
              </a:rPr>
              <a:t>5/62 × 5/62  و </a:t>
            </a:r>
            <a:r>
              <a:rPr lang="en-US" sz="2600" dirty="0">
                <a:solidFill>
                  <a:schemeClr val="tx1"/>
                </a:solidFill>
                <a:cs typeface="B Yas" pitchFamily="2" charset="-78"/>
              </a:rPr>
              <a:t>cm</a:t>
            </a:r>
            <a:r>
              <a:rPr lang="fa-IR" sz="2600" dirty="0">
                <a:solidFill>
                  <a:schemeClr val="tx1"/>
                </a:solidFill>
                <a:cs typeface="B Yas" pitchFamily="2" charset="-78"/>
              </a:rPr>
              <a:t> 60 ×60 و در ضخامت </a:t>
            </a:r>
            <a:r>
              <a:rPr lang="en-US" sz="2600" dirty="0">
                <a:solidFill>
                  <a:schemeClr val="tx1"/>
                </a:solidFill>
                <a:cs typeface="B Yas" pitchFamily="2" charset="-78"/>
              </a:rPr>
              <a:t>mm</a:t>
            </a:r>
            <a:r>
              <a:rPr lang="fa-IR" sz="2600" dirty="0">
                <a:solidFill>
                  <a:schemeClr val="tx1"/>
                </a:solidFill>
                <a:cs typeface="B Yas" pitchFamily="2" charset="-78"/>
              </a:rPr>
              <a:t>30 الی</a:t>
            </a:r>
            <a:r>
              <a:rPr lang="en-US" sz="2600" dirty="0">
                <a:solidFill>
                  <a:schemeClr val="tx1"/>
                </a:solidFill>
                <a:cs typeface="B Yas" pitchFamily="2" charset="-78"/>
              </a:rPr>
              <a:t>mm  </a:t>
            </a:r>
            <a:r>
              <a:rPr lang="fa-IR" sz="2600" dirty="0">
                <a:solidFill>
                  <a:schemeClr val="tx1"/>
                </a:solidFill>
                <a:cs typeface="B Yas" pitchFamily="2" charset="-78"/>
              </a:rPr>
              <a:t>55 تولید و به بازار عرضه می‌شوند. این سقف پوش‌ها در ساختمان‌های اداری، آموزشی، درمانی، مسکونی، صنعتی، هتل‌ها، رستوران‌ها و مکان‌های تجاری کاربرد دارد. این پوشش‌ها نسوز بوده و ضریب صوت گیری قطعات آن، بین </a:t>
            </a:r>
            <a:r>
              <a:rPr lang="en-US" sz="2600" dirty="0" err="1">
                <a:solidFill>
                  <a:schemeClr val="tx1"/>
                </a:solidFill>
                <a:cs typeface="B Yas" pitchFamily="2" charset="-78"/>
              </a:rPr>
              <a:t>db</a:t>
            </a:r>
            <a:r>
              <a:rPr lang="fa-IR" sz="2600" dirty="0">
                <a:solidFill>
                  <a:schemeClr val="tx1"/>
                </a:solidFill>
                <a:cs typeface="B Yas" pitchFamily="2" charset="-78"/>
              </a:rPr>
              <a:t> 42 الی </a:t>
            </a:r>
            <a:r>
              <a:rPr lang="en-US" sz="2600" dirty="0" err="1">
                <a:solidFill>
                  <a:schemeClr val="tx1"/>
                </a:solidFill>
                <a:cs typeface="B Yas" pitchFamily="2" charset="-78"/>
              </a:rPr>
              <a:t>db</a:t>
            </a:r>
            <a:r>
              <a:rPr lang="fa-IR" sz="2600" dirty="0">
                <a:solidFill>
                  <a:schemeClr val="tx1"/>
                </a:solidFill>
                <a:cs typeface="B Yas" pitchFamily="2" charset="-78"/>
              </a:rPr>
              <a:t> 53 متغیر می‌باشد. </a:t>
            </a:r>
            <a:endParaRPr lang="en-US" sz="2600" dirty="0">
              <a:solidFill>
                <a:schemeClr val="tx1"/>
              </a:solidFill>
              <a:cs typeface="B Yas" pitchFamily="2" charset="-78"/>
            </a:endParaRPr>
          </a:p>
          <a:p>
            <a:pPr marL="0" indent="457200" algn="just">
              <a:lnSpc>
                <a:spcPct val="150000"/>
              </a:lnSpc>
              <a:buNone/>
            </a:pPr>
            <a:r>
              <a:rPr lang="fa-IR" sz="2600" dirty="0">
                <a:solidFill>
                  <a:schemeClr val="tx1"/>
                </a:solidFill>
                <a:cs typeface="B Yas" pitchFamily="2" charset="-78"/>
              </a:rPr>
              <a:t>حداقل فاصله از سقف </a:t>
            </a:r>
            <a:r>
              <a:rPr lang="en-US" sz="2600" dirty="0">
                <a:solidFill>
                  <a:schemeClr val="tx1"/>
                </a:solidFill>
                <a:cs typeface="B Yas" pitchFamily="2" charset="-78"/>
              </a:rPr>
              <a:t>cm</a:t>
            </a:r>
            <a:r>
              <a:rPr lang="fa-IR" sz="2600" dirty="0">
                <a:solidFill>
                  <a:schemeClr val="tx1"/>
                </a:solidFill>
                <a:cs typeface="B Yas" pitchFamily="2" charset="-78"/>
              </a:rPr>
              <a:t> 15 در نظر گرفته می‌شود. وزن هر متر مربع سقف پوش پیش ساخته با زیر سازی آلمینیومی‌</a:t>
            </a:r>
            <a:r>
              <a:rPr lang="en-US" sz="2600" dirty="0">
                <a:solidFill>
                  <a:schemeClr val="tx1"/>
                </a:solidFill>
                <a:cs typeface="B Yas" pitchFamily="2" charset="-78"/>
              </a:rPr>
              <a:t>kg</a:t>
            </a:r>
            <a:r>
              <a:rPr lang="fa-IR" sz="2600" dirty="0">
                <a:solidFill>
                  <a:schemeClr val="tx1"/>
                </a:solidFill>
                <a:cs typeface="B Yas" pitchFamily="2" charset="-78"/>
              </a:rPr>
              <a:t> 20 الی 30 متغیر بوده و نوع سبک </a:t>
            </a:r>
            <a:r>
              <a:rPr lang="en-US" sz="2600" dirty="0">
                <a:solidFill>
                  <a:schemeClr val="tx1"/>
                </a:solidFill>
                <a:cs typeface="B Yas" pitchFamily="2" charset="-78"/>
              </a:rPr>
              <a:t>kg</a:t>
            </a:r>
            <a:r>
              <a:rPr lang="fa-IR" sz="2600" dirty="0">
                <a:solidFill>
                  <a:schemeClr val="tx1"/>
                </a:solidFill>
                <a:cs typeface="B Yas" pitchFamily="2" charset="-78"/>
              </a:rPr>
              <a:t> 15 الی 19 وزن را دارا می‌باشد. هر سه قطعه </a:t>
            </a:r>
            <a:r>
              <a:rPr lang="en-US" sz="2600" dirty="0">
                <a:solidFill>
                  <a:schemeClr val="tx1"/>
                </a:solidFill>
                <a:cs typeface="B Yas" pitchFamily="2" charset="-78"/>
              </a:rPr>
              <a:t>m</a:t>
            </a:r>
            <a:r>
              <a:rPr lang="en-US" sz="2600" baseline="30000" dirty="0">
                <a:solidFill>
                  <a:schemeClr val="tx1"/>
                </a:solidFill>
                <a:cs typeface="B Yas" pitchFamily="2" charset="-78"/>
              </a:rPr>
              <a:t>2</a:t>
            </a:r>
            <a:r>
              <a:rPr lang="fa-IR" sz="2600" dirty="0">
                <a:solidFill>
                  <a:schemeClr val="tx1"/>
                </a:solidFill>
                <a:cs typeface="B Yas" pitchFamily="2" charset="-78"/>
              </a:rPr>
              <a:t>17/1 سطح را پوشش می‌دهد.</a:t>
            </a:r>
            <a:endParaRPr lang="en-US" sz="2600" dirty="0">
              <a:solidFill>
                <a:schemeClr val="tx1"/>
              </a:solidFill>
              <a:cs typeface="B Yas" pitchFamily="2" charset="-78"/>
            </a:endParaRPr>
          </a:p>
          <a:p>
            <a:endParaRPr lang="fa-IR" dirty="0">
              <a:solidFill>
                <a:schemeClr val="tx1"/>
              </a:solidFill>
            </a:endParaRPr>
          </a:p>
        </p:txBody>
      </p:sp>
      <p:sp>
        <p:nvSpPr>
          <p:cNvPr id="3" name="Title 2"/>
          <p:cNvSpPr>
            <a:spLocks noGrp="1"/>
          </p:cNvSpPr>
          <p:nvPr>
            <p:ph type="title"/>
          </p:nvPr>
        </p:nvSpPr>
        <p:spPr/>
        <p:txBody>
          <a:bodyPr>
            <a:normAutofit/>
          </a:bodyPr>
          <a:lstStyle/>
          <a:p>
            <a:pPr algn="r"/>
            <a:r>
              <a:rPr lang="fa-IR" sz="4800" b="1" dirty="0">
                <a:solidFill>
                  <a:srgbClr val="FFFF00"/>
                </a:solidFill>
                <a:cs typeface="B Kamran Outline" pitchFamily="2" charset="-78"/>
              </a:rPr>
              <a:t>3) سقف کاذب پیش ساخته گچی</a:t>
            </a:r>
            <a:endParaRPr lang="fa-IR" sz="4800" dirty="0">
              <a:solidFill>
                <a:srgbClr val="FFFF00"/>
              </a:solidFill>
              <a:cs typeface="B Kamran Outline" pitchFamily="2" charset="-78"/>
            </a:endParaRPr>
          </a:p>
        </p:txBody>
      </p:sp>
    </p:spTree>
    <p:extLst>
      <p:ext uri="{BB962C8B-B14F-4D97-AF65-F5344CB8AC3E}">
        <p14:creationId xmlns:p14="http://schemas.microsoft.com/office/powerpoint/2010/main" val="1940237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564904"/>
            <a:ext cx="8092421" cy="3561259"/>
          </a:xfrm>
        </p:spPr>
        <p:txBody>
          <a:bodyPr>
            <a:noAutofit/>
          </a:bodyPr>
          <a:lstStyle/>
          <a:p>
            <a:pPr marL="0" indent="457200" algn="just">
              <a:buNone/>
            </a:pPr>
            <a:r>
              <a:rPr lang="fa-IR" sz="3200" b="1" dirty="0">
                <a:solidFill>
                  <a:schemeClr val="tx1"/>
                </a:solidFill>
                <a:cs typeface="B Yas" pitchFamily="2" charset="-78"/>
              </a:rPr>
              <a:t>1- ایجاد شبکه بندی سپری و نبشی آلومینیوم.</a:t>
            </a:r>
          </a:p>
          <a:p>
            <a:pPr marL="0" indent="457200" algn="just">
              <a:buNone/>
            </a:pPr>
            <a:r>
              <a:rPr lang="fa-IR" sz="3200" b="1" dirty="0">
                <a:solidFill>
                  <a:schemeClr val="tx1"/>
                </a:solidFill>
                <a:cs typeface="B Yas" pitchFamily="2" charset="-78"/>
              </a:rPr>
              <a:t>2- اتصال آویزها به سقف اصلی.</a:t>
            </a:r>
          </a:p>
          <a:p>
            <a:pPr marL="0" indent="457200" algn="just">
              <a:buNone/>
            </a:pPr>
            <a:r>
              <a:rPr lang="fa-IR" sz="3200" b="1" dirty="0">
                <a:solidFill>
                  <a:schemeClr val="tx1"/>
                </a:solidFill>
                <a:cs typeface="B Yas" pitchFamily="2" charset="-78"/>
              </a:rPr>
              <a:t> (در صورت پیش‌بینی نشدن از قبل)</a:t>
            </a:r>
          </a:p>
          <a:p>
            <a:pPr marL="0" indent="457200" algn="just">
              <a:buNone/>
            </a:pPr>
            <a:r>
              <a:rPr lang="fa-IR" sz="3200" b="1" dirty="0">
                <a:solidFill>
                  <a:schemeClr val="tx1"/>
                </a:solidFill>
                <a:cs typeface="B Yas" pitchFamily="2" charset="-78"/>
              </a:rPr>
              <a:t>3- تنظیم فاصله بین پروفیل‌ها بر حسب ابعاد شبکه مورد نظر.</a:t>
            </a:r>
          </a:p>
          <a:p>
            <a:pPr marL="0" indent="457200" algn="just">
              <a:buNone/>
            </a:pPr>
            <a:r>
              <a:rPr lang="fa-IR" sz="3200" b="1" dirty="0">
                <a:solidFill>
                  <a:schemeClr val="tx1"/>
                </a:solidFill>
                <a:cs typeface="B Yas" pitchFamily="2" charset="-78"/>
              </a:rPr>
              <a:t>4- قرار دادن صفحات گچی داخل شبکه‌ها.</a:t>
            </a:r>
            <a:endParaRPr lang="en-US" sz="3200" b="1" dirty="0">
              <a:solidFill>
                <a:schemeClr val="tx1"/>
              </a:solidFill>
              <a:cs typeface="B Yas" pitchFamily="2" charset="-78"/>
            </a:endParaRPr>
          </a:p>
          <a:p>
            <a:endParaRPr lang="fa-IR" b="1" dirty="0">
              <a:solidFill>
                <a:schemeClr val="tx1"/>
              </a:solidFill>
              <a:cs typeface="B Yas" pitchFamily="2" charset="-78"/>
            </a:endParaRPr>
          </a:p>
        </p:txBody>
      </p:sp>
      <p:sp>
        <p:nvSpPr>
          <p:cNvPr id="3" name="Title 2"/>
          <p:cNvSpPr>
            <a:spLocks noGrp="1"/>
          </p:cNvSpPr>
          <p:nvPr>
            <p:ph type="title"/>
          </p:nvPr>
        </p:nvSpPr>
        <p:spPr/>
        <p:txBody>
          <a:bodyPr>
            <a:normAutofit/>
          </a:bodyPr>
          <a:lstStyle/>
          <a:p>
            <a:pPr algn="r"/>
            <a:r>
              <a:rPr lang="fa-IR" sz="5400" b="1" dirty="0">
                <a:solidFill>
                  <a:srgbClr val="FFFF00"/>
                </a:solidFill>
                <a:cs typeface="B Kamran Outline" pitchFamily="2" charset="-78"/>
              </a:rPr>
              <a:t>3-1 روش اجرای سقف پوش گچی </a:t>
            </a:r>
            <a:endParaRPr lang="fa-IR" sz="5400" dirty="0">
              <a:solidFill>
                <a:srgbClr val="FFFF00"/>
              </a:solidFill>
              <a:cs typeface="B Kamran Outline" pitchFamily="2" charset="-78"/>
            </a:endParaRPr>
          </a:p>
        </p:txBody>
      </p:sp>
    </p:spTree>
    <p:extLst>
      <p:ext uri="{BB962C8B-B14F-4D97-AF65-F5344CB8AC3E}">
        <p14:creationId xmlns:p14="http://schemas.microsoft.com/office/powerpoint/2010/main" val="97335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Word\Saeb\مقالات\عناصر و جزییات-سقف-\کاذب\Photo\کناف\ceil02.jpg"/>
          <p:cNvPicPr>
            <a:picLocks noGrp="1"/>
          </p:cNvPicPr>
          <p:nvPr>
            <p:ph idx="1"/>
          </p:nvPr>
        </p:nvPicPr>
        <p:blipFill>
          <a:blip r:embed="rId2"/>
          <a:srcRect/>
          <a:stretch>
            <a:fillRect/>
          </a:stretch>
        </p:blipFill>
        <p:spPr bwMode="auto">
          <a:xfrm>
            <a:off x="251520" y="202410"/>
            <a:ext cx="4248472" cy="3413720"/>
          </a:xfrm>
          <a:prstGeom prst="rect">
            <a:avLst/>
          </a:prstGeom>
          <a:noFill/>
          <a:ln w="9525">
            <a:noFill/>
            <a:miter lim="800000"/>
            <a:headEnd/>
            <a:tailEnd/>
          </a:ln>
        </p:spPr>
      </p:pic>
      <p:pic>
        <p:nvPicPr>
          <p:cNvPr id="5" name="Picture 4" descr="E:\Word\Saeb\مقالات\عناصر و جزییات-سقف-\کاذب\Photo\کناف\ceil03.jpg"/>
          <p:cNvPicPr/>
          <p:nvPr/>
        </p:nvPicPr>
        <p:blipFill>
          <a:blip r:embed="rId3"/>
          <a:srcRect/>
          <a:stretch>
            <a:fillRect/>
          </a:stretch>
        </p:blipFill>
        <p:spPr bwMode="auto">
          <a:xfrm>
            <a:off x="4499992" y="202410"/>
            <a:ext cx="4392488" cy="3024336"/>
          </a:xfrm>
          <a:prstGeom prst="rect">
            <a:avLst/>
          </a:prstGeom>
          <a:noFill/>
          <a:ln w="9525">
            <a:noFill/>
            <a:miter lim="800000"/>
            <a:headEnd/>
            <a:tailEnd/>
          </a:ln>
        </p:spPr>
      </p:pic>
      <p:pic>
        <p:nvPicPr>
          <p:cNvPr id="6" name="Picture 5" descr="E:\Word\Saeb\مقالات\عناصر و جزییات-سقف-\کاذب\Photo\کناف\ceil04.jpg"/>
          <p:cNvPicPr/>
          <p:nvPr/>
        </p:nvPicPr>
        <p:blipFill>
          <a:blip r:embed="rId4"/>
          <a:srcRect/>
          <a:stretch>
            <a:fillRect/>
          </a:stretch>
        </p:blipFill>
        <p:spPr bwMode="auto">
          <a:xfrm>
            <a:off x="251520" y="3616130"/>
            <a:ext cx="4248472" cy="2981222"/>
          </a:xfrm>
          <a:prstGeom prst="rect">
            <a:avLst/>
          </a:prstGeom>
          <a:noFill/>
          <a:ln w="9525">
            <a:noFill/>
            <a:miter lim="800000"/>
            <a:headEnd/>
            <a:tailEnd/>
          </a:ln>
        </p:spPr>
      </p:pic>
      <p:pic>
        <p:nvPicPr>
          <p:cNvPr id="11" name="Picture 10" descr="E:\Word\Saeb\مقالات\عناصر و جزییات-سقف-\کاذب\Photo\کناف\ceil05.jpg"/>
          <p:cNvPicPr/>
          <p:nvPr/>
        </p:nvPicPr>
        <p:blipFill>
          <a:blip r:embed="rId5"/>
          <a:srcRect/>
          <a:stretch>
            <a:fillRect/>
          </a:stretch>
        </p:blipFill>
        <p:spPr bwMode="auto">
          <a:xfrm>
            <a:off x="4499992" y="3210970"/>
            <a:ext cx="4382616" cy="3386382"/>
          </a:xfrm>
          <a:prstGeom prst="rect">
            <a:avLst/>
          </a:prstGeom>
          <a:noFill/>
          <a:ln w="9525">
            <a:noFill/>
            <a:miter lim="800000"/>
            <a:headEnd/>
            <a:tailEnd/>
          </a:ln>
        </p:spPr>
      </p:pic>
    </p:spTree>
    <p:extLst>
      <p:ext uri="{BB962C8B-B14F-4D97-AF65-F5344CB8AC3E}">
        <p14:creationId xmlns:p14="http://schemas.microsoft.com/office/powerpoint/2010/main" val="261291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0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20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20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628800"/>
            <a:ext cx="8136904" cy="3234672"/>
          </a:xfrm>
        </p:spPr>
        <p:txBody>
          <a:bodyPr>
            <a:normAutofit/>
          </a:bodyPr>
          <a:lstStyle/>
          <a:p>
            <a:pPr marL="0" lvl="0" indent="0">
              <a:buNone/>
            </a:pPr>
            <a:r>
              <a:rPr lang="fa-IR" sz="2800" b="1" dirty="0">
                <a:solidFill>
                  <a:schemeClr val="tx1"/>
                </a:solidFill>
                <a:cs typeface="B Yas" pitchFamily="2" charset="-78"/>
              </a:rPr>
              <a:t>1- اتصال مستقیم مفتول گالوانیزه به سپری ،</a:t>
            </a:r>
            <a:r>
              <a:rPr lang="en-US" sz="2800" b="1" dirty="0">
                <a:solidFill>
                  <a:schemeClr val="tx1"/>
                </a:solidFill>
                <a:cs typeface="B Yas" pitchFamily="2" charset="-78"/>
              </a:rPr>
              <a:t> </a:t>
            </a:r>
            <a:r>
              <a:rPr lang="fa-IR" sz="2800" b="1" dirty="0">
                <a:solidFill>
                  <a:schemeClr val="tx1"/>
                </a:solidFill>
                <a:cs typeface="B Yas" pitchFamily="2" charset="-78"/>
              </a:rPr>
              <a:t>       2- اتصال مفتول گالوانیزه به تسمه کشویی و سپری  3- اتصال میلگرد به فنر تنظیم کننده </a:t>
            </a:r>
            <a:endParaRPr lang="en-US" sz="2800" b="1" dirty="0">
              <a:solidFill>
                <a:schemeClr val="tx1"/>
              </a:solidFill>
              <a:cs typeface="B Yas" pitchFamily="2" charset="-78"/>
            </a:endParaRPr>
          </a:p>
          <a:p>
            <a:endParaRPr lang="fa-IR" sz="2800" b="1" dirty="0">
              <a:cs typeface="B Yas" pitchFamily="2" charset="-78"/>
            </a:endParaRPr>
          </a:p>
        </p:txBody>
      </p:sp>
      <p:sp>
        <p:nvSpPr>
          <p:cNvPr id="3" name="Title 2"/>
          <p:cNvSpPr>
            <a:spLocks noGrp="1"/>
          </p:cNvSpPr>
          <p:nvPr>
            <p:ph type="title"/>
          </p:nvPr>
        </p:nvSpPr>
        <p:spPr/>
        <p:txBody>
          <a:bodyPr>
            <a:normAutofit fontScale="90000"/>
          </a:bodyPr>
          <a:lstStyle/>
          <a:p>
            <a:pPr algn="r"/>
            <a:r>
              <a:rPr lang="fa-IR" b="1" dirty="0">
                <a:solidFill>
                  <a:srgbClr val="FFFF00"/>
                </a:solidFill>
                <a:cs typeface="B Kamran Outline" pitchFamily="2" charset="-78"/>
              </a:rPr>
              <a:t>3-2 اتصال مفتول  سقف کاذب گچی به سه روش ذیل صورت می‌گیرد </a:t>
            </a:r>
            <a:endParaRPr lang="fa-IR" dirty="0">
              <a:solidFill>
                <a:srgbClr val="FFFF00"/>
              </a:solidFill>
              <a:cs typeface="B Kamran Outline" pitchFamily="2" charset="-78"/>
            </a:endParaRPr>
          </a:p>
        </p:txBody>
      </p:sp>
      <p:pic>
        <p:nvPicPr>
          <p:cNvPr id="5" name="Picture 4" descr="E:\Word\Saeb\مقالات\عناصر و جزییات-سقف-\کاذب\Photo\DSC01077.JPG"/>
          <p:cNvPicPr/>
          <p:nvPr/>
        </p:nvPicPr>
        <p:blipFill>
          <a:blip r:embed="rId2" cstate="email"/>
          <a:srcRect/>
          <a:stretch>
            <a:fillRect/>
          </a:stretch>
        </p:blipFill>
        <p:spPr bwMode="auto">
          <a:xfrm>
            <a:off x="179512" y="2708920"/>
            <a:ext cx="8280920" cy="4005064"/>
          </a:xfrm>
          <a:prstGeom prst="rect">
            <a:avLst/>
          </a:prstGeom>
          <a:noFill/>
          <a:ln w="9525">
            <a:noFill/>
            <a:miter lim="800000"/>
            <a:headEnd/>
            <a:tailEnd/>
          </a:ln>
        </p:spPr>
      </p:pic>
    </p:spTree>
    <p:extLst>
      <p:ext uri="{BB962C8B-B14F-4D97-AF65-F5344CB8AC3E}">
        <p14:creationId xmlns:p14="http://schemas.microsoft.com/office/powerpoint/2010/main" val="37066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r"/>
            <a:r>
              <a:rPr lang="fa-IR" sz="4000" b="1" dirty="0">
                <a:solidFill>
                  <a:srgbClr val="FFFF00"/>
                </a:solidFill>
                <a:cs typeface="B Kamran Outline" pitchFamily="2" charset="-78"/>
              </a:rPr>
              <a:t>4) سقف کاذب آلومینیمی ‌(دامپا یا لمبه‌ای)</a:t>
            </a:r>
          </a:p>
        </p:txBody>
      </p:sp>
      <p:sp>
        <p:nvSpPr>
          <p:cNvPr id="7" name="Content Placeholder 1"/>
          <p:cNvSpPr>
            <a:spLocks noGrp="1"/>
          </p:cNvSpPr>
          <p:nvPr>
            <p:ph idx="1"/>
          </p:nvPr>
        </p:nvSpPr>
        <p:spPr>
          <a:xfrm>
            <a:off x="179512" y="2204864"/>
            <a:ext cx="8416965" cy="4653136"/>
          </a:xfrm>
        </p:spPr>
        <p:txBody>
          <a:bodyPr>
            <a:noAutofit/>
          </a:bodyPr>
          <a:lstStyle/>
          <a:p>
            <a:pPr marL="0" indent="0">
              <a:buNone/>
            </a:pPr>
            <a:r>
              <a:rPr lang="fa-IR" sz="3200" b="1" dirty="0">
                <a:solidFill>
                  <a:schemeClr val="tx1"/>
                </a:solidFill>
                <a:cs typeface="B Yas" pitchFamily="2" charset="-78"/>
              </a:rPr>
              <a:t>بیش از چهل سال پيش يك مهندس سوئدي در دانمارك كار ايزوله كردن خانه‌هاي را به عهده داشت كه براي اجاره مي ساختند. تمام سعي او اين بود كه اين خانه‌ها سبك، ارزان، سريع ساخته شود. او طرحي سقف كاذبی را ارائه داد كه چند سال بعد در 1968 جايزه بهترين طراحي داخلي را کسب کرد. اسم اين طرح دامپا بود.</a:t>
            </a:r>
            <a:r>
              <a:rPr lang="en-US" sz="3200" b="1" dirty="0">
                <a:solidFill>
                  <a:schemeClr val="tx1"/>
                </a:solidFill>
                <a:cs typeface="B Yas" pitchFamily="2" charset="-78"/>
              </a:rPr>
              <a:t> </a:t>
            </a:r>
            <a:r>
              <a:rPr lang="fa-IR" sz="3200" b="1" dirty="0">
                <a:solidFill>
                  <a:schemeClr val="tx1"/>
                </a:solidFill>
                <a:cs typeface="B Yas" pitchFamily="2" charset="-78"/>
              </a:rPr>
              <a:t>اسم دامپا از تركيب دو كلمه دانماركي درست شده و به اين صورت تلفظ می‌شده است: دامپ اوف. این نوع سقف به جهت سبکی وزن و جلای زیبای آن و استفاده فراوان خصوصا در شمال ایران چه در داخل و چه در خارج از ساختمان کاربرد فراوانی پیدا نموده است. </a:t>
            </a:r>
            <a:endParaRPr lang="en-US" sz="3200" b="1" dirty="0">
              <a:solidFill>
                <a:schemeClr val="tx1"/>
              </a:solidFill>
              <a:cs typeface="B Yas" pitchFamily="2" charset="-78"/>
            </a:endParaRPr>
          </a:p>
          <a:p>
            <a:endParaRPr lang="fa-IR" sz="3200" b="1" dirty="0">
              <a:solidFill>
                <a:schemeClr val="tx1"/>
              </a:solidFill>
              <a:cs typeface="B Yas" pitchFamily="2" charset="-78"/>
            </a:endParaRPr>
          </a:p>
        </p:txBody>
      </p:sp>
    </p:spTree>
    <p:extLst>
      <p:ext uri="{BB962C8B-B14F-4D97-AF65-F5344CB8AC3E}">
        <p14:creationId xmlns:p14="http://schemas.microsoft.com/office/powerpoint/2010/main" val="951415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Word\Saeb\مقالات\عناصر و جزییات-سقف-\کاذب\Photo\DSC01079.JPG"/>
          <p:cNvPicPr>
            <a:picLocks noGrp="1"/>
          </p:cNvPicPr>
          <p:nvPr>
            <p:ph idx="1"/>
          </p:nvPr>
        </p:nvPicPr>
        <p:blipFill>
          <a:blip r:embed="rId2"/>
          <a:srcRect/>
          <a:stretch>
            <a:fillRect/>
          </a:stretch>
        </p:blipFill>
        <p:spPr bwMode="auto">
          <a:xfrm>
            <a:off x="-108520" y="3429000"/>
            <a:ext cx="9361040" cy="3528392"/>
          </a:xfrm>
          <a:prstGeom prst="rect">
            <a:avLst/>
          </a:prstGeom>
          <a:noFill/>
          <a:ln w="9525">
            <a:noFill/>
            <a:miter lim="800000"/>
            <a:headEnd/>
            <a:tailEnd/>
          </a:ln>
        </p:spPr>
      </p:pic>
      <p:pic>
        <p:nvPicPr>
          <p:cNvPr id="5" name="Content Placeholder 3"/>
          <p:cNvPicPr>
            <a:picLocks/>
          </p:cNvPicPr>
          <p:nvPr/>
        </p:nvPicPr>
        <p:blipFill>
          <a:blip r:embed="rId3"/>
          <a:srcRect/>
          <a:stretch>
            <a:fillRect/>
          </a:stretch>
        </p:blipFill>
        <p:spPr bwMode="auto">
          <a:xfrm>
            <a:off x="251520" y="188640"/>
            <a:ext cx="8674766" cy="3061692"/>
          </a:xfrm>
          <a:prstGeom prst="rect">
            <a:avLst/>
          </a:prstGeom>
          <a:noFill/>
          <a:ln w="9525">
            <a:noFill/>
            <a:miter lim="800000"/>
            <a:headEnd/>
            <a:tailEnd/>
          </a:ln>
        </p:spPr>
      </p:pic>
    </p:spTree>
    <p:extLst>
      <p:ext uri="{BB962C8B-B14F-4D97-AF65-F5344CB8AC3E}">
        <p14:creationId xmlns:p14="http://schemas.microsoft.com/office/powerpoint/2010/main" val="67434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260648"/>
            <a:ext cx="8424936" cy="6873627"/>
          </a:xfrm>
        </p:spPr>
        <p:txBody>
          <a:bodyPr>
            <a:normAutofit/>
          </a:bodyPr>
          <a:lstStyle/>
          <a:p>
            <a:pPr marL="0" indent="0">
              <a:buNone/>
            </a:pPr>
            <a:r>
              <a:rPr lang="fa-IR" sz="3200" b="1" dirty="0">
                <a:solidFill>
                  <a:schemeClr val="tx1"/>
                </a:solidFill>
                <a:cs typeface="B Yas" pitchFamily="2" charset="-78"/>
              </a:rPr>
              <a:t>از مزایای این سقف عدم اکسیدایسون (زنگ زدگی) آلومینیم بوده و فاقد هزینه نگهداری و تعمیرات است. یکی دیگر از موارد کاربرد این سقف در مکان‌هایی که، به نوعی با رطوبت سر وکار دارند می‌باشد به عنوان مثال : سرویس بهداشتی. چون از ورق آلومینیوم 0/5 و 0/7یا گالوانیزه تهیه می‌گردد نه تنها آتشگیر نیست، بلكه در قبال آتش سوزی مقاوم هم می‌باشد. از خصوصیات دیگر آن ضریب جذب صوت بالا و قابلیت نصب هر نوع چراغ و دریچه بر روی آن است. وزن سقف تمام شده حدود سه كیلوگرم بر متر مربع می‌باشد و در قیاس با بقیه سقفها (نظیر رابیتس و گچ و خاك و پانلهای گچی) عملا بار مرده‌ای برای ساختمان محسوب نمی‌گردد. این نوع سقفها در دو نوع ساده ( بدون سوراخ) و سوراخدار (آكوستیك) تولید شده و به سادگی با رولهای پشم سنگ كه داخل پانلها تعبیه شده ایزوله می‌گردند كه برای مراكز حساس نظیر اتاق‌های فرمان پخش رادیو تلوزیون و غیره بسیار مناسب هستند</a:t>
            </a:r>
          </a:p>
        </p:txBody>
      </p:sp>
    </p:spTree>
    <p:extLst>
      <p:ext uri="{BB962C8B-B14F-4D97-AF65-F5344CB8AC3E}">
        <p14:creationId xmlns:p14="http://schemas.microsoft.com/office/powerpoint/2010/main" val="3139504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88840"/>
            <a:ext cx="8424936" cy="4248472"/>
          </a:xfrm>
        </p:spPr>
        <p:txBody>
          <a:bodyPr>
            <a:noAutofit/>
          </a:bodyPr>
          <a:lstStyle/>
          <a:p>
            <a:pPr marL="0" indent="457200" algn="just">
              <a:lnSpc>
                <a:spcPct val="150000"/>
              </a:lnSpc>
              <a:buNone/>
            </a:pPr>
            <a:r>
              <a:rPr lang="fa-IR" sz="2800" b="1" dirty="0">
                <a:solidFill>
                  <a:schemeClr val="tx1"/>
                </a:solidFill>
                <a:cs typeface="B Yas" pitchFamily="2" charset="-78"/>
              </a:rPr>
              <a:t>زیر سازی این سقف‌ها همگی گالوانیزه و ضد زنگ بوده كه مخصوص این سقف‌ها ساخته شده است. روش اجرای سقف دامپا یا لمبه ای بدین صورت است که، پس از اجرای میلگردهای آویز و نصب سپری به فواصل معین از پروفیل‌های قوطی به ابعاد </a:t>
            </a:r>
            <a:r>
              <a:rPr lang="en-US" sz="2800" b="1" dirty="0">
                <a:solidFill>
                  <a:schemeClr val="tx1"/>
                </a:solidFill>
                <a:cs typeface="B Yas" pitchFamily="2" charset="-78"/>
              </a:rPr>
              <a:t>cm </a:t>
            </a:r>
            <a:r>
              <a:rPr lang="fa-IR" sz="2800" b="1" dirty="0">
                <a:solidFill>
                  <a:schemeClr val="tx1"/>
                </a:solidFill>
                <a:cs typeface="B Yas" pitchFamily="2" charset="-78"/>
              </a:rPr>
              <a:t>3×3 یا </a:t>
            </a:r>
            <a:r>
              <a:rPr lang="en-US" sz="2800" b="1" dirty="0">
                <a:solidFill>
                  <a:schemeClr val="tx1"/>
                </a:solidFill>
                <a:cs typeface="B Yas" pitchFamily="2" charset="-78"/>
              </a:rPr>
              <a:t>cm </a:t>
            </a:r>
            <a:r>
              <a:rPr lang="fa-IR" sz="2800" b="1" dirty="0">
                <a:solidFill>
                  <a:schemeClr val="tx1"/>
                </a:solidFill>
                <a:cs typeface="B Yas" pitchFamily="2" charset="-78"/>
              </a:rPr>
              <a:t>4×4 که به سپری‌ها اتصال می‌یابند استفاده شده سپس ورق‌‌های آلمینیومی ‌با پرچ یا پیچ به پرفیل زیرین نصب می‌شوند. معمولا این ورق‌های آلمینیومی‌ شادولاین، ذوزنقه‌ای و کنگره‌ای می‌باشند.</a:t>
            </a:r>
            <a:endParaRPr lang="en-US" sz="2800" b="1" dirty="0">
              <a:solidFill>
                <a:schemeClr val="tx1"/>
              </a:solidFill>
              <a:cs typeface="B Yas" pitchFamily="2" charset="-78"/>
            </a:endParaRPr>
          </a:p>
          <a:p>
            <a:endParaRPr lang="fa-IR" sz="2800" b="1" dirty="0">
              <a:solidFill>
                <a:schemeClr val="tx1"/>
              </a:solidFill>
              <a:cs typeface="B Yas" pitchFamily="2" charset="-78"/>
            </a:endParaRPr>
          </a:p>
        </p:txBody>
      </p:sp>
      <p:sp>
        <p:nvSpPr>
          <p:cNvPr id="3" name="Title 2"/>
          <p:cNvSpPr>
            <a:spLocks noGrp="1"/>
          </p:cNvSpPr>
          <p:nvPr>
            <p:ph type="title"/>
          </p:nvPr>
        </p:nvSpPr>
        <p:spPr>
          <a:xfrm>
            <a:off x="457200" y="338328"/>
            <a:ext cx="8507288" cy="1252728"/>
          </a:xfrm>
        </p:spPr>
        <p:txBody>
          <a:bodyPr>
            <a:normAutofit/>
          </a:bodyPr>
          <a:lstStyle/>
          <a:p>
            <a:pPr algn="r"/>
            <a:r>
              <a:rPr lang="fa-IR" dirty="0">
                <a:solidFill>
                  <a:srgbClr val="FFFF00"/>
                </a:solidFill>
                <a:cs typeface="B Kamran Outline" pitchFamily="2" charset="-78"/>
              </a:rPr>
              <a:t>4-1 </a:t>
            </a:r>
            <a:r>
              <a:rPr lang="fa-IR" sz="4800" dirty="0">
                <a:solidFill>
                  <a:srgbClr val="FFFF00"/>
                </a:solidFill>
                <a:cs typeface="B Kamran Outline" pitchFamily="2" charset="-78"/>
              </a:rPr>
              <a:t>زیرزسازی</a:t>
            </a:r>
            <a:r>
              <a:rPr lang="fa-IR" dirty="0">
                <a:solidFill>
                  <a:srgbClr val="FFFF00"/>
                </a:solidFill>
                <a:cs typeface="B Kamran Outline" pitchFamily="2" charset="-78"/>
              </a:rPr>
              <a:t> سقف کاذب آلومینیومی</a:t>
            </a:r>
          </a:p>
        </p:txBody>
      </p:sp>
    </p:spTree>
    <p:extLst>
      <p:ext uri="{BB962C8B-B14F-4D97-AF65-F5344CB8AC3E}">
        <p14:creationId xmlns:p14="http://schemas.microsoft.com/office/powerpoint/2010/main" val="3727997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772816"/>
            <a:ext cx="8640959" cy="4968552"/>
          </a:xfrm>
        </p:spPr>
        <p:txBody>
          <a:bodyPr>
            <a:normAutofit fontScale="47500" lnSpcReduction="20000"/>
          </a:bodyPr>
          <a:lstStyle/>
          <a:p>
            <a:pPr marL="0" indent="0">
              <a:buNone/>
            </a:pPr>
            <a:r>
              <a:rPr lang="fa-IR" sz="7600" b="1" dirty="0">
                <a:solidFill>
                  <a:schemeClr val="tx1"/>
                </a:solidFill>
                <a:cs typeface="B Nazanin" pitchFamily="2" charset="-78"/>
              </a:rPr>
              <a:t>1. اتصال آویز سقف کاذب در سقف طاق ضربی</a:t>
            </a:r>
          </a:p>
          <a:p>
            <a:pPr marL="0" indent="0">
              <a:buNone/>
            </a:pPr>
            <a:endParaRPr lang="en-US" sz="5100" b="1" dirty="0">
              <a:solidFill>
                <a:schemeClr val="tx1"/>
              </a:solidFill>
              <a:cs typeface="B Nazanin" pitchFamily="2" charset="-78"/>
            </a:endParaRPr>
          </a:p>
          <a:p>
            <a:pPr marL="0" indent="0">
              <a:buNone/>
            </a:pPr>
            <a:r>
              <a:rPr lang="fa-IR" sz="6700" b="1" dirty="0">
                <a:solidFill>
                  <a:schemeClr val="tx1"/>
                </a:solidFill>
                <a:cs typeface="B Nazanin" pitchFamily="2" charset="-78"/>
              </a:rPr>
              <a:t>اتصال میلگرد‌های آویز معمولا از میلگرد ساده </a:t>
            </a:r>
            <a:r>
              <a:rPr lang="en-US" sz="6700" b="1" dirty="0">
                <a:solidFill>
                  <a:schemeClr val="tx1"/>
                </a:solidFill>
                <a:cs typeface="B Nazanin" pitchFamily="2" charset="-78"/>
              </a:rPr>
              <a:t>mm</a:t>
            </a:r>
            <a:r>
              <a:rPr lang="fa-IR" sz="6700" b="1" dirty="0">
                <a:solidFill>
                  <a:schemeClr val="tx1"/>
                </a:solidFill>
                <a:cs typeface="B Nazanin" pitchFamily="2" charset="-78"/>
              </a:rPr>
              <a:t> 8 انتخاب می‌شود. معمولا پس از خم نمودن میلگردها اتصال از ناحیه زیر بال تیر آهن‌های پوششی صورت می‌گیرد. این میلگردها به ارتفاع مورد نظر و به فواصل معین در طول سقف اجرا می‌شوند. اتصال میلگرد به بال زیرین تیر آهن‌های پوششی سقف به کمک جوش از نکات مهم و حائز اهمیت می‌باشد. معمولا از آن جا که جوش، سر بالا می‌باشد و احتمال قطره‌ای شدن آن زیاد است نوع الکترود تعویض شده و طول جوش با بعد بیشتری صورت می‌گیرد.</a:t>
            </a:r>
          </a:p>
          <a:p>
            <a:pPr marL="0" indent="0">
              <a:buNone/>
            </a:pPr>
            <a:endParaRPr lang="fa-IR" dirty="0">
              <a:solidFill>
                <a:schemeClr val="tx1"/>
              </a:solidFill>
            </a:endParaRPr>
          </a:p>
        </p:txBody>
      </p:sp>
      <p:sp>
        <p:nvSpPr>
          <p:cNvPr id="3" name="Title 2"/>
          <p:cNvSpPr>
            <a:spLocks noGrp="1"/>
          </p:cNvSpPr>
          <p:nvPr>
            <p:ph type="title"/>
          </p:nvPr>
        </p:nvSpPr>
        <p:spPr/>
        <p:txBody>
          <a:bodyPr>
            <a:normAutofit fontScale="90000"/>
          </a:bodyPr>
          <a:lstStyle/>
          <a:p>
            <a:pPr algn="r"/>
            <a:r>
              <a:rPr lang="fa-IR" sz="5400" b="1" dirty="0">
                <a:solidFill>
                  <a:srgbClr val="FFFF00"/>
                </a:solidFill>
                <a:cs typeface="B Kamran Outline" pitchFamily="2" charset="-78"/>
              </a:rPr>
              <a:t>محل تعبیه آویز در سقف‌های کاذب</a:t>
            </a:r>
            <a:endParaRPr lang="fa-IR" sz="5400" dirty="0">
              <a:solidFill>
                <a:srgbClr val="FFFF00"/>
              </a:solidFill>
              <a:cs typeface="B Kamran Outline" pitchFamily="2" charset="-78"/>
            </a:endParaRPr>
          </a:p>
        </p:txBody>
      </p:sp>
    </p:spTree>
    <p:extLst>
      <p:ext uri="{BB962C8B-B14F-4D97-AF65-F5344CB8AC3E}">
        <p14:creationId xmlns:p14="http://schemas.microsoft.com/office/powerpoint/2010/main" val="15454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700808"/>
            <a:ext cx="8640961" cy="5157192"/>
          </a:xfrm>
        </p:spPr>
        <p:txBody>
          <a:bodyPr>
            <a:noAutofit/>
          </a:bodyPr>
          <a:lstStyle/>
          <a:p>
            <a:pPr marL="0" indent="0">
              <a:buNone/>
            </a:pPr>
            <a:r>
              <a:rPr lang="fa-IR" sz="2800" b="1" dirty="0">
                <a:solidFill>
                  <a:schemeClr val="tx1"/>
                </a:solidFill>
                <a:cs typeface="2  Roya" pitchFamily="2" charset="-78"/>
              </a:rPr>
              <a:t>این سقف ترکیبی از فولاد و بتن سبک است که عملکردي مرکب داشته </a:t>
            </a:r>
          </a:p>
          <a:p>
            <a:pPr marL="0" indent="0">
              <a:buNone/>
            </a:pPr>
            <a:r>
              <a:rPr lang="fa-IR" sz="2800" b="1" dirty="0">
                <a:solidFill>
                  <a:schemeClr val="tx1"/>
                </a:solidFill>
                <a:cs typeface="2  Roya" pitchFamily="2" charset="-78"/>
              </a:rPr>
              <a:t>و به صورت کاملا پیش ساخته در کارخانه تولید و پس از حمل به محل پروژه با اتصالات جوشی و یا مکانیکی به تیرهاي اصلی یا فرعی سازه متصل می گردد. وزن هر متر مربع این سقف تقریبا 80 کیلوگرم است.</a:t>
            </a:r>
          </a:p>
          <a:p>
            <a:pPr marL="0" indent="0">
              <a:buNone/>
            </a:pPr>
            <a:r>
              <a:rPr lang="fa-IR" sz="2800" b="1" dirty="0">
                <a:solidFill>
                  <a:schemeClr val="tx1"/>
                </a:solidFill>
                <a:cs typeface="2  Roya" pitchFamily="2" charset="-78"/>
              </a:rPr>
              <a:t>می تواند به اقصی نقاط کشور حمل و یا به کشورهاي همسایه صادر شود. برآوردهاي مالی نشان می دهد اختلاف هزینه حمل سقف </a:t>
            </a:r>
            <a:r>
              <a:rPr lang="en-US" sz="2800" b="1" dirty="0">
                <a:solidFill>
                  <a:schemeClr val="tx1"/>
                </a:solidFill>
                <a:cs typeface="2  Roya" pitchFamily="2" charset="-78"/>
              </a:rPr>
              <a:t>LCP </a:t>
            </a:r>
            <a:r>
              <a:rPr lang="fa-IR" sz="2800" b="1" dirty="0">
                <a:solidFill>
                  <a:schemeClr val="tx1"/>
                </a:solidFill>
                <a:cs typeface="2  Roya" pitchFamily="2" charset="-78"/>
              </a:rPr>
              <a:t> به مسافت هاي دور صرفاً در حدود 2 درصد ارزش کالا را داشته و کاملاً اقتصادي می باشد.</a:t>
            </a:r>
          </a:p>
          <a:p>
            <a:pPr marL="0" indent="0">
              <a:buNone/>
            </a:pPr>
            <a:r>
              <a:rPr lang="en-US" sz="2800" b="1" dirty="0">
                <a:solidFill>
                  <a:schemeClr val="tx1"/>
                </a:solidFill>
                <a:cs typeface="2  Roya" pitchFamily="2" charset="-78"/>
              </a:rPr>
              <a:t>LCP</a:t>
            </a:r>
            <a:r>
              <a:rPr lang="fa-IR" sz="2800" b="1" dirty="0">
                <a:solidFill>
                  <a:schemeClr val="tx1"/>
                </a:solidFill>
                <a:cs typeface="2  Roya" pitchFamily="2" charset="-78"/>
              </a:rPr>
              <a:t> سقف سبک مرکب جدیدي است که بخوبی پاسخگوي نیازهاي اصلی یک سیستم سازه اي می باشد و با نام </a:t>
            </a:r>
            <a:r>
              <a:rPr lang="en-US" sz="2800" b="1" dirty="0">
                <a:solidFill>
                  <a:schemeClr val="tx1"/>
                </a:solidFill>
                <a:cs typeface="2  Roya" pitchFamily="2" charset="-78"/>
              </a:rPr>
              <a:t>Light  Composite</a:t>
            </a:r>
          </a:p>
          <a:p>
            <a:pPr marL="0" indent="0">
              <a:buNone/>
            </a:pPr>
            <a:r>
              <a:rPr lang="en-US" sz="2800" b="1" dirty="0">
                <a:solidFill>
                  <a:schemeClr val="tx1"/>
                </a:solidFill>
                <a:cs typeface="2  Roya" pitchFamily="2" charset="-78"/>
              </a:rPr>
              <a:t> Panel  </a:t>
            </a:r>
            <a:r>
              <a:rPr lang="fa-IR" sz="2800" b="1" dirty="0">
                <a:solidFill>
                  <a:schemeClr val="tx1"/>
                </a:solidFill>
                <a:cs typeface="2  Roya" pitchFamily="2" charset="-78"/>
              </a:rPr>
              <a:t>یا نام اختصاری </a:t>
            </a:r>
            <a:r>
              <a:rPr lang="en-US" sz="2800" b="1" dirty="0">
                <a:solidFill>
                  <a:schemeClr val="tx1"/>
                </a:solidFill>
                <a:cs typeface="2  Roya" pitchFamily="2" charset="-78"/>
              </a:rPr>
              <a:t>LCP</a:t>
            </a:r>
            <a:r>
              <a:rPr lang="fa-IR" sz="2800" b="1" dirty="0">
                <a:solidFill>
                  <a:schemeClr val="tx1"/>
                </a:solidFill>
                <a:cs typeface="2  Roya" pitchFamily="2" charset="-78"/>
              </a:rPr>
              <a:t> معرفی شده .</a:t>
            </a:r>
          </a:p>
        </p:txBody>
      </p:sp>
      <p:sp>
        <p:nvSpPr>
          <p:cNvPr id="3" name="Title 2"/>
          <p:cNvSpPr>
            <a:spLocks noGrp="1"/>
          </p:cNvSpPr>
          <p:nvPr>
            <p:ph type="title"/>
          </p:nvPr>
        </p:nvSpPr>
        <p:spPr>
          <a:xfrm>
            <a:off x="611560" y="332656"/>
            <a:ext cx="8229600" cy="1252728"/>
          </a:xfrm>
        </p:spPr>
        <p:txBody>
          <a:bodyPr>
            <a:noAutofit/>
          </a:bodyPr>
          <a:lstStyle/>
          <a:p>
            <a:pPr algn="r"/>
            <a:r>
              <a:rPr lang="fa-IR" sz="8800" dirty="0">
                <a:solidFill>
                  <a:srgbClr val="FF0000"/>
                </a:solidFill>
                <a:cs typeface="2  Yagut_MRT" pitchFamily="2" charset="-78"/>
              </a:rPr>
              <a:t>معرفی</a:t>
            </a:r>
          </a:p>
        </p:txBody>
      </p:sp>
    </p:spTree>
    <p:extLst>
      <p:ext uri="{BB962C8B-B14F-4D97-AF65-F5344CB8AC3E}">
        <p14:creationId xmlns:p14="http://schemas.microsoft.com/office/powerpoint/2010/main" val="3722621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60648"/>
            <a:ext cx="8784975" cy="6480720"/>
          </a:xfrm>
        </p:spPr>
        <p:txBody>
          <a:bodyPr>
            <a:normAutofit/>
          </a:bodyPr>
          <a:lstStyle/>
          <a:p>
            <a:pPr marL="0" indent="465138">
              <a:lnSpc>
                <a:spcPct val="120000"/>
              </a:lnSpc>
              <a:buNone/>
            </a:pPr>
            <a:r>
              <a:rPr lang="fa-IR" sz="4000" b="1" dirty="0">
                <a:solidFill>
                  <a:schemeClr val="tx1"/>
                </a:solidFill>
                <a:cs typeface="B Yas" pitchFamily="2" charset="-78"/>
              </a:rPr>
              <a:t>2. اتصال آویز سقف کاذب در سقف بتنی </a:t>
            </a:r>
          </a:p>
          <a:p>
            <a:pPr marL="0" indent="465138" algn="just">
              <a:lnSpc>
                <a:spcPct val="120000"/>
              </a:lnSpc>
              <a:buNone/>
            </a:pPr>
            <a:r>
              <a:rPr lang="fa-IR" sz="3200" b="1" dirty="0">
                <a:solidFill>
                  <a:schemeClr val="tx1"/>
                </a:solidFill>
                <a:cs typeface="B Yas" pitchFamily="2" charset="-78"/>
              </a:rPr>
              <a:t>به دو روش انجام می‌شود:</a:t>
            </a:r>
            <a:endParaRPr lang="en-US" sz="3200" b="1" dirty="0">
              <a:solidFill>
                <a:schemeClr val="tx1"/>
              </a:solidFill>
              <a:cs typeface="B Yas" pitchFamily="2" charset="-78"/>
            </a:endParaRPr>
          </a:p>
          <a:p>
            <a:pPr marL="0" indent="465138" algn="just">
              <a:lnSpc>
                <a:spcPct val="120000"/>
              </a:lnSpc>
              <a:buNone/>
            </a:pPr>
            <a:endParaRPr lang="fa-IR" sz="3200" b="1" dirty="0">
              <a:solidFill>
                <a:schemeClr val="tx1"/>
              </a:solidFill>
              <a:cs typeface="B Yas" pitchFamily="2" charset="-78"/>
            </a:endParaRPr>
          </a:p>
          <a:p>
            <a:pPr marL="0" indent="465138" algn="just">
              <a:lnSpc>
                <a:spcPct val="120000"/>
              </a:lnSpc>
              <a:buNone/>
            </a:pPr>
            <a:r>
              <a:rPr lang="fa-IR" sz="3200" b="1" dirty="0">
                <a:solidFill>
                  <a:schemeClr val="tx1"/>
                </a:solidFill>
                <a:cs typeface="B Yas" pitchFamily="2" charset="-78"/>
              </a:rPr>
              <a:t>2-الف)</a:t>
            </a:r>
            <a:r>
              <a:rPr lang="fa-IR" sz="3200" dirty="0">
                <a:solidFill>
                  <a:schemeClr val="tx1"/>
                </a:solidFill>
                <a:cs typeface="B Yas" pitchFamily="2" charset="-78"/>
              </a:rPr>
              <a:t> در این روش، میلگرد‌های آویز در سقف بتنی، هنگام قالب بندی با فواصل معین به آرماتور اصلی سقف متصل می‌شوند.بدهی است بهینه ترین حالت، آن است که محل نصب آویزها به طریقی اجرا شود که میلگردهای آویز از درزهای کفراژ عبور نمایند. در غیر این صورت ابتدا قالب (چوبی) سوراخ شده و پس از عبور آویز از آن و مهار نمودن قالب، قبل از بتن ریزی اطراف سوراخ پر شده تا، از عبور شیره بتن جلوگیری به عمل آید. </a:t>
            </a:r>
            <a:endParaRPr lang="fa-IR" dirty="0">
              <a:solidFill>
                <a:schemeClr val="tx1"/>
              </a:solidFill>
            </a:endParaRPr>
          </a:p>
        </p:txBody>
      </p:sp>
    </p:spTree>
    <p:extLst>
      <p:ext uri="{BB962C8B-B14F-4D97-AF65-F5344CB8AC3E}">
        <p14:creationId xmlns:p14="http://schemas.microsoft.com/office/powerpoint/2010/main" val="3500066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548680"/>
            <a:ext cx="8496944" cy="4314792"/>
          </a:xfrm>
        </p:spPr>
        <p:txBody>
          <a:bodyPr/>
          <a:lstStyle/>
          <a:p>
            <a:pPr marL="0" indent="0">
              <a:buNone/>
            </a:pPr>
            <a:r>
              <a:rPr lang="fa-IR" sz="2800" b="1" dirty="0">
                <a:solidFill>
                  <a:schemeClr val="tx1"/>
                </a:solidFill>
                <a:cs typeface="B Yas" pitchFamily="2" charset="-78"/>
              </a:rPr>
              <a:t>2-ب) در این روش، صفحاتی فلزی در کف قالب‌های سقف و تیر قرار داده می‌شود تا پس از اجرای سقف و قالب برداری، میلگردهای سقف کاذب به این صفحات متصل شود.</a:t>
            </a:r>
            <a:endParaRPr lang="en-US" sz="2800" b="1" dirty="0">
              <a:solidFill>
                <a:schemeClr val="tx1"/>
              </a:solidFill>
              <a:cs typeface="B Yas" pitchFamily="2" charset="-78"/>
            </a:endParaRPr>
          </a:p>
          <a:p>
            <a:pPr marL="0" indent="0">
              <a:buNone/>
            </a:pPr>
            <a:endParaRPr lang="fa-IR" dirty="0">
              <a:solidFill>
                <a:schemeClr val="tx1"/>
              </a:solidFill>
            </a:endParaRPr>
          </a:p>
        </p:txBody>
      </p:sp>
      <p:pic>
        <p:nvPicPr>
          <p:cNvPr id="4" name="Picture 3" descr="E:\Word\Saeb\Picture\عمران\دارالشفاء\کارآموزی\دارالشفاء (189).JPG"/>
          <p:cNvPicPr/>
          <p:nvPr/>
        </p:nvPicPr>
        <p:blipFill>
          <a:blip r:embed="rId2"/>
          <a:srcRect l="321" t="5867"/>
          <a:stretch>
            <a:fillRect/>
          </a:stretch>
        </p:blipFill>
        <p:spPr bwMode="auto">
          <a:xfrm>
            <a:off x="251520" y="2204864"/>
            <a:ext cx="8640960" cy="4320480"/>
          </a:xfrm>
          <a:prstGeom prst="rect">
            <a:avLst/>
          </a:prstGeom>
          <a:noFill/>
          <a:ln w="9525">
            <a:noFill/>
            <a:miter lim="800000"/>
            <a:headEnd/>
            <a:tailEnd/>
          </a:ln>
        </p:spPr>
      </p:pic>
    </p:spTree>
    <p:extLst>
      <p:ext uri="{BB962C8B-B14F-4D97-AF65-F5344CB8AC3E}">
        <p14:creationId xmlns:p14="http://schemas.microsoft.com/office/powerpoint/2010/main" val="202289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192377"/>
            <a:ext cx="8208912" cy="4680520"/>
          </a:xfrm>
        </p:spPr>
        <p:txBody>
          <a:bodyPr>
            <a:noAutofit/>
          </a:bodyPr>
          <a:lstStyle/>
          <a:p>
            <a:pPr marL="0" indent="465138" algn="just">
              <a:buNone/>
            </a:pPr>
            <a:endParaRPr lang="fa-IR" sz="2800" b="1" dirty="0">
              <a:solidFill>
                <a:schemeClr val="tx1"/>
              </a:solidFill>
              <a:cs typeface="B Nazanin" pitchFamily="2" charset="-78"/>
            </a:endParaRPr>
          </a:p>
          <a:p>
            <a:pPr marL="0" indent="465138" algn="just">
              <a:buNone/>
            </a:pPr>
            <a:r>
              <a:rPr lang="fa-IR" sz="2800" b="1" dirty="0">
                <a:solidFill>
                  <a:schemeClr val="tx1"/>
                </a:solidFill>
                <a:cs typeface="B Nazanin" pitchFamily="2" charset="-78"/>
              </a:rPr>
              <a:t>قبل از بتن ریزی سقف تیرچه بلوک، مکان‌‌های سقف کاذب در زیر سقف مشخص می‌شود. مناسب ترین محل عبور میلگرد فاصله مختصر بین بلوک با تیرچه می‌باشد. </a:t>
            </a:r>
            <a:endParaRPr lang="en-US" sz="2800" b="1" dirty="0">
              <a:solidFill>
                <a:schemeClr val="tx1"/>
              </a:solidFill>
              <a:cs typeface="B Nazanin" pitchFamily="2" charset="-78"/>
            </a:endParaRPr>
          </a:p>
          <a:p>
            <a:pPr marL="0" indent="465138" algn="just">
              <a:buNone/>
            </a:pPr>
            <a:r>
              <a:rPr lang="fa-IR" sz="2800" b="1" dirty="0">
                <a:solidFill>
                  <a:schemeClr val="tx1"/>
                </a:solidFill>
                <a:cs typeface="B Nazanin" pitchFamily="2" charset="-78"/>
              </a:rPr>
              <a:t>میلگردهای آویز در این حالت خم شده و به آرماتور تیرچه اتصال می‌یابند. هنگام بتن ریزی به علت نفوذ کامل بتن در حد فاصل تیرچه و بلوک آویز در جای خود تثبیت شده و از حرکت احتمالی آن جلوگیری به عمل می‌آید.</a:t>
            </a:r>
            <a:endParaRPr lang="en-US" sz="3200" b="1" dirty="0">
              <a:solidFill>
                <a:schemeClr val="tx1"/>
              </a:solidFill>
              <a:cs typeface="B Nazanin" pitchFamily="2" charset="-78"/>
            </a:endParaRPr>
          </a:p>
        </p:txBody>
      </p:sp>
      <p:sp>
        <p:nvSpPr>
          <p:cNvPr id="3" name="Title 2"/>
          <p:cNvSpPr>
            <a:spLocks noGrp="1"/>
          </p:cNvSpPr>
          <p:nvPr>
            <p:ph type="title"/>
          </p:nvPr>
        </p:nvSpPr>
        <p:spPr>
          <a:xfrm>
            <a:off x="467544" y="692696"/>
            <a:ext cx="8229600" cy="1252728"/>
          </a:xfrm>
        </p:spPr>
        <p:txBody>
          <a:bodyPr>
            <a:noAutofit/>
          </a:bodyPr>
          <a:lstStyle/>
          <a:p>
            <a:pPr algn="r"/>
            <a:r>
              <a:rPr lang="fa-IR" sz="3600" b="1" dirty="0">
                <a:solidFill>
                  <a:schemeClr val="tx1"/>
                </a:solidFill>
                <a:cs typeface="B Nazanin" pitchFamily="2" charset="-78"/>
              </a:rPr>
              <a:t>3. اتصال آویز سقف کاذب در سقف تیرچه بلوک</a:t>
            </a:r>
            <a:endParaRPr lang="fa-IR" sz="3600" dirty="0"/>
          </a:p>
        </p:txBody>
      </p:sp>
    </p:spTree>
    <p:extLst>
      <p:ext uri="{BB962C8B-B14F-4D97-AF65-F5344CB8AC3E}">
        <p14:creationId xmlns:p14="http://schemas.microsoft.com/office/powerpoint/2010/main" val="4174892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fa-IR" sz="4800" b="1" dirty="0">
                <a:solidFill>
                  <a:srgbClr val="FFFF00"/>
                </a:solidFill>
                <a:cs typeface="B Kamran Outline" pitchFamily="2" charset="-78"/>
              </a:rPr>
              <a:t>محل تعبیه آویز در سقف‌ها</a:t>
            </a:r>
          </a:p>
        </p:txBody>
      </p:sp>
      <p:pic>
        <p:nvPicPr>
          <p:cNvPr id="4" name="Content Placeholder 3" descr="E:\Word\Saeb\مقالات\عناصر و جزییات-سقف-\تیرچه و بلوک\Photo\Picture 027.jpg"/>
          <p:cNvPicPr>
            <a:picLocks noGrp="1"/>
          </p:cNvPicPr>
          <p:nvPr>
            <p:ph idx="1"/>
          </p:nvPr>
        </p:nvPicPr>
        <p:blipFill>
          <a:blip r:embed="rId2" cstate="print"/>
          <a:srcRect r="32653" b="34188"/>
          <a:stretch>
            <a:fillRect/>
          </a:stretch>
        </p:blipFill>
        <p:spPr bwMode="auto">
          <a:xfrm>
            <a:off x="971600" y="1412776"/>
            <a:ext cx="7920880" cy="2952328"/>
          </a:xfrm>
          <a:prstGeom prst="rect">
            <a:avLst/>
          </a:prstGeom>
          <a:noFill/>
          <a:ln w="9525">
            <a:noFill/>
            <a:miter lim="800000"/>
            <a:headEnd/>
            <a:tailEnd/>
          </a:ln>
        </p:spPr>
      </p:pic>
      <p:pic>
        <p:nvPicPr>
          <p:cNvPr id="5" name="Picture 4" descr="DSC00956.JPG"/>
          <p:cNvPicPr>
            <a:picLocks noChangeAspect="1"/>
          </p:cNvPicPr>
          <p:nvPr/>
        </p:nvPicPr>
        <p:blipFill>
          <a:blip r:embed="rId3"/>
          <a:srcRect t="1953" b="35000"/>
          <a:stretch>
            <a:fillRect/>
          </a:stretch>
        </p:blipFill>
        <p:spPr>
          <a:xfrm>
            <a:off x="0" y="4293096"/>
            <a:ext cx="8100392" cy="2564904"/>
          </a:xfrm>
          <a:prstGeom prst="rect">
            <a:avLst/>
          </a:prstGeom>
        </p:spPr>
      </p:pic>
    </p:spTree>
    <p:extLst>
      <p:ext uri="{BB962C8B-B14F-4D97-AF65-F5344CB8AC3E}">
        <p14:creationId xmlns:p14="http://schemas.microsoft.com/office/powerpoint/2010/main" val="12428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772816"/>
            <a:ext cx="8784976" cy="4824536"/>
          </a:xfrm>
        </p:spPr>
        <p:txBody>
          <a:bodyPr>
            <a:normAutofit fontScale="92500" lnSpcReduction="10000"/>
          </a:bodyPr>
          <a:lstStyle/>
          <a:p>
            <a:pPr marL="0" indent="0">
              <a:buNone/>
            </a:pPr>
            <a:r>
              <a:rPr lang="fa-IR" b="1" dirty="0">
                <a:solidFill>
                  <a:schemeClr val="tx1"/>
                </a:solidFill>
                <a:cs typeface="B Yas" pitchFamily="2" charset="-78"/>
              </a:rPr>
              <a:t>کناف در نوع خود در طراحی پیشرو ست. کناف از جمله بزرگترین شرکت های تولید کننده سیستم سازه های خشک در جهان می باشد. این شرکت توسط برادران آلمانی کناف در شهر سارلند بنیان گذاری شد و بقدری پیشرفت کرد که در بسیاری از کشورهای جهان از جمله ایران به فعالیت می پردازد. در حاضر نماینده شرکت کناف در ایران به نام شرکت </a:t>
            </a:r>
            <a:r>
              <a:rPr lang="fa-IR" b="1" dirty="0">
                <a:solidFill>
                  <a:schemeClr val="tx1"/>
                </a:solidFill>
                <a:cs typeface="B Yas" pitchFamily="2" charset="-78"/>
                <a:hlinkClick r:id="rId2" tooltip="کناف"/>
              </a:rPr>
              <a:t>کناف</a:t>
            </a:r>
            <a:r>
              <a:rPr lang="fa-IR" b="1" dirty="0">
                <a:solidFill>
                  <a:schemeClr val="tx1"/>
                </a:solidFill>
                <a:cs typeface="B Yas" pitchFamily="2" charset="-78"/>
              </a:rPr>
              <a:t> ایران شناخته می شود. </a:t>
            </a:r>
          </a:p>
          <a:p>
            <a:pPr marL="0" indent="0">
              <a:buNone/>
            </a:pPr>
            <a:endParaRPr lang="fa-IR" b="1" dirty="0">
              <a:solidFill>
                <a:schemeClr val="tx1"/>
              </a:solidFill>
              <a:cs typeface="B Yas" pitchFamily="2" charset="-78"/>
            </a:endParaRPr>
          </a:p>
          <a:p>
            <a:pPr marL="0" indent="0">
              <a:buNone/>
            </a:pPr>
            <a:r>
              <a:rPr lang="fa-IR" sz="2800" b="1" dirty="0">
                <a:solidFill>
                  <a:schemeClr val="tx1"/>
                </a:solidFill>
                <a:cs typeface="B Yas" pitchFamily="2" charset="-78"/>
              </a:rPr>
              <a:t> نوعی از مصالح کناف که در صنعت سقف کاذب فعالیت دارد تایل ها گچی هستند و در نوع تایل های ساده و آکوستیک تولید می شوند. تایل های آکوستیک جاذب صدا هستند به همین خاطر بهترین گزینه بعنوان پوشش سقف و دیوار در مکان های عمومی هستند اما تایل های گچی ساده که  فاقد خاصیت جذب صوت می باشند و در صورت داشتن پوشش پی وی سی نیازی به رنگ آمیزی نداشته و بسرعت بکار می رو ند. همچنین مدلهای دارای پوشش آلومینیومی برای مکان هایی که احتمال ریزش آب در پشت تایل وجود دارد استفاده می شود مثلا در مناطق شرجی شمال و جنوب کشور استفاده از سقف کاذب کناف یکی از بهترین گزینه هاست.</a:t>
            </a:r>
          </a:p>
        </p:txBody>
      </p:sp>
      <p:sp>
        <p:nvSpPr>
          <p:cNvPr id="3" name="Title 2"/>
          <p:cNvSpPr>
            <a:spLocks noGrp="1"/>
          </p:cNvSpPr>
          <p:nvPr>
            <p:ph type="title"/>
          </p:nvPr>
        </p:nvSpPr>
        <p:spPr/>
        <p:txBody>
          <a:bodyPr/>
          <a:lstStyle/>
          <a:p>
            <a:pPr algn="r"/>
            <a:r>
              <a:rPr lang="fa-IR" b="1" dirty="0">
                <a:solidFill>
                  <a:srgbClr val="FFFF00"/>
                </a:solidFill>
                <a:cs typeface="2  Nazanin Outline" pitchFamily="2" charset="-78"/>
              </a:rPr>
              <a:t>5)سقف کاذب کناف</a:t>
            </a:r>
          </a:p>
        </p:txBody>
      </p:sp>
    </p:spTree>
    <p:extLst>
      <p:ext uri="{BB962C8B-B14F-4D97-AF65-F5344CB8AC3E}">
        <p14:creationId xmlns:p14="http://schemas.microsoft.com/office/powerpoint/2010/main" val="535908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88640"/>
            <a:ext cx="4104456" cy="6408712"/>
          </a:xfrm>
        </p:spPr>
        <p:txBody>
          <a:bodyPr>
            <a:noAutofit/>
          </a:bodyPr>
          <a:lstStyle/>
          <a:p>
            <a:pPr marL="0" indent="0">
              <a:buNone/>
            </a:pPr>
            <a:r>
              <a:rPr lang="fa-IR" b="1" i="1" dirty="0">
                <a:solidFill>
                  <a:schemeClr val="tx1"/>
                </a:solidFill>
                <a:cs typeface="B Yas" pitchFamily="2" charset="-78"/>
              </a:rPr>
              <a:t>سقف های کاذب کناف</a:t>
            </a:r>
            <a:r>
              <a:rPr lang="fa-IR" b="1" dirty="0">
                <a:solidFill>
                  <a:schemeClr val="tx1"/>
                </a:solidFill>
                <a:cs typeface="B Yas" pitchFamily="2" charset="-78"/>
              </a:rPr>
              <a:t> در دو نوع یکپارچه و مشبک هستند در نوع یکپارچه سقف کناف بدون درز بوده و ساختار آنها از اتصال تایل روکش دار گچی به سقف اصلی متصل می شوند این ساختار از لحاظ معماری بسیار منعطف بوده و در ساخت سقف های زیبا و دکوراتیو کاربرد دارند. این سقف ها عایق حرارت و صوت بوده و از مقاومت بالایی برخوردار هستند. اما سقف های کاذب کناف مشبک از شبکه سازه های </a:t>
            </a:r>
            <a:r>
              <a:rPr lang="en-US" b="1" dirty="0">
                <a:solidFill>
                  <a:schemeClr val="tx1"/>
                </a:solidFill>
                <a:cs typeface="B Yas" pitchFamily="2" charset="-78"/>
              </a:rPr>
              <a:t>T </a:t>
            </a:r>
            <a:r>
              <a:rPr lang="fa-IR" b="1" dirty="0">
                <a:solidFill>
                  <a:schemeClr val="tx1"/>
                </a:solidFill>
                <a:cs typeface="B Yas" pitchFamily="2" charset="-78"/>
              </a:rPr>
              <a:t>شکل و تایل های گچی تشکیل می شوند. این شبکه به وسیله آویزهای قابل تنظیم به سقف اصلی متصل گردیده و سپس تایل های گچی درون این شبکه قرار می گیرند. نصب سریع، دسترسی آسان به فضای پشت سقف های کاذب کناف و تعمیر و نگهداری ساده از جمله ویژگی های سقف های کاذب کناف میباشند.</a:t>
            </a:r>
          </a:p>
        </p:txBody>
      </p:sp>
      <p:pic>
        <p:nvPicPr>
          <p:cNvPr id="3078" name="Picture 6" descr="Image result for ‫سقف کاذب کنا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104456"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483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758 سقف کاذب کناف فوق العاده شیک مناسب برای منزل و اماکن عموم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60648"/>
            <a:ext cx="5715000" cy="42661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84 سقف کاذب کناف فوق العاده شیک مناسب برای منزل و اماکن عمومی"/>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2945188"/>
            <a:ext cx="6264696" cy="365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51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b="1" dirty="0"/>
              <a:t>سقف کاذب چوبی</a:t>
            </a:r>
            <a:br>
              <a:rPr lang="fa-IR" dirty="0"/>
            </a:br>
            <a:r>
              <a:rPr lang="fa-IR" dirty="0"/>
              <a:t>در این نوع سقف ، قبل از اجرای لمبه کوبی ، دور سقف با چهارتراش چوبی مناسب کلاف کشی و تراز  می شود . شبکه اصلی این نوع سقف از فولاد یا چهار تراش و شبکه فرعی آن چوبی است . لمبه های چوبی از جنس چوب نراد خارجی (روسی یا مشابه آن) هستند .</a:t>
            </a:r>
          </a:p>
        </p:txBody>
      </p:sp>
      <p:sp>
        <p:nvSpPr>
          <p:cNvPr id="3" name="Title 2"/>
          <p:cNvSpPr>
            <a:spLocks noGrp="1"/>
          </p:cNvSpPr>
          <p:nvPr>
            <p:ph type="title"/>
          </p:nvPr>
        </p:nvSpPr>
        <p:spPr/>
        <p:txBody>
          <a:bodyPr/>
          <a:lstStyle/>
          <a:p>
            <a:r>
              <a:rPr lang="fa-IR" dirty="0"/>
              <a:t>سقف کاذب چوبی</a:t>
            </a:r>
          </a:p>
        </p:txBody>
      </p:sp>
    </p:spTree>
    <p:extLst>
      <p:ext uri="{BB962C8B-B14F-4D97-AF65-F5344CB8AC3E}">
        <p14:creationId xmlns:p14="http://schemas.microsoft.com/office/powerpoint/2010/main" val="1810794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916832"/>
            <a:ext cx="8784977" cy="4752528"/>
          </a:xfrm>
        </p:spPr>
        <p:txBody>
          <a:bodyPr>
            <a:normAutofit fontScale="92500"/>
          </a:bodyPr>
          <a:lstStyle/>
          <a:p>
            <a:pPr marL="0" indent="0">
              <a:buNone/>
            </a:pPr>
            <a:r>
              <a:rPr lang="fa-IR" b="1" dirty="0">
                <a:solidFill>
                  <a:schemeClr val="tx1"/>
                </a:solidFill>
                <a:cs typeface="2  Roya" pitchFamily="2" charset="-78"/>
              </a:rPr>
              <a:t> سقفهای کوبیاکس ،حبابی،</a:t>
            </a:r>
            <a:r>
              <a:rPr lang="en-US" dirty="0"/>
              <a:t> Bubble Deck</a:t>
            </a:r>
            <a:r>
              <a:rPr lang="en-US" b="1" dirty="0">
                <a:solidFill>
                  <a:schemeClr val="tx1"/>
                </a:solidFill>
                <a:cs typeface="2  Roya" pitchFamily="2" charset="-78"/>
              </a:rPr>
              <a:t> </a:t>
            </a:r>
            <a:r>
              <a:rPr lang="fa-IR" b="1" dirty="0">
                <a:solidFill>
                  <a:schemeClr val="tx1"/>
                </a:solidFill>
                <a:cs typeface="2  Roya" pitchFamily="2" charset="-78"/>
              </a:rPr>
              <a:t>و یا مجوف برای اولین بار در دهه ی 90 میلادی به ابتکار یک مهندس دانمارکی به نام </a:t>
            </a:r>
            <a:r>
              <a:rPr lang="fa-IR" b="1" i="1" dirty="0">
                <a:solidFill>
                  <a:schemeClr val="tx1"/>
                </a:solidFill>
                <a:cs typeface="2  Roya" pitchFamily="2" charset="-78"/>
              </a:rPr>
              <a:t>یورگن بروینینگ </a:t>
            </a:r>
            <a:r>
              <a:rPr lang="fa-IR" b="1" dirty="0">
                <a:solidFill>
                  <a:schemeClr val="tx1"/>
                </a:solidFill>
                <a:cs typeface="2  Roya" pitchFamily="2" charset="-78"/>
              </a:rPr>
              <a:t>مورد استفاده قرار گرفت.</a:t>
            </a:r>
          </a:p>
          <a:p>
            <a:pPr marL="0" indent="0">
              <a:buNone/>
            </a:pPr>
            <a:r>
              <a:rPr lang="fa-IR" b="1" dirty="0">
                <a:solidFill>
                  <a:schemeClr val="tx1"/>
                </a:solidFill>
                <a:cs typeface="2  Roya" pitchFamily="2" charset="-78"/>
              </a:rPr>
              <a:t>ابداع این روش به نوعی به معماری دوران کهن باز خواهد گشت. و به جرأت می توان گفت از ابتکارات معماران خلاق کشور ایران است که خوشبختانه هم اکنون می توان آثار آن را در بناهای قدیمی پاره ای از شهرهای حاشیه کویر کشور که جزو مناطق زلزله خیز با شدت زیاد می باشند(مانند شهرستان سمنان ساختمانهای اطراف بازار و بنای تاریخی ناسار) رؤیت نمود.</a:t>
            </a:r>
          </a:p>
          <a:p>
            <a:pPr marL="0" indent="0">
              <a:buNone/>
            </a:pPr>
            <a:r>
              <a:rPr lang="fa-IR" b="1" dirty="0">
                <a:solidFill>
                  <a:schemeClr val="tx1"/>
                </a:solidFill>
                <a:cs typeface="2  Roya" pitchFamily="2" charset="-78"/>
              </a:rPr>
              <a:t>با توجه به آنكه در دال هاي بتني دو طرفه، معمولاً از نظر تحمل نيروي برشي مشكلي وجود ندارد، اصول طراحي اين نوع سقف، بر مبناي حذف قسمتي از بتن مياني و ايفاي عملكرد دا ل دو طرفه مي باشد به نحوي كه يك دال بتني حاوي حفره هاي ناشي از حضور گو ي هاي كروي توخالي فراهم مي شود. سيستم سقف مجوف بتن مسلح با گو ي هاي توخا لي كرو ي،</a:t>
            </a:r>
          </a:p>
          <a:p>
            <a:pPr marL="0" indent="0">
              <a:buNone/>
            </a:pPr>
            <a:r>
              <a:rPr lang="fa-IR" b="1" dirty="0">
                <a:solidFill>
                  <a:schemeClr val="tx1"/>
                </a:solidFill>
                <a:cs typeface="2  Roya" pitchFamily="2" charset="-78"/>
              </a:rPr>
              <a:t>از دولايه بتن مسلح تشكيل شده است كه در بالا و پايين دال و بطور گسترده قرار مي گيرد و حد فاصل اين دو لايه با گوي هاي كرو ي شكل از جنس پلي پروپيلن پر م ي شود . كه با توجه به نياز پروژه و محاسبات طراحي، ابعاد مختلفي دارند.</a:t>
            </a:r>
          </a:p>
        </p:txBody>
      </p:sp>
      <p:sp>
        <p:nvSpPr>
          <p:cNvPr id="3" name="Title 2"/>
          <p:cNvSpPr>
            <a:spLocks noGrp="1"/>
          </p:cNvSpPr>
          <p:nvPr>
            <p:ph type="title"/>
          </p:nvPr>
        </p:nvSpPr>
        <p:spPr/>
        <p:txBody>
          <a:bodyPr>
            <a:noAutofit/>
          </a:bodyPr>
          <a:lstStyle/>
          <a:p>
            <a:pPr algn="r"/>
            <a:r>
              <a:rPr lang="fa-IR" sz="8000" dirty="0">
                <a:solidFill>
                  <a:srgbClr val="002060"/>
                </a:solidFill>
              </a:rPr>
              <a:t>کوبیاکس</a:t>
            </a:r>
          </a:p>
        </p:txBody>
      </p:sp>
    </p:spTree>
    <p:extLst>
      <p:ext uri="{BB962C8B-B14F-4D97-AF65-F5344CB8AC3E}">
        <p14:creationId xmlns:p14="http://schemas.microsoft.com/office/powerpoint/2010/main" val="3220245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a:p>
        </p:txBody>
      </p:sp>
      <p:sp>
        <p:nvSpPr>
          <p:cNvPr id="3" name="Title 2"/>
          <p:cNvSpPr>
            <a:spLocks noGrp="1"/>
          </p:cNvSpPr>
          <p:nvPr>
            <p:ph type="title"/>
          </p:nvPr>
        </p:nvSpPr>
        <p:spPr/>
        <p:txBody>
          <a:bodyPr/>
          <a:lstStyle/>
          <a:p>
            <a:endParaRPr lang="fa-IR"/>
          </a:p>
        </p:txBody>
      </p:sp>
      <p:pic>
        <p:nvPicPr>
          <p:cNvPr id="6146" name="Picture 2" descr="C:\Users\Administrator\Desktop\444444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53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12776"/>
            <a:ext cx="8208912" cy="5688632"/>
          </a:xfrm>
        </p:spPr>
        <p:txBody>
          <a:bodyPr>
            <a:noAutofit/>
          </a:bodyPr>
          <a:lstStyle/>
          <a:p>
            <a:pPr marL="0" indent="0">
              <a:buNone/>
            </a:pPr>
            <a:r>
              <a:rPr lang="en-US" sz="3000" b="1" dirty="0" err="1">
                <a:solidFill>
                  <a:schemeClr val="tx1"/>
                </a:solidFill>
                <a:cs typeface="2  Roya" pitchFamily="2" charset="-78"/>
              </a:rPr>
              <a:t>Lcp</a:t>
            </a:r>
            <a:r>
              <a:rPr lang="en-US" sz="3000" b="1" dirty="0">
                <a:solidFill>
                  <a:schemeClr val="tx1"/>
                </a:solidFill>
                <a:cs typeface="2  Roya" pitchFamily="2" charset="-78"/>
              </a:rPr>
              <a:t> </a:t>
            </a:r>
            <a:r>
              <a:rPr lang="fa-IR" sz="3000" b="1" dirty="0">
                <a:solidFill>
                  <a:schemeClr val="tx1"/>
                </a:solidFill>
                <a:cs typeface="2  Roya" pitchFamily="2" charset="-78"/>
              </a:rPr>
              <a:t>به دلیل وزن کم از مقاومت و عملکرد مناسبی براي تحمل بارهاي وارده برخوردار است که در</a:t>
            </a:r>
            <a:r>
              <a:rPr lang="en-US" sz="3000" b="1" dirty="0">
                <a:solidFill>
                  <a:schemeClr val="tx1"/>
                </a:solidFill>
                <a:cs typeface="2  Roya" pitchFamily="2" charset="-78"/>
              </a:rPr>
              <a:t> </a:t>
            </a:r>
            <a:r>
              <a:rPr lang="fa-IR" sz="3000" b="1" dirty="0">
                <a:solidFill>
                  <a:schemeClr val="tx1"/>
                </a:solidFill>
                <a:cs typeface="2  Roya" pitchFamily="2" charset="-78"/>
              </a:rPr>
              <a:t>مرکز تحقیقات ساختمان و مسکن مورد ارزیابی و تایید قرار گرفته است و با عنوان "سقف سبک مرکب" در اداره مالکیت صنعتی ایران بصورت یک اختراع جدید به ثبت رسیده است .</a:t>
            </a:r>
          </a:p>
        </p:txBody>
      </p:sp>
    </p:spTree>
    <p:extLst>
      <p:ext uri="{BB962C8B-B14F-4D97-AF65-F5344CB8AC3E}">
        <p14:creationId xmlns:p14="http://schemas.microsoft.com/office/powerpoint/2010/main" val="3516493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1772816"/>
            <a:ext cx="8424936" cy="4968552"/>
          </a:xfrm>
        </p:spPr>
        <p:txBody>
          <a:bodyPr/>
          <a:lstStyle/>
          <a:p>
            <a:pPr marL="0" indent="0">
              <a:buNone/>
            </a:pPr>
            <a:r>
              <a:rPr lang="fa-IR" b="1" dirty="0">
                <a:solidFill>
                  <a:schemeClr val="tx1"/>
                </a:solidFill>
                <a:cs typeface="2  Roya" pitchFamily="2" charset="-78"/>
              </a:rPr>
              <a:t>در روند اجراي اين سيستم سقف ، ابتدا پس از آرماتورگذاري لايه زيرين، قفسه هايي از گوي هاي كروي شكل با فاصله كنار هم روي شبكه آرماتور زيرين قرار گرفته و پس از آرماتوربندي لايه فوقاني، بتن ریزی میشود. در نهايت مقطع دال به صورت حرف آی بزرگ در میاید.</a:t>
            </a:r>
          </a:p>
          <a:p>
            <a:pPr marL="0" indent="0">
              <a:buNone/>
            </a:pPr>
            <a:r>
              <a:rPr lang="fa-IR" b="1" dirty="0">
                <a:solidFill>
                  <a:schemeClr val="tx1"/>
                </a:solidFill>
                <a:cs typeface="2  Roya" pitchFamily="2" charset="-78"/>
              </a:rPr>
              <a:t>حذف بتن یا به عبارت دیگر بار مرده در این نوع سقف ها به سبک شدن و اجرای سریعتر و هزینه کمتر انجامیده ست.</a:t>
            </a:r>
          </a:p>
          <a:p>
            <a:pPr marL="0" indent="0">
              <a:buNone/>
            </a:pPr>
            <a:r>
              <a:rPr lang="fa-IR" b="1" dirty="0">
                <a:solidFill>
                  <a:schemeClr val="tx1"/>
                </a:solidFill>
                <a:cs typeface="2  Roya" pitchFamily="2" charset="-78"/>
              </a:rPr>
              <a:t> اين نوع سقف در زمينه هاي سازه، انرژي، حريق و آكوستيك در مركز تحقيقات ساختمان و مسكن بررسي شده و كاربرد آن در حيطه الزامات تدوين شده مورد تاييد مي باشد.</a:t>
            </a:r>
          </a:p>
          <a:p>
            <a:pPr marL="0" indent="0">
              <a:buNone/>
            </a:pPr>
            <a:r>
              <a:rPr lang="fa-IR" b="1" dirty="0">
                <a:solidFill>
                  <a:schemeClr val="tx1"/>
                </a:solidFill>
                <a:cs typeface="2  Roya" pitchFamily="2" charset="-78"/>
              </a:rPr>
              <a:t>اجرای این سقف به دو صورت درجا و پیش ساخته صورت میگیرد .</a:t>
            </a:r>
          </a:p>
        </p:txBody>
      </p:sp>
      <p:sp>
        <p:nvSpPr>
          <p:cNvPr id="3" name="Title 2"/>
          <p:cNvSpPr>
            <a:spLocks noGrp="1"/>
          </p:cNvSpPr>
          <p:nvPr>
            <p:ph type="title"/>
          </p:nvPr>
        </p:nvSpPr>
        <p:spPr/>
        <p:txBody>
          <a:bodyPr/>
          <a:lstStyle/>
          <a:p>
            <a:pPr algn="r"/>
            <a:r>
              <a:rPr lang="fa-IR" dirty="0">
                <a:solidFill>
                  <a:srgbClr val="002060"/>
                </a:solidFill>
                <a:cs typeface="2  Mitra_3 (MRT)" pitchFamily="2" charset="-78"/>
              </a:rPr>
              <a:t>خلاصه اجرا</a:t>
            </a:r>
          </a:p>
        </p:txBody>
      </p:sp>
    </p:spTree>
    <p:extLst>
      <p:ext uri="{BB962C8B-B14F-4D97-AF65-F5344CB8AC3E}">
        <p14:creationId xmlns:p14="http://schemas.microsoft.com/office/powerpoint/2010/main" val="3359908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81"/>
            <a:ext cx="9144000" cy="697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0" y="1988840"/>
            <a:ext cx="4984432" cy="583262"/>
          </a:xfrm>
        </p:spPr>
        <p:txBody>
          <a:bodyPr>
            <a:normAutofit/>
          </a:bodyPr>
          <a:lstStyle/>
          <a:p>
            <a:pPr marL="0" indent="0">
              <a:buNone/>
            </a:pPr>
            <a:r>
              <a:rPr lang="fa-IR" sz="3200" b="1" dirty="0">
                <a:solidFill>
                  <a:schemeClr val="tx1"/>
                </a:solidFill>
                <a:cs typeface="2  Roya" pitchFamily="2" charset="-78"/>
              </a:rPr>
              <a:t>سقف کوبیاکس بصورت پیش ساخته</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5" y="3284985"/>
            <a:ext cx="917492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a:spLocks noGrp="1"/>
          </p:cNvSpPr>
          <p:nvPr>
            <p:ph type="title"/>
          </p:nvPr>
        </p:nvSpPr>
        <p:spPr>
          <a:xfrm>
            <a:off x="-1332656" y="5805264"/>
            <a:ext cx="5580112" cy="908720"/>
          </a:xfrm>
        </p:spPr>
        <p:txBody>
          <a:bodyPr/>
          <a:lstStyle/>
          <a:p>
            <a:pPr algn="r"/>
            <a:r>
              <a:rPr lang="fa-IR" b="1" dirty="0">
                <a:solidFill>
                  <a:schemeClr val="tx1"/>
                </a:solidFill>
                <a:cs typeface="2  Roya" pitchFamily="2" charset="-78"/>
              </a:rPr>
              <a:t>سقف کوبیاکس درجا</a:t>
            </a:r>
          </a:p>
        </p:txBody>
      </p:sp>
    </p:spTree>
    <p:extLst>
      <p:ext uri="{BB962C8B-B14F-4D97-AF65-F5344CB8AC3E}">
        <p14:creationId xmlns:p14="http://schemas.microsoft.com/office/powerpoint/2010/main" val="1534988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04" y="1556792"/>
            <a:ext cx="8712968" cy="4968552"/>
          </a:xfrm>
        </p:spPr>
        <p:txBody>
          <a:bodyPr>
            <a:noAutofit/>
          </a:bodyPr>
          <a:lstStyle/>
          <a:p>
            <a:pPr marL="0" indent="0">
              <a:buNone/>
            </a:pPr>
            <a:r>
              <a:rPr lang="fa-IR" sz="1800" b="1" dirty="0">
                <a:solidFill>
                  <a:schemeClr val="tx1"/>
                </a:solidFill>
              </a:rPr>
              <a:t>– کاهش بار مرده : 35 درصد وزن کم تر از سقف های معمولی(با همان ضخامت).</a:t>
            </a:r>
          </a:p>
          <a:p>
            <a:pPr marL="0" indent="0">
              <a:buNone/>
            </a:pPr>
            <a:r>
              <a:rPr lang="fa-IR" sz="1800" b="1" dirty="0">
                <a:solidFill>
                  <a:schemeClr val="tx1"/>
                </a:solidFill>
              </a:rPr>
              <a:t>– کاهش اندازه فونداسیون و افزایش دهانه ستون ها.</a:t>
            </a:r>
          </a:p>
          <a:p>
            <a:pPr marL="0" indent="0">
              <a:buNone/>
            </a:pPr>
            <a:r>
              <a:rPr lang="fa-IR" sz="1800" b="1" dirty="0">
                <a:solidFill>
                  <a:schemeClr val="tx1"/>
                </a:solidFill>
              </a:rPr>
              <a:t>– آزادی در طراحی : به دلیل فاصله زیاد ستون ها، طراحی داخلی و پلان اصلی به راحتی انجام می شود.</a:t>
            </a:r>
          </a:p>
          <a:p>
            <a:pPr marL="0" indent="0">
              <a:buNone/>
            </a:pPr>
            <a:r>
              <a:rPr lang="fa-IR" sz="1800" b="1" dirty="0">
                <a:solidFill>
                  <a:schemeClr val="tx1"/>
                </a:solidFill>
              </a:rPr>
              <a:t>– حذف بادبندها، مهارکننده ها ، تیرآن های اضافه و دیوارهای باربر.</a:t>
            </a:r>
          </a:p>
          <a:p>
            <a:pPr marL="0" indent="0">
              <a:buNone/>
            </a:pPr>
            <a:r>
              <a:rPr lang="fa-IR" sz="1800" b="1" dirty="0">
                <a:solidFill>
                  <a:schemeClr val="tx1"/>
                </a:solidFill>
              </a:rPr>
              <a:t>– کاهش بتن مصرفی: 1 کیلوگرم پلاستیک به جای 100 کیلوگرم بتن.</a:t>
            </a:r>
          </a:p>
          <a:p>
            <a:pPr marL="0" indent="0">
              <a:buNone/>
            </a:pPr>
            <a:r>
              <a:rPr lang="fa-IR" sz="1800" b="1" dirty="0">
                <a:solidFill>
                  <a:schemeClr val="tx1"/>
                </a:solidFill>
              </a:rPr>
              <a:t>– کاهش استفدده از مصالح ساختمانی نسبت به ساختمان های بتنی و فلزی معمولی، زمان ساخت را نیز کاهش میدهد.</a:t>
            </a:r>
          </a:p>
          <a:p>
            <a:pPr marL="0" indent="0">
              <a:buNone/>
            </a:pPr>
            <a:r>
              <a:rPr lang="fa-IR" sz="1800" b="1" dirty="0">
                <a:solidFill>
                  <a:schemeClr val="tx1"/>
                </a:solidFill>
              </a:rPr>
              <a:t>– مقاومت بیشتر در برابر زلزله: با کاهش بار مرده، نیروهای زلزله کاهش می یابد و ستون ها و دیوارهای ویژه این نوع ساختمان، مقاومت در برابر زلزله را افزایش می دهد.</a:t>
            </a:r>
          </a:p>
          <a:p>
            <a:pPr marL="0" indent="0">
              <a:buNone/>
            </a:pPr>
            <a:r>
              <a:rPr lang="fa-IR" sz="1800" b="1" dirty="0">
                <a:solidFill>
                  <a:schemeClr val="tx1"/>
                </a:solidFill>
              </a:rPr>
              <a:t>– اجرای لوله کشی ، سیم کشی و سیستم سرمایش و گرمایش در قطعات پیش ساخته در کارخانه.</a:t>
            </a:r>
          </a:p>
          <a:p>
            <a:pPr marL="0" indent="0">
              <a:buNone/>
            </a:pPr>
            <a:r>
              <a:rPr lang="fa-IR" sz="1800" b="1" dirty="0">
                <a:solidFill>
                  <a:schemeClr val="tx1"/>
                </a:solidFill>
              </a:rPr>
              <a:t>– مقاومت بیشتر در برابر آتش سوزی و عایق صوتی مناسب.</a:t>
            </a:r>
          </a:p>
          <a:p>
            <a:pPr marL="0" indent="0">
              <a:buNone/>
            </a:pPr>
            <a:r>
              <a:rPr lang="fa-IR" sz="1800" b="1" dirty="0">
                <a:solidFill>
                  <a:schemeClr val="tx1"/>
                </a:solidFill>
              </a:rPr>
              <a:t>– صرفه جویی؛ طبق محاسبه در هر 5000 مترمربع سقف حبابی در موارد زیر صرفه جویی می شود :</a:t>
            </a:r>
          </a:p>
          <a:p>
            <a:pPr marL="0" indent="0">
              <a:buNone/>
            </a:pPr>
            <a:r>
              <a:rPr lang="fa-IR" sz="1800" b="1" dirty="0">
                <a:solidFill>
                  <a:schemeClr val="tx1"/>
                </a:solidFill>
              </a:rPr>
              <a:t>1000 متر مربع بتن کمتر</a:t>
            </a:r>
          </a:p>
          <a:p>
            <a:pPr marL="0" indent="0">
              <a:buNone/>
            </a:pPr>
            <a:r>
              <a:rPr lang="fa-IR" sz="1800" b="1" dirty="0">
                <a:solidFill>
                  <a:schemeClr val="tx1"/>
                </a:solidFill>
              </a:rPr>
              <a:t>1798 تن بار کمتر روی فونداسیون( یا 19 شمع کمتر)</a:t>
            </a:r>
          </a:p>
          <a:p>
            <a:pPr marL="0" indent="0">
              <a:buNone/>
            </a:pPr>
            <a:r>
              <a:rPr lang="fa-IR" sz="1800" b="1" dirty="0">
                <a:solidFill>
                  <a:schemeClr val="tx1"/>
                </a:solidFill>
              </a:rPr>
              <a:t>1745 گیگاژول انرژی کمتر در ساخت و جابه جایی بتن</a:t>
            </a:r>
          </a:p>
          <a:p>
            <a:pPr marL="0" indent="0">
              <a:buNone/>
            </a:pPr>
            <a:r>
              <a:rPr lang="fa-IR" sz="1800" b="1" dirty="0">
                <a:solidFill>
                  <a:schemeClr val="tx1"/>
                </a:solidFill>
              </a:rPr>
              <a:t>278 تن </a:t>
            </a:r>
            <a:r>
              <a:rPr lang="en-US" sz="1800" b="1" dirty="0">
                <a:solidFill>
                  <a:schemeClr val="tx1"/>
                </a:solidFill>
              </a:rPr>
              <a:t>CO2 </a:t>
            </a:r>
            <a:r>
              <a:rPr lang="fa-IR" sz="1800" b="1" dirty="0">
                <a:solidFill>
                  <a:schemeClr val="tx1"/>
                </a:solidFill>
              </a:rPr>
              <a:t>کمتر (ساخت هر تن سیمان، 800 کیلوگرم </a:t>
            </a:r>
            <a:r>
              <a:rPr lang="en-US" sz="1800" b="1" dirty="0">
                <a:solidFill>
                  <a:schemeClr val="tx1"/>
                </a:solidFill>
              </a:rPr>
              <a:t>CO2 </a:t>
            </a:r>
            <a:r>
              <a:rPr lang="fa-IR" sz="1800" b="1" dirty="0">
                <a:solidFill>
                  <a:schemeClr val="tx1"/>
                </a:solidFill>
              </a:rPr>
              <a:t>تولید می کند.)</a:t>
            </a:r>
          </a:p>
          <a:p>
            <a:pPr marL="0" indent="0">
              <a:buNone/>
            </a:pPr>
            <a:endParaRPr lang="fa-IR" sz="1800" b="1" dirty="0">
              <a:solidFill>
                <a:schemeClr val="tx1"/>
              </a:solidFill>
            </a:endParaRPr>
          </a:p>
        </p:txBody>
      </p:sp>
      <p:sp>
        <p:nvSpPr>
          <p:cNvPr id="5" name="Title 4"/>
          <p:cNvSpPr>
            <a:spLocks noGrp="1"/>
          </p:cNvSpPr>
          <p:nvPr>
            <p:ph type="title"/>
          </p:nvPr>
        </p:nvSpPr>
        <p:spPr>
          <a:xfrm>
            <a:off x="755576" y="476672"/>
            <a:ext cx="8229600" cy="1008112"/>
          </a:xfrm>
        </p:spPr>
        <p:txBody>
          <a:bodyPr>
            <a:normAutofit/>
          </a:bodyPr>
          <a:lstStyle/>
          <a:p>
            <a:pPr algn="r"/>
            <a:r>
              <a:rPr lang="fa-IR" b="1" dirty="0">
                <a:solidFill>
                  <a:schemeClr val="bg2">
                    <a:lumMod val="10000"/>
                  </a:schemeClr>
                </a:solidFill>
              </a:rPr>
              <a:t>ویژگی ها و مزایای سقف حبابی</a:t>
            </a:r>
            <a:endParaRPr lang="fa-IR" dirty="0">
              <a:solidFill>
                <a:schemeClr val="bg2">
                  <a:lumMod val="10000"/>
                </a:schemeClr>
              </a:solidFill>
            </a:endParaRPr>
          </a:p>
        </p:txBody>
      </p:sp>
    </p:spTree>
    <p:extLst>
      <p:ext uri="{BB962C8B-B14F-4D97-AF65-F5344CB8AC3E}">
        <p14:creationId xmlns:p14="http://schemas.microsoft.com/office/powerpoint/2010/main" val="1664481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80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772816"/>
            <a:ext cx="8424936" cy="4896544"/>
          </a:xfrm>
        </p:spPr>
        <p:txBody>
          <a:bodyPr>
            <a:noAutofit/>
          </a:bodyPr>
          <a:lstStyle/>
          <a:p>
            <a:pPr marL="0" indent="0">
              <a:buNone/>
            </a:pPr>
            <a:r>
              <a:rPr lang="fa-IR" sz="3200" b="1" dirty="0">
                <a:solidFill>
                  <a:schemeClr val="tx1"/>
                </a:solidFill>
                <a:cs typeface="2  Roya" pitchFamily="2" charset="-78"/>
              </a:rPr>
              <a:t>یک سقف آماده نصب است که بصورت پنل و در کارخانه تولید می شود. این پنل ها در عرض 62 سانتی متر و طول 4 متر و ارتفاع متغیر از 14 تا 20 سانتی متر تولید می شوند. دو طرف پنل ها با استفاده از ناودانی هاي حاصل از خمکاري ورق در ضخامت 3 میلی متر (بصورت براکت یا یو) که به پنل های دیگر متصل می باشند. دو ورق گالوانیزه با ضخامت 0.5 میلی متر و بصورت پروفیل ذوزنقه اي در دو سمت فوقانی و تحتانی بتن قرار گرفته اند که داخل فضاي ایجاد شده با بتن سبک سلولی (فوم بتن) در چگالی و مقاومت مطلوب پر شده ست</a:t>
            </a:r>
          </a:p>
        </p:txBody>
      </p:sp>
      <p:sp>
        <p:nvSpPr>
          <p:cNvPr id="3" name="Title 2"/>
          <p:cNvSpPr>
            <a:spLocks noGrp="1"/>
          </p:cNvSpPr>
          <p:nvPr>
            <p:ph type="title"/>
          </p:nvPr>
        </p:nvSpPr>
        <p:spPr>
          <a:xfrm>
            <a:off x="457200" y="338328"/>
            <a:ext cx="8363272" cy="1252728"/>
          </a:xfrm>
        </p:spPr>
        <p:txBody>
          <a:bodyPr>
            <a:normAutofit/>
          </a:bodyPr>
          <a:lstStyle/>
          <a:p>
            <a:pPr algn="r"/>
            <a:r>
              <a:rPr lang="fa-IR" sz="6000" b="1" dirty="0">
                <a:solidFill>
                  <a:srgbClr val="FF0000"/>
                </a:solidFill>
                <a:cs typeface="2  Yagut_MRT" pitchFamily="2" charset="-78"/>
              </a:rPr>
              <a:t>مشخصات کلی</a:t>
            </a:r>
            <a:r>
              <a:rPr lang="en-US" sz="6000" b="1" dirty="0">
                <a:solidFill>
                  <a:srgbClr val="FF0000"/>
                </a:solidFill>
                <a:cs typeface="2  Yagut_MRT" pitchFamily="2" charset="-78"/>
              </a:rPr>
              <a:t>LCP</a:t>
            </a:r>
            <a:endParaRPr lang="fa-IR" sz="6000" b="1" dirty="0">
              <a:solidFill>
                <a:srgbClr val="FF0000"/>
              </a:solidFill>
              <a:cs typeface="2  Yagut_MRT" pitchFamily="2" charset="-78"/>
            </a:endParaRPr>
          </a:p>
        </p:txBody>
      </p:sp>
    </p:spTree>
    <p:extLst>
      <p:ext uri="{BB962C8B-B14F-4D97-AF65-F5344CB8AC3E}">
        <p14:creationId xmlns:p14="http://schemas.microsoft.com/office/powerpoint/2010/main" val="67725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276872"/>
            <a:ext cx="8064897" cy="4065315"/>
          </a:xfrm>
        </p:spPr>
        <p:txBody>
          <a:bodyPr>
            <a:normAutofit/>
          </a:bodyPr>
          <a:lstStyle/>
          <a:p>
            <a:pPr marL="0" indent="0">
              <a:buNone/>
            </a:pPr>
            <a:r>
              <a:rPr lang="fa-IR" sz="3600" b="1" dirty="0">
                <a:solidFill>
                  <a:schemeClr val="tx1"/>
                </a:solidFill>
                <a:cs typeface="2  Roya" pitchFamily="2" charset="-78"/>
              </a:rPr>
              <a:t>سقف سبک مرکب در اداره مالکیت صنعتی ایران به نام آقایان </a:t>
            </a:r>
            <a:r>
              <a:rPr lang="fa-IR" sz="3600" b="1" dirty="0">
                <a:solidFill>
                  <a:srgbClr val="FF0000"/>
                </a:solidFill>
                <a:cs typeface="2  Yagut_MRT" pitchFamily="2" charset="-78"/>
              </a:rPr>
              <a:t>محمدرضا اختري و ابراهیم جبلی </a:t>
            </a:r>
            <a:r>
              <a:rPr lang="fa-IR" sz="3600" b="1" dirty="0">
                <a:solidFill>
                  <a:schemeClr val="tx1"/>
                </a:solidFill>
                <a:cs typeface="2  Roya" pitchFamily="2" charset="-78"/>
              </a:rPr>
              <a:t>به عنوان یک اختراع جدید به ثبت رسیده و از مرکز تحقیقات راه مسکن و شهرسازي تاییدیه دریافت نموده است .</a:t>
            </a:r>
          </a:p>
          <a:p>
            <a:endParaRPr lang="fa-IR" dirty="0"/>
          </a:p>
        </p:txBody>
      </p:sp>
    </p:spTree>
    <p:extLst>
      <p:ext uri="{BB962C8B-B14F-4D97-AF65-F5344CB8AC3E}">
        <p14:creationId xmlns:p14="http://schemas.microsoft.com/office/powerpoint/2010/main" val="396168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392"/>
            <a:ext cx="9143999"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67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7" y="1484784"/>
            <a:ext cx="8280920" cy="5184576"/>
          </a:xfrm>
        </p:spPr>
        <p:txBody>
          <a:bodyPr>
            <a:noAutofit/>
          </a:bodyPr>
          <a:lstStyle/>
          <a:p>
            <a:pPr marL="0" indent="0">
              <a:buNone/>
            </a:pPr>
            <a:r>
              <a:rPr lang="fa-IR" sz="2000" b="1" dirty="0">
                <a:solidFill>
                  <a:schemeClr val="tx1"/>
                </a:solidFill>
                <a:cs typeface="2  Roya" pitchFamily="2" charset="-78"/>
              </a:rPr>
              <a:t>1. تولید در کارخانه تحت نظارت فنی و کنترل کیفیت (بصورت کاملاً پیش ساخته).</a:t>
            </a:r>
          </a:p>
          <a:p>
            <a:pPr>
              <a:buFont typeface="Wingdings" pitchFamily="2" charset="2"/>
              <a:buChar char="Ø"/>
            </a:pPr>
            <a:r>
              <a:rPr lang="fa-IR" sz="2000" b="1" dirty="0">
                <a:solidFill>
                  <a:schemeClr val="tx1"/>
                </a:solidFill>
                <a:cs typeface="2  Roya" pitchFamily="2" charset="-78"/>
              </a:rPr>
              <a:t>2. سبکی بالا ( 80 کیلو گرم در متر مربع، در نتیجه افزایش مقاومت به زلزله در سازه)</a:t>
            </a:r>
          </a:p>
          <a:p>
            <a:pPr marL="0" indent="0">
              <a:buNone/>
            </a:pPr>
            <a:r>
              <a:rPr lang="fa-IR" sz="2000" b="1" dirty="0">
                <a:solidFill>
                  <a:schemeClr val="tx1"/>
                </a:solidFill>
                <a:cs typeface="2  Roya" pitchFamily="2" charset="-78"/>
              </a:rPr>
              <a:t>3. سبکی بالا (در نتیجه کاهش قابل توجه در مصرف فولاد ناشی از کاهش ابعاد ستون ها و تیرها).</a:t>
            </a:r>
          </a:p>
          <a:p>
            <a:pPr marL="0" indent="0">
              <a:buNone/>
            </a:pPr>
            <a:r>
              <a:rPr lang="fa-IR" sz="2000" b="1" dirty="0">
                <a:solidFill>
                  <a:schemeClr val="tx1"/>
                </a:solidFill>
                <a:cs typeface="2  Roya" pitchFamily="2" charset="-78"/>
              </a:rPr>
              <a:t>4. سبکی بالا (در نتیجه امکان طرح توسعه براي طبقات اضافی در بنا که قبلاً پیش بینی نشده است).</a:t>
            </a:r>
          </a:p>
          <a:p>
            <a:pPr marL="0" indent="0">
              <a:buNone/>
            </a:pPr>
            <a:r>
              <a:rPr lang="fa-IR" sz="2000" b="1" dirty="0">
                <a:solidFill>
                  <a:schemeClr val="tx1"/>
                </a:solidFill>
                <a:cs typeface="2  Roya" pitchFamily="2" charset="-78"/>
              </a:rPr>
              <a:t>5. پایداري بیشتر در مقابل آتش سوزي (به دلیل استفاده از بتن سبک در قسمت میانی سقف).</a:t>
            </a:r>
          </a:p>
          <a:p>
            <a:pPr marL="0" indent="0">
              <a:buNone/>
            </a:pPr>
            <a:r>
              <a:rPr lang="fa-IR" sz="2000" b="1" dirty="0">
                <a:solidFill>
                  <a:schemeClr val="tx1"/>
                </a:solidFill>
                <a:cs typeface="2  Roya" pitchFamily="2" charset="-78"/>
              </a:rPr>
              <a:t>6. عایق بندي بهتر حرارتی در سقف (کمک به تأمین الزامات مبحث 19 مقررات ملی ساختمان).</a:t>
            </a:r>
          </a:p>
          <a:p>
            <a:pPr marL="0" indent="0">
              <a:buNone/>
            </a:pPr>
            <a:r>
              <a:rPr lang="fa-IR" sz="2000" b="1" dirty="0">
                <a:solidFill>
                  <a:schemeClr val="tx1"/>
                </a:solidFill>
                <a:cs typeface="2  Roya" pitchFamily="2" charset="-78"/>
              </a:rPr>
              <a:t>7. عایق بندي بهتر صوتی در سقف (کمک به تأمین الزامات مبحث 18 مقررات ملی ساختمان).</a:t>
            </a:r>
          </a:p>
          <a:p>
            <a:pPr>
              <a:buFont typeface="Wingdings" pitchFamily="2" charset="2"/>
              <a:buChar char="Ø"/>
            </a:pPr>
            <a:r>
              <a:rPr lang="fa-IR" sz="2000" b="1" dirty="0">
                <a:solidFill>
                  <a:schemeClr val="tx1"/>
                </a:solidFill>
                <a:cs typeface="2  Roya" pitchFamily="2" charset="-78"/>
              </a:rPr>
              <a:t>8. سرعت اجراي بالا (امکان اجرا تا 500 متر مربع در روز با هر اکیپ اجرائی).</a:t>
            </a:r>
          </a:p>
          <a:p>
            <a:pPr marL="0" indent="0">
              <a:buNone/>
            </a:pPr>
            <a:r>
              <a:rPr lang="fa-IR" sz="2000" b="1" dirty="0">
                <a:solidFill>
                  <a:schemeClr val="tx1"/>
                </a:solidFill>
                <a:cs typeface="2  Roya" pitchFamily="2" charset="-78"/>
              </a:rPr>
              <a:t>9. صلبیت بهتر و بهبود لرزه اي نسبت به سقف هاي رایج.</a:t>
            </a:r>
          </a:p>
          <a:p>
            <a:pPr marL="0" indent="0">
              <a:buNone/>
            </a:pPr>
            <a:r>
              <a:rPr lang="fa-IR" sz="2000" b="1" dirty="0">
                <a:solidFill>
                  <a:schemeClr val="tx1"/>
                </a:solidFill>
                <a:cs typeface="2  Roya" pitchFamily="2" charset="-78"/>
              </a:rPr>
              <a:t>10 . افزایش 10 برابري سرعت اجرا نسبت به عرشه فولادي (دك)</a:t>
            </a:r>
          </a:p>
          <a:p>
            <a:pPr marL="0" indent="0">
              <a:buNone/>
            </a:pPr>
            <a:r>
              <a:rPr lang="fa-IR" sz="2000" b="1" dirty="0">
                <a:solidFill>
                  <a:schemeClr val="tx1"/>
                </a:solidFill>
                <a:cs typeface="2  Roya" pitchFamily="2" charset="-78"/>
              </a:rPr>
              <a:t>11.کاهش 20 - 30درصد وزن اسکلت </a:t>
            </a:r>
          </a:p>
          <a:p>
            <a:pPr>
              <a:buFont typeface="Wingdings" pitchFamily="2" charset="2"/>
              <a:buChar char="Ø"/>
            </a:pPr>
            <a:r>
              <a:rPr lang="fa-IR" sz="2000" b="1" dirty="0">
                <a:solidFill>
                  <a:schemeClr val="tx1"/>
                </a:solidFill>
                <a:cs typeface="2  Roya" pitchFamily="2" charset="-78"/>
              </a:rPr>
              <a:t>12. کاهش 40 - 50 درصد حجم آرماتور و بتن فنداسیون</a:t>
            </a:r>
          </a:p>
        </p:txBody>
      </p:sp>
      <p:sp>
        <p:nvSpPr>
          <p:cNvPr id="3" name="Title 2"/>
          <p:cNvSpPr>
            <a:spLocks noGrp="1"/>
          </p:cNvSpPr>
          <p:nvPr>
            <p:ph type="title"/>
          </p:nvPr>
        </p:nvSpPr>
        <p:spPr>
          <a:xfrm>
            <a:off x="683568" y="332656"/>
            <a:ext cx="8229600" cy="1252728"/>
          </a:xfrm>
        </p:spPr>
        <p:txBody>
          <a:bodyPr>
            <a:normAutofit/>
          </a:bodyPr>
          <a:lstStyle/>
          <a:p>
            <a:pPr algn="r"/>
            <a:r>
              <a:rPr lang="fa-IR" sz="4800" b="1" dirty="0">
                <a:solidFill>
                  <a:srgbClr val="FF0000"/>
                </a:solidFill>
                <a:cs typeface="2  Yagut_MRT" pitchFamily="2" charset="-78"/>
              </a:rPr>
              <a:t>مزایاي سقف</a:t>
            </a:r>
            <a:r>
              <a:rPr lang="en-US" sz="4800" b="1" dirty="0">
                <a:solidFill>
                  <a:srgbClr val="FF0000"/>
                </a:solidFill>
                <a:cs typeface="2  Yagut_MRT" pitchFamily="2" charset="-78"/>
              </a:rPr>
              <a:t>LCP</a:t>
            </a:r>
            <a:endParaRPr lang="fa-IR" sz="4800" dirty="0">
              <a:solidFill>
                <a:srgbClr val="FF0000"/>
              </a:solidFill>
              <a:cs typeface="2  Yagut_MRT" pitchFamily="2" charset="-78"/>
            </a:endParaRPr>
          </a:p>
        </p:txBody>
      </p:sp>
    </p:spTree>
    <p:extLst>
      <p:ext uri="{BB962C8B-B14F-4D97-AF65-F5344CB8AC3E}">
        <p14:creationId xmlns:p14="http://schemas.microsoft.com/office/powerpoint/2010/main" val="20807826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403</TotalTime>
  <Words>3724</Words>
  <Application>Microsoft Office PowerPoint</Application>
  <PresentationFormat>On-screen Show (4:3)</PresentationFormat>
  <Paragraphs>149</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Calibri</vt:lpstr>
      <vt:lpstr>Candara</vt:lpstr>
      <vt:lpstr>Symbol</vt:lpstr>
      <vt:lpstr>Wingdings</vt:lpstr>
      <vt:lpstr>Waveform</vt:lpstr>
      <vt:lpstr>PowerPoint Presentation</vt:lpstr>
      <vt:lpstr>PowerPoint Presentation</vt:lpstr>
      <vt:lpstr>  </vt:lpstr>
      <vt:lpstr>معرفی</vt:lpstr>
      <vt:lpstr>PowerPoint Presentation</vt:lpstr>
      <vt:lpstr>مشخصات کلیLCP</vt:lpstr>
      <vt:lpstr>PowerPoint Presentation</vt:lpstr>
      <vt:lpstr>PowerPoint Presentation</vt:lpstr>
      <vt:lpstr>مزایاي سقفLCP</vt:lpstr>
      <vt:lpstr>PowerPoint Presentation</vt:lpstr>
      <vt:lpstr>PowerPoint Presentation</vt:lpstr>
      <vt:lpstr>PowerPoint Presentation</vt:lpstr>
      <vt:lpstr>PowerPoint Presentation</vt:lpstr>
      <vt:lpstr>مراحل اجراي سقف سبک مرکب </vt:lpstr>
      <vt:lpstr>PowerPoint Presentation</vt:lpstr>
      <vt:lpstr>PowerPoint Presentation</vt:lpstr>
      <vt:lpstr>سوالات تکرار شده در برخورد با این سقف تا کنون</vt:lpstr>
      <vt:lpstr>2.سقف کاذب</vt:lpstr>
      <vt:lpstr>تعریف سقف کاذب </vt:lpstr>
      <vt:lpstr>PowerPoint Presentation</vt:lpstr>
      <vt:lpstr>PowerPoint Presentation</vt:lpstr>
      <vt:lpstr>زیرسازی سقف کاذب</vt:lpstr>
      <vt:lpstr>انواع سقف‌های کاذب رایج</vt:lpstr>
      <vt:lpstr>1) سقف کاذب رابیتس</vt:lpstr>
      <vt:lpstr>1-1 روش اجرای زیرسازی به کمک نبشی و سپری در سقف کاذب رابیتس</vt:lpstr>
      <vt:lpstr>1-2روش اجرای زیرسازی به کمک نبشی و سپری در سقف کاذب رابیتس</vt:lpstr>
      <vt:lpstr>PowerPoint Presentation</vt:lpstr>
      <vt:lpstr>PowerPoint Presentation</vt:lpstr>
      <vt:lpstr>2) سقف کاذب آکوستیکی</vt:lpstr>
      <vt:lpstr>PowerPoint Presentation</vt:lpstr>
      <vt:lpstr>3) سقف کاذب پیش ساخته گچی</vt:lpstr>
      <vt:lpstr>3-1 روش اجرای سقف پوش گچی </vt:lpstr>
      <vt:lpstr>PowerPoint Presentation</vt:lpstr>
      <vt:lpstr>3-2 اتصال مفتول  سقف کاذب گچی به سه روش ذیل صورت می‌گیرد </vt:lpstr>
      <vt:lpstr>4) سقف کاذب آلومینیمی ‌(دامپا یا لمبه‌ای)</vt:lpstr>
      <vt:lpstr>PowerPoint Presentation</vt:lpstr>
      <vt:lpstr>PowerPoint Presentation</vt:lpstr>
      <vt:lpstr>4-1 زیرزسازی سقف کاذب آلومینیومی</vt:lpstr>
      <vt:lpstr>محل تعبیه آویز در سقف‌های کاذب</vt:lpstr>
      <vt:lpstr>PowerPoint Presentation</vt:lpstr>
      <vt:lpstr>PowerPoint Presentation</vt:lpstr>
      <vt:lpstr>3. اتصال آویز سقف کاذب در سقف تیرچه بلوک</vt:lpstr>
      <vt:lpstr>محل تعبیه آویز در سقف‌ها</vt:lpstr>
      <vt:lpstr>5)سقف کاذب کناف</vt:lpstr>
      <vt:lpstr>PowerPoint Presentation</vt:lpstr>
      <vt:lpstr>PowerPoint Presentation</vt:lpstr>
      <vt:lpstr>سقف کاذب چوبی</vt:lpstr>
      <vt:lpstr>کوبیاکس</vt:lpstr>
      <vt:lpstr>PowerPoint Presentation</vt:lpstr>
      <vt:lpstr>خلاصه اجرا</vt:lpstr>
      <vt:lpstr>سقف کوبیاکس درجا</vt:lpstr>
      <vt:lpstr>ویژگی ها و مزایای سقف حبابی</vt:lpstr>
      <vt:lpstr>PowerPoint Presentation</vt:lpstr>
    </vt:vector>
  </TitlesOfParts>
  <Company>HamiSoft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Hami</dc:creator>
  <cp:lastModifiedBy>Masoud Nazari</cp:lastModifiedBy>
  <cp:revision>66</cp:revision>
  <dcterms:created xsi:type="dcterms:W3CDTF">2016-11-13T17:10:50Z</dcterms:created>
  <dcterms:modified xsi:type="dcterms:W3CDTF">2020-04-02T11:16:57Z</dcterms:modified>
</cp:coreProperties>
</file>