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2" r:id="rId2"/>
    <p:sldId id="331" r:id="rId3"/>
    <p:sldId id="294" r:id="rId4"/>
    <p:sldId id="295" r:id="rId5"/>
    <p:sldId id="297" r:id="rId6"/>
    <p:sldId id="296" r:id="rId7"/>
    <p:sldId id="298" r:id="rId8"/>
    <p:sldId id="299" r:id="rId9"/>
    <p:sldId id="300" r:id="rId10"/>
    <p:sldId id="301" r:id="rId11"/>
    <p:sldId id="304" r:id="rId12"/>
    <p:sldId id="305" r:id="rId13"/>
    <p:sldId id="302" r:id="rId14"/>
    <p:sldId id="327" r:id="rId15"/>
    <p:sldId id="303" r:id="rId16"/>
    <p:sldId id="323" r:id="rId17"/>
    <p:sldId id="308" r:id="rId18"/>
    <p:sldId id="309" r:id="rId19"/>
    <p:sldId id="312" r:id="rId20"/>
    <p:sldId id="313" r:id="rId21"/>
    <p:sldId id="314" r:id="rId22"/>
    <p:sldId id="324" r:id="rId23"/>
    <p:sldId id="315" r:id="rId24"/>
    <p:sldId id="325" r:id="rId25"/>
    <p:sldId id="310" r:id="rId26"/>
    <p:sldId id="326" r:id="rId27"/>
    <p:sldId id="316" r:id="rId28"/>
    <p:sldId id="317" r:id="rId29"/>
    <p:sldId id="318" r:id="rId30"/>
    <p:sldId id="319" r:id="rId31"/>
    <p:sldId id="320" r:id="rId32"/>
    <p:sldId id="321" r:id="rId33"/>
    <p:sldId id="322" r:id="rId34"/>
    <p:sldId id="328" r:id="rId35"/>
    <p:sldId id="329" r:id="rId36"/>
    <p:sldId id="330" r:id="rId37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9333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3356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0793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83108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48096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46425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48087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876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93540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8920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87311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20589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39824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94327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47929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62036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66006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034" y="1981200"/>
            <a:ext cx="8596668" cy="3149600"/>
          </a:xfrm>
        </p:spPr>
        <p:txBody>
          <a:bodyPr>
            <a:normAutofit/>
          </a:bodyPr>
          <a:lstStyle/>
          <a:p>
            <a:pPr algn="ctr"/>
            <a:r>
              <a:rPr lang="fa-IR" dirty="0" smtClean="0"/>
              <a:t>دانشگاه زینب کبری</a:t>
            </a:r>
            <a:br>
              <a:rPr lang="fa-IR" dirty="0" smtClean="0"/>
            </a:br>
            <a:r>
              <a:rPr lang="fa-IR" dirty="0" smtClean="0"/>
              <a:t>رشته معماری</a:t>
            </a:r>
            <a:br>
              <a:rPr lang="fa-IR" dirty="0" smtClean="0"/>
            </a:br>
            <a:r>
              <a:rPr lang="fa-IR" dirty="0" smtClean="0"/>
              <a:t>مقطع کارشناسی</a:t>
            </a:r>
            <a:br>
              <a:rPr lang="fa-IR" dirty="0" smtClean="0"/>
            </a:br>
            <a:r>
              <a:rPr lang="fa-IR" dirty="0" smtClean="0"/>
              <a:t>درس معماری معاصر</a:t>
            </a:r>
            <a:br>
              <a:rPr lang="fa-IR" dirty="0" smtClean="0"/>
            </a:br>
            <a:r>
              <a:rPr lang="fa-IR" dirty="0" smtClean="0"/>
              <a:t>جلسه سوم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76994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چارلز مکنتاش 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اهل انگلستان </a:t>
            </a:r>
          </a:p>
          <a:p>
            <a:r>
              <a:rPr lang="fa-IR" dirty="0" smtClean="0"/>
              <a:t>معمار ، نقاش و طراح مبلمان</a:t>
            </a:r>
          </a:p>
          <a:p>
            <a:r>
              <a:rPr lang="fa-IR" dirty="0" smtClean="0"/>
              <a:t>معمار معروف سبک نهضت هنر نو</a:t>
            </a:r>
          </a:p>
          <a:p>
            <a:r>
              <a:rPr lang="fa-IR" dirty="0" smtClean="0"/>
              <a:t>طراح مدرسه هنر گلاسکو  سال 1897</a:t>
            </a:r>
          </a:p>
          <a:p>
            <a:r>
              <a:rPr lang="fa-IR" dirty="0" smtClean="0"/>
              <a:t>خطوط و احجام مستقیم و راست گوشه</a:t>
            </a:r>
          </a:p>
          <a:p>
            <a:r>
              <a:rPr lang="fa-IR" dirty="0" smtClean="0"/>
              <a:t>نرده هاا و بازشوها طرح های طبیعی و گیاهی</a:t>
            </a:r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624" y="2160589"/>
            <a:ext cx="2953665" cy="3186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6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کلیسای خانواده مقدس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طراح اولیه ویلار به سبک گوتیک</a:t>
            </a:r>
          </a:p>
          <a:p>
            <a:r>
              <a:rPr lang="fa-IR" dirty="0" smtClean="0"/>
              <a:t>طراح بعدی انتونی گادی و خلاقیت و نوآوری در حجم و شکل بنا وارد کرد</a:t>
            </a:r>
          </a:p>
          <a:p>
            <a:r>
              <a:rPr lang="fa-IR" dirty="0" smtClean="0"/>
              <a:t>استفاده  از قوس های سهمی، ستون های کج و تزیینات و حجاریهای روی نما کاملا جدید و مبترکانه بوده است</a:t>
            </a:r>
          </a:p>
          <a:p>
            <a:r>
              <a:rPr lang="fa-IR" dirty="0" smtClean="0"/>
              <a:t>زیر مجموعه معماری مدرن میبا شد ولی تزیینات در ان زیاد استفاد ه می وشد</a:t>
            </a:r>
          </a:p>
          <a:p>
            <a:endParaRPr lang="fa-I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668" y="4100975"/>
            <a:ext cx="2539999" cy="243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38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نهضت هنر نو در ایران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طرح های توسط وارطان آوانسیان</a:t>
            </a:r>
          </a:p>
          <a:p>
            <a:r>
              <a:rPr lang="fa-IR" dirty="0" smtClean="0"/>
              <a:t>معماری ارمنی تبار دوره اول و دوم پهلوی </a:t>
            </a:r>
          </a:p>
          <a:p>
            <a:pPr marL="0" indent="0">
              <a:buNone/>
            </a:pPr>
            <a:r>
              <a:rPr lang="fa-IR" dirty="0" smtClean="0"/>
              <a:t>در تهران</a:t>
            </a:r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5221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اتو واگنر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اهل اتریشه</a:t>
            </a:r>
          </a:p>
          <a:p>
            <a:r>
              <a:rPr lang="fa-IR" dirty="0" smtClean="0"/>
              <a:t>اعلام کرد</a:t>
            </a:r>
          </a:p>
          <a:p>
            <a:r>
              <a:rPr lang="fa-IR" dirty="0" smtClean="0"/>
              <a:t>هر چیزی که عملکردی نیست ، زیبا نمی باشد.</a:t>
            </a:r>
          </a:p>
          <a:p>
            <a:r>
              <a:rPr lang="fa-IR" dirty="0" smtClean="0"/>
              <a:t>شبیه  طرح ها مکنتاش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930400"/>
            <a:ext cx="3640666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08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خانه واگنر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5742" y="2462979"/>
            <a:ext cx="4799852" cy="3328221"/>
          </a:xfrm>
        </p:spPr>
      </p:pic>
    </p:spTree>
    <p:extLst>
      <p:ext uri="{BB962C8B-B14F-4D97-AF65-F5344CB8AC3E}">
        <p14:creationId xmlns:p14="http://schemas.microsoft.com/office/powerpoint/2010/main" val="201895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/>
              <a:t>آنتونی گادی</a:t>
            </a:r>
            <a:br>
              <a:rPr lang="fa-IR" dirty="0" smtClean="0"/>
            </a:br>
            <a:r>
              <a:rPr lang="fa-IR" dirty="0" smtClean="0"/>
              <a:t>معروف ترین معمار سبک نهضت هنر نو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اهل اسپانیا</a:t>
            </a:r>
          </a:p>
          <a:p>
            <a:r>
              <a:rPr lang="fa-IR" dirty="0" smtClean="0"/>
              <a:t>طراح بسیار زیبا در طراحی مبلمان و محوطه سازی و آهنگری</a:t>
            </a:r>
          </a:p>
          <a:p>
            <a:r>
              <a:rPr lang="fa-IR" dirty="0" smtClean="0"/>
              <a:t>معتقد  است : هیچ خط راستی در طبیعت وجود ندارد</a:t>
            </a:r>
          </a:p>
          <a:p>
            <a:r>
              <a:rPr lang="fa-IR" dirty="0" smtClean="0"/>
              <a:t>کارهای وی از سبک هنر نو فراتر رفت و تحت تأثیر سبک های گوتیک ، مراکشی و موریش نیز بود.</a:t>
            </a:r>
          </a:p>
          <a:p>
            <a:r>
              <a:rPr lang="fa-IR" dirty="0" smtClean="0"/>
              <a:t>تاریخ گرا نیز بود ولی هیچ گاه تقلید از گذشته در کارهایش نبوده</a:t>
            </a:r>
          </a:p>
          <a:p>
            <a:r>
              <a:rPr lang="fa-IR" dirty="0" smtClean="0"/>
              <a:t>پدر معماری پست مدرن</a:t>
            </a:r>
          </a:p>
          <a:p>
            <a:r>
              <a:rPr lang="fa-IR" dirty="0" smtClean="0"/>
              <a:t>طراح ساختمان کلیسای خانواده مقدس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150" y="4576101"/>
            <a:ext cx="3270250" cy="204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07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پارک گوئل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0" y="2888456"/>
            <a:ext cx="4546600" cy="2737644"/>
          </a:xfrm>
        </p:spPr>
      </p:pic>
    </p:spTree>
    <p:extLst>
      <p:ext uri="{BB962C8B-B14F-4D97-AF65-F5344CB8AC3E}">
        <p14:creationId xmlns:p14="http://schemas.microsoft.com/office/powerpoint/2010/main" val="3060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نمایشگاه هنر تزئینات  و صنعت</a:t>
            </a:r>
            <a:br>
              <a:rPr lang="fa-IR" dirty="0" smtClean="0"/>
            </a:br>
            <a:r>
              <a:rPr lang="fa-IR" dirty="0" smtClean="0"/>
              <a:t>سبک هنر تزیینات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سال 1925 نمایشگاهی در پاریس با نام هنر تزئینات و صنعت</a:t>
            </a:r>
          </a:p>
          <a:p>
            <a:r>
              <a:rPr lang="fa-IR" dirty="0" smtClean="0"/>
              <a:t>هدف  نمایشگاه : آستی بین هنر و صنعت</a:t>
            </a:r>
          </a:p>
          <a:p>
            <a:r>
              <a:rPr lang="fa-IR" dirty="0" smtClean="0"/>
              <a:t>دهه 23 قرن بیتم در آمریک و تروپا طرفداران زیادی پیدا کرد</a:t>
            </a:r>
          </a:p>
          <a:p>
            <a:r>
              <a:rPr lang="fa-IR" dirty="0" smtClean="0"/>
              <a:t>ادامه سبک هنر نو</a:t>
            </a:r>
          </a:p>
          <a:p>
            <a:r>
              <a:rPr lang="fa-IR" dirty="0" smtClean="0"/>
              <a:t>استفاده بسیار از تزیینات و فرم های جدید</a:t>
            </a:r>
            <a:endParaRPr lang="fa-IR" dirty="0"/>
          </a:p>
          <a:p>
            <a:pPr marL="0" indent="0">
              <a:buNone/>
            </a:pPr>
            <a:r>
              <a:rPr lang="fa-IR" dirty="0" smtClean="0"/>
              <a:t>سعی در تلفیق هنر با مصنوعات صنعتی</a:t>
            </a:r>
          </a:p>
          <a:p>
            <a:r>
              <a:rPr lang="fa-IR" dirty="0"/>
              <a:t>این سبک را میتوان ادامه سبک هنر نو تلقی کرد</a:t>
            </a:r>
          </a:p>
          <a:p>
            <a:r>
              <a:rPr lang="fa-IR" smtClean="0"/>
              <a:t>تزیینات </a:t>
            </a:r>
            <a:r>
              <a:rPr lang="fa-IR" dirty="0"/>
              <a:t>در این سبک فقط گیاهی و طبیعی نبود</a:t>
            </a:r>
          </a:p>
          <a:p>
            <a:r>
              <a:rPr lang="fa-IR" dirty="0"/>
              <a:t>از تزیینات صفحات براق نیز استفاده می شد.</a:t>
            </a:r>
          </a:p>
          <a:p>
            <a:r>
              <a:rPr lang="fa-IR" dirty="0"/>
              <a:t>در این سبک معماران سعی بر تلفیق هنر با تولیدات مصنوعات صنعتی داشتند</a:t>
            </a:r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66872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ساختمان کرایسلر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30-1927- نیویورک</a:t>
            </a:r>
          </a:p>
          <a:p>
            <a:r>
              <a:rPr lang="fa-IR" dirty="0" smtClean="0"/>
              <a:t>معمار ویلیام ون الن</a:t>
            </a:r>
          </a:p>
          <a:p>
            <a:r>
              <a:rPr lang="fa-IR" dirty="0" smtClean="0"/>
              <a:t>شاخص ترین ساختمان سبک هنر تزیینات</a:t>
            </a:r>
          </a:p>
          <a:p>
            <a:r>
              <a:rPr lang="fa-IR" dirty="0" smtClean="0"/>
              <a:t>319 متر ارتفاع</a:t>
            </a:r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912" y="2160589"/>
            <a:ext cx="1652588" cy="367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26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4" y="914400"/>
            <a:ext cx="8596668" cy="5029200"/>
          </a:xfrm>
        </p:spPr>
        <p:txBody>
          <a:bodyPr>
            <a:normAutofit/>
          </a:bodyPr>
          <a:lstStyle/>
          <a:p>
            <a:pPr algn="r"/>
            <a:r>
              <a:rPr lang="fa-IR" dirty="0" smtClean="0"/>
              <a:t>سه تن از معماران مهم و بنیان گذاران معماری مدرن</a:t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پیتر بهرنز در آلمان</a:t>
            </a:r>
            <a:br>
              <a:rPr lang="fa-IR" dirty="0" smtClean="0"/>
            </a:br>
            <a:r>
              <a:rPr lang="fa-IR" dirty="0" smtClean="0"/>
              <a:t>آگوست پره در فرانسه</a:t>
            </a:r>
            <a:br>
              <a:rPr lang="fa-IR" dirty="0" smtClean="0"/>
            </a:br>
            <a:r>
              <a:rPr lang="fa-IR" dirty="0" smtClean="0"/>
              <a:t>آدولف لوس در اتریش</a:t>
            </a:r>
            <a:br>
              <a:rPr lang="fa-IR" dirty="0" smtClean="0"/>
            </a:b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64184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934" y="1993900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/>
              <a:t>دانشگاه زینب کبری همدان</a:t>
            </a:r>
            <a:br>
              <a:rPr lang="fa-IR" dirty="0"/>
            </a:br>
            <a:r>
              <a:rPr lang="fa-IR" dirty="0"/>
              <a:t/>
            </a:r>
            <a:br>
              <a:rPr lang="fa-IR" dirty="0"/>
            </a:br>
            <a:r>
              <a:rPr lang="fa-IR" dirty="0"/>
              <a:t>معماری معاصر</a:t>
            </a:r>
            <a:br>
              <a:rPr lang="fa-IR" dirty="0"/>
            </a:br>
            <a:r>
              <a:rPr lang="fa-IR" dirty="0"/>
              <a:t/>
            </a:r>
            <a:br>
              <a:rPr lang="fa-IR" dirty="0"/>
            </a:br>
            <a:r>
              <a:rPr lang="fa-IR" dirty="0"/>
              <a:t>مدرس :شیوا پاک طینت</a:t>
            </a:r>
          </a:p>
        </p:txBody>
      </p:sp>
    </p:spTree>
    <p:extLst>
      <p:ext uri="{BB962C8B-B14F-4D97-AF65-F5344CB8AC3E}">
        <p14:creationId xmlns:p14="http://schemas.microsoft.com/office/powerpoint/2010/main" val="105365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پیتر بهرنز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نقاش  ، طراح تولیدات صنعتی و طراح آرم مکاتبات</a:t>
            </a:r>
          </a:p>
          <a:p>
            <a:r>
              <a:rPr lang="fa-IR" dirty="0" smtClean="0"/>
              <a:t>بعد از سال 1890تحت تأثیر هنر و صنایع دستی</a:t>
            </a:r>
          </a:p>
          <a:p>
            <a:r>
              <a:rPr lang="fa-IR" dirty="0" smtClean="0"/>
              <a:t>سال 1901معمار خانه خودش</a:t>
            </a:r>
          </a:p>
          <a:p>
            <a:r>
              <a:rPr lang="fa-IR" dirty="0" smtClean="0"/>
              <a:t>107مشاور کارخانه عظیم</a:t>
            </a:r>
            <a:r>
              <a:rPr lang="en-US" dirty="0" smtClean="0"/>
              <a:t>AEG</a:t>
            </a:r>
            <a:endParaRPr lang="fa-IR" dirty="0"/>
          </a:p>
          <a:p>
            <a:r>
              <a:rPr lang="fa-IR" dirty="0" smtClean="0"/>
              <a:t>اولین بار موضوع کارخانه را برای معماری مطرح کرد</a:t>
            </a:r>
          </a:p>
          <a:p>
            <a:endParaRPr lang="fa-IR" dirty="0"/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34" y="1822450"/>
            <a:ext cx="3590925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47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آگوست پره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تبدیل بتن مسلح به یک نوع مصالح مدرن</a:t>
            </a:r>
          </a:p>
          <a:p>
            <a:r>
              <a:rPr lang="fa-IR" dirty="0" smtClean="0"/>
              <a:t>طراح گاراژ 4 طبفه پونتیو با تنی مسلح سال 1905 –پاریس</a:t>
            </a:r>
          </a:p>
          <a:p>
            <a:r>
              <a:rPr lang="fa-IR" dirty="0" smtClean="0"/>
              <a:t>نمایش اسکلت بتنی در نمای ساختمان گاراژ پونتیو</a:t>
            </a:r>
          </a:p>
          <a:p>
            <a:r>
              <a:rPr lang="fa-IR" dirty="0" smtClean="0"/>
              <a:t>طراح تءاتر شانزلیزه –- با بتن مسلح - پاریس سال 1914-1911</a:t>
            </a:r>
          </a:p>
          <a:p>
            <a:r>
              <a:rPr lang="fa-IR" dirty="0" smtClean="0"/>
              <a:t>طراح کلیسای نوتوردام   با بتن مسلح _در لورنس سال 23-1922</a:t>
            </a:r>
          </a:p>
          <a:p>
            <a:endParaRPr lang="fa-IR" dirty="0" smtClean="0"/>
          </a:p>
          <a:p>
            <a:r>
              <a:rPr lang="fa-IR" dirty="0" smtClean="0"/>
              <a:t>بتن مسلح به عنوان مصالح ، اسکلت و بخشی از نمای خارجی و داخلی</a:t>
            </a:r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00" y="2276475"/>
            <a:ext cx="1473200" cy="2014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1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تئاتر شانزلیزه</a:t>
            </a:r>
            <a:br>
              <a:rPr lang="fa-IR" dirty="0" smtClean="0"/>
            </a:br>
            <a:r>
              <a:rPr lang="fa-IR" dirty="0" smtClean="0"/>
              <a:t>آگوست پره  و گوستاو پره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4118" y="2606248"/>
            <a:ext cx="4686299" cy="3502452"/>
          </a:xfrm>
        </p:spPr>
      </p:pic>
    </p:spTree>
    <p:extLst>
      <p:ext uri="{BB962C8B-B14F-4D97-AF65-F5344CB8AC3E}">
        <p14:creationId xmlns:p14="http://schemas.microsoft.com/office/powerpoint/2010/main" val="390467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آدولف لوس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اهل اتریش</a:t>
            </a:r>
          </a:p>
          <a:p>
            <a:r>
              <a:rPr lang="fa-IR" dirty="0" smtClean="0"/>
              <a:t>اعلام مخالفت با تزئینات سبک هنر نو</a:t>
            </a:r>
          </a:p>
          <a:p>
            <a:r>
              <a:rPr lang="fa-IR" dirty="0" smtClean="0"/>
              <a:t>لوس:(( فرم خوب باید زیبایی خود را در میزان سودمندی که نشان می دهد پیدا کند و وحدت و یکپاچگی آن قابل جدا شدن نباشد)</a:t>
            </a:r>
          </a:p>
          <a:p>
            <a:r>
              <a:rPr lang="fa-IR" dirty="0" smtClean="0"/>
              <a:t>شعار لوس :</a:t>
            </a:r>
            <a:r>
              <a:rPr lang="fa-IR" dirty="0" smtClean="0">
                <a:sym typeface="Wingdings" panose="05000000000000000000" pitchFamily="2" charset="2"/>
              </a:rPr>
              <a:t>(تزئینات جنایت است.)</a:t>
            </a:r>
          </a:p>
          <a:p>
            <a:r>
              <a:rPr lang="fa-IR" dirty="0" smtClean="0">
                <a:sym typeface="Wingdings" panose="05000000000000000000" pitchFamily="2" charset="2"/>
              </a:rPr>
              <a:t>این شعار از اهداف غائی معماری مدرن مورد توجه قرار گرفت.</a:t>
            </a:r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788" y="3785526"/>
            <a:ext cx="1838325" cy="248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81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خانه استینر</a:t>
            </a:r>
            <a:br>
              <a:rPr lang="fa-IR" dirty="0" smtClean="0"/>
            </a:br>
            <a:r>
              <a:rPr lang="fa-IR" dirty="0" smtClean="0"/>
              <a:t>آدولف لوس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824" y="2032000"/>
            <a:ext cx="4537687" cy="3047206"/>
          </a:xfrm>
        </p:spPr>
      </p:pic>
    </p:spTree>
    <p:extLst>
      <p:ext uri="{BB962C8B-B14F-4D97-AF65-F5344CB8AC3E}">
        <p14:creationId xmlns:p14="http://schemas.microsoft.com/office/powerpoint/2010/main" val="291401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جنبش فتوریسم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انقلابی ترین نگرش به جهان مدرن</a:t>
            </a:r>
          </a:p>
          <a:p>
            <a:r>
              <a:rPr lang="fa-IR" dirty="0" smtClean="0"/>
              <a:t>جنبش فتوریسم در ایتالیا –قبل از جنگ جهانی اول</a:t>
            </a:r>
          </a:p>
          <a:p>
            <a:r>
              <a:rPr lang="fa-IR" dirty="0" smtClean="0"/>
              <a:t>فراموشی جهان گذشته و تطبیق با آنیده و تکنولوژی روز از اهداف این جنبش است</a:t>
            </a:r>
          </a:p>
          <a:p>
            <a:r>
              <a:rPr lang="fa-IR" dirty="0" smtClean="0"/>
              <a:t>بنیان گذار :فیلیپو توماسو مارینتی – فارغاتحصیل سوربن</a:t>
            </a:r>
          </a:p>
          <a:p>
            <a:r>
              <a:rPr lang="fa-IR" dirty="0" smtClean="0"/>
              <a:t>بعد از سه قرن از دوران باروک در ایتالیا قرن 17 مجددا به عنوان خاستگاه جنبش جدید مطرح شد</a:t>
            </a:r>
          </a:p>
          <a:p>
            <a:r>
              <a:rPr lang="fa-IR" dirty="0" smtClean="0"/>
              <a:t>در سال 1914 توسط آنتونیو سانت الیا با انتشار منشور معماری فوتوریست ، فوتوریسم را رسما وارد حوزه معماری کرد.</a:t>
            </a:r>
          </a:p>
          <a:p>
            <a:r>
              <a:rPr lang="fa-IR" dirty="0" smtClean="0"/>
              <a:t>عمر جنبش فوتوریسم تقریبا کوتاه بود.</a:t>
            </a:r>
            <a:r>
              <a:rPr lang="fa-IR" dirty="0"/>
              <a:t> </a:t>
            </a:r>
            <a:r>
              <a:rPr lang="fa-IR" dirty="0" smtClean="0"/>
              <a:t>و هیچ بنای مهمی به این سبک ساحته نشد.</a:t>
            </a:r>
          </a:p>
          <a:p>
            <a:r>
              <a:rPr lang="fa-IR" dirty="0" smtClean="0"/>
              <a:t>موثر بر سبک هایی چون کانتراکتیویسم و های-تک</a:t>
            </a:r>
          </a:p>
        </p:txBody>
      </p:sp>
    </p:spTree>
    <p:extLst>
      <p:ext uri="{BB962C8B-B14F-4D97-AF65-F5344CB8AC3E}">
        <p14:creationId xmlns:p14="http://schemas.microsoft.com/office/powerpoint/2010/main" val="279958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خانه پله ای</a:t>
            </a:r>
            <a:br>
              <a:rPr lang="fa-IR" dirty="0" smtClean="0"/>
            </a:br>
            <a:r>
              <a:rPr lang="fa-IR" dirty="0" smtClean="0"/>
              <a:t>طراح سانت الیا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227" y="2474052"/>
            <a:ext cx="3748881" cy="3765617"/>
          </a:xfrm>
        </p:spPr>
      </p:pic>
    </p:spTree>
    <p:extLst>
      <p:ext uri="{BB962C8B-B14F-4D97-AF65-F5344CB8AC3E}">
        <p14:creationId xmlns:p14="http://schemas.microsoft.com/office/powerpoint/2010/main" val="148904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فصل سوم :معماری مدرن متعالی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اوج معماری مدرن متعالی بین دو جنگ جهانی اول و دوم در دهه های 20و30 میلادی در اروپا و آمریکا شکل گرفت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9230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معماری مدرن متعالی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FF0000"/>
                </a:solidFill>
              </a:rPr>
              <a:t>معماری مدرن اولیه:</a:t>
            </a:r>
            <a:r>
              <a:rPr lang="fa-IR" dirty="0" smtClean="0">
                <a:solidFill>
                  <a:schemeClr val="tx1"/>
                </a:solidFill>
              </a:rPr>
              <a:t>کماکان</a:t>
            </a:r>
            <a:r>
              <a:rPr lang="fa-IR" dirty="0" smtClean="0">
                <a:solidFill>
                  <a:srgbClr val="FF0000"/>
                </a:solidFill>
              </a:rPr>
              <a:t> </a:t>
            </a:r>
            <a:r>
              <a:rPr lang="fa-IR" dirty="0" smtClean="0"/>
              <a:t>سبک های تاریخ گرایی همچون کلاسیک، رمانتیک در غرب حائز اهمیت بود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مکتب شیکاگو: </a:t>
            </a:r>
            <a:r>
              <a:rPr lang="fa-IR" dirty="0" smtClean="0"/>
              <a:t>بعد از 20 سال ، در مقابل سبک های تاریخ گرایی نتوانست دوام بیارد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نهضت هنر نو:</a:t>
            </a:r>
            <a:r>
              <a:rPr lang="fa-IR" dirty="0" smtClean="0">
                <a:solidFill>
                  <a:schemeClr val="tx1"/>
                </a:solidFill>
              </a:rPr>
              <a:t>در</a:t>
            </a:r>
            <a:r>
              <a:rPr lang="fa-IR" dirty="0" smtClean="0">
                <a:solidFill>
                  <a:srgbClr val="FF0000"/>
                </a:solidFill>
              </a:rPr>
              <a:t> </a:t>
            </a:r>
            <a:r>
              <a:rPr lang="fa-IR" dirty="0" smtClean="0"/>
              <a:t>اروپا بلارقیب نبود و بسیاری از ساختمان های مختلف به سبک های تاریخی در اروپا احداث مس شد.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امااااااااااااااااااااااااا بعد از جنگ جهانی و نیاز به ترمیم انبوه ساختمان،به سمت معماری مدرن افزایش یافت.</a:t>
            </a:r>
            <a:endParaRPr lang="fa-I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48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معماری مدرن متعالی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یکی از موضوعات مهم و کلیدی در دوره مدرن متعالی مسئله صنعت،تولیدات صنعتی و تکنولوژی بود.</a:t>
            </a:r>
          </a:p>
          <a:p>
            <a:r>
              <a:rPr lang="fa-IR" dirty="0" smtClean="0"/>
              <a:t>والتر گروپیوس، میس ونده روهه وو کوربوزیه سعی در قطع کردم وابستگی های معماری به گذشته و تاریخ گرایی داشتند.و خواهان جایگزینی تکنولوژی و عملکرد به عنوان منبع الهام معماری بودند.</a:t>
            </a:r>
          </a:p>
          <a:p>
            <a:r>
              <a:rPr lang="fa-IR" dirty="0" smtClean="0"/>
              <a:t>هوگوهرینگ، فرانک لوید رایت و آلوار آلتو </a:t>
            </a:r>
            <a:r>
              <a:rPr lang="fa-IR" dirty="0"/>
              <a:t>خواهان استفاده از </a:t>
            </a:r>
            <a:r>
              <a:rPr lang="fa-IR" dirty="0" smtClean="0"/>
              <a:t>امکانات </a:t>
            </a:r>
            <a:r>
              <a:rPr lang="fa-IR" dirty="0"/>
              <a:t>مدرن برای تولید معماری همگون با طبیعت بودند.</a:t>
            </a:r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37794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2/2 نهضت هنر نو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سبکی در اروپا</a:t>
            </a:r>
          </a:p>
          <a:p>
            <a:r>
              <a:rPr lang="fa-IR" dirty="0" smtClean="0"/>
              <a:t>از سال1880ا در هنرهای تزیینی مانند طراحی پارچه ، تولید کتاب و مبلمان شروع شد</a:t>
            </a:r>
          </a:p>
          <a:p>
            <a:r>
              <a:rPr lang="fa-IR" dirty="0" smtClean="0"/>
              <a:t>هنر نو نام مغازه ای  در پاریس سال 1885 ، طراح: معمار بلژیکی به نام وان دوولد</a:t>
            </a:r>
          </a:p>
          <a:p>
            <a:r>
              <a:rPr lang="fa-IR" dirty="0" smtClean="0"/>
              <a:t>مغازه هنر نو محل فروش اشیائمدرن </a:t>
            </a:r>
          </a:p>
          <a:p>
            <a:r>
              <a:rPr lang="fa-IR" dirty="0" smtClean="0"/>
              <a:t>سبک هنر نو +نام  سیکی که به جای تقلید از گذشته، در پی ابداع احجام و فرم های جدید هستن </a:t>
            </a:r>
          </a:p>
          <a:p>
            <a:r>
              <a:rPr lang="fa-IR" dirty="0" smtClean="0"/>
              <a:t>توجه: در این میان در قرن 19 سبک هی از جمله نئوکلاسیک و رمانتیک نیز بودند که تقلید از گذشته را سر لوحه خود قرار دادند.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5410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مدرسه باهاس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a-IR" dirty="0" smtClean="0"/>
              <a:t>سال 1906 شهر ویمار آلمان</a:t>
            </a:r>
          </a:p>
          <a:p>
            <a:r>
              <a:rPr lang="fa-IR" dirty="0" smtClean="0"/>
              <a:t>مدرسه هنرها و صنایع دستی</a:t>
            </a:r>
          </a:p>
          <a:p>
            <a:r>
              <a:rPr lang="fa-IR" dirty="0" smtClean="0"/>
              <a:t>ریاست هانری وان دو ولد</a:t>
            </a:r>
            <a:endParaRPr lang="fa-IR" dirty="0"/>
          </a:p>
          <a:p>
            <a:r>
              <a:rPr lang="fa-IR" dirty="0" smtClean="0"/>
              <a:t>ابتدا تحت تأثر موریس و راسکین</a:t>
            </a:r>
          </a:p>
          <a:p>
            <a:r>
              <a:rPr lang="fa-IR" dirty="0" smtClean="0"/>
              <a:t>1906تا1919 رئیس مدرسه هنرها و صنایع دستی در ویمار بود.</a:t>
            </a:r>
          </a:p>
          <a:p>
            <a:r>
              <a:rPr lang="fa-IR" dirty="0" smtClean="0"/>
              <a:t>او معتقد بود درو س به جای آتلیه باید در کارکاه به صورت عملی ندریس شود</a:t>
            </a:r>
          </a:p>
          <a:p>
            <a:r>
              <a:rPr lang="fa-IR" dirty="0" smtClean="0"/>
              <a:t>.........................................................................................................</a:t>
            </a:r>
            <a:endParaRPr lang="fa-IR" dirty="0"/>
          </a:p>
          <a:p>
            <a:r>
              <a:rPr lang="fa-IR" dirty="0" smtClean="0"/>
              <a:t>سال 1919 والتر گروپیوس ریس جدید مدرسه</a:t>
            </a:r>
          </a:p>
          <a:p>
            <a:r>
              <a:rPr lang="fa-IR" dirty="0" smtClean="0"/>
              <a:t>در این سال مدرسه به نام باهاس (خانه معمار) نام گرفت</a:t>
            </a:r>
          </a:p>
          <a:p>
            <a:r>
              <a:rPr lang="fa-IR" dirty="0" smtClean="0"/>
              <a:t>در این سال هنرمندان و معماران باهم کار می می کردند و تحت تاثیر موریس و اکسپرسیونیست ها بودند.</a:t>
            </a:r>
          </a:p>
        </p:txBody>
      </p:sp>
    </p:spTree>
    <p:extLst>
      <p:ext uri="{BB962C8B-B14F-4D97-AF65-F5344CB8AC3E}">
        <p14:creationId xmlns:p14="http://schemas.microsoft.com/office/powerpoint/2010/main" val="278853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مدرسه باهاس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بعد از جنگ جهانی اول</a:t>
            </a:r>
          </a:p>
          <a:p>
            <a:r>
              <a:rPr lang="fa-IR" dirty="0" smtClean="0"/>
              <a:t>مدرسه به سمت طراحی صنعتی و فرم های مکعب ساده گرایش یافت.</a:t>
            </a:r>
          </a:p>
          <a:p>
            <a:r>
              <a:rPr lang="fa-IR" dirty="0" smtClean="0"/>
              <a:t>سال 1924 ،گروپیوس در یاداشتی به نام هور و تکنولوژی – یک وحدت جدید اعلام موضع کرد</a:t>
            </a:r>
          </a:p>
          <a:p>
            <a:r>
              <a:rPr lang="fa-IR" dirty="0" smtClean="0"/>
              <a:t>در سال 26-1925در دسوا مدرسه باهاس توسط گروپیوس طراحی شد</a:t>
            </a:r>
          </a:p>
          <a:p>
            <a:r>
              <a:rPr lang="fa-IR" dirty="0" smtClean="0"/>
              <a:t>سردر مدرسه (فرم تابع عملکرد)نوشته شد</a:t>
            </a:r>
          </a:p>
          <a:p>
            <a:r>
              <a:rPr lang="fa-IR" dirty="0" smtClean="0"/>
              <a:t>و عملکرد های مختلف ساختمان در مالبدهای مختلف طراحی شد</a:t>
            </a:r>
          </a:p>
          <a:p>
            <a:r>
              <a:rPr lang="fa-IR" dirty="0" smtClean="0"/>
              <a:t>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1285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مدرسه باهاس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1927هانز مایر ریاست مدرسه انتخاب شد</a:t>
            </a:r>
          </a:p>
          <a:p>
            <a:r>
              <a:rPr lang="fa-IR" dirty="0" smtClean="0"/>
              <a:t>1930میس ونده روهه ریاست مدرسه را به عهده گرفت</a:t>
            </a:r>
          </a:p>
          <a:p>
            <a:endParaRPr lang="fa-IR" dirty="0"/>
          </a:p>
          <a:p>
            <a:r>
              <a:rPr lang="fa-IR" dirty="0" smtClean="0"/>
              <a:t>باهاس در دهه1920مهم ترین  و اوین مدریه معماری مدرن بود و اساتید در همه زممنیه های هنری از قبیل نقاشی ، صنایع دستی،تولیدات صنعتی و بالاخص معماری  توجه داشتند</a:t>
            </a:r>
          </a:p>
          <a:p>
            <a:r>
              <a:rPr lang="fa-IR" dirty="0" smtClean="0"/>
              <a:t>گروپیوس بنیان گذار و متفکر اصلی این مدرسه بود.</a:t>
            </a:r>
          </a:p>
        </p:txBody>
      </p:sp>
    </p:spTree>
    <p:extLst>
      <p:ext uri="{BB962C8B-B14F-4D97-AF65-F5344CB8AC3E}">
        <p14:creationId xmlns:p14="http://schemas.microsoft.com/office/powerpoint/2010/main" val="137788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سبک بین الملل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کارخانه فاگوس ،اثر گروپیوس ، اولین ساختمان این سبک</a:t>
            </a:r>
          </a:p>
          <a:p>
            <a:r>
              <a:rPr lang="fa-IR" dirty="0" smtClean="0"/>
              <a:t>سطوح خارجی مکعب شکل</a:t>
            </a:r>
          </a:p>
          <a:p>
            <a:r>
              <a:rPr lang="fa-IR" dirty="0" smtClean="0"/>
              <a:t>دیوارهای شیشه ای پوشش شده</a:t>
            </a:r>
          </a:p>
          <a:p>
            <a:r>
              <a:rPr lang="fa-IR" dirty="0" smtClean="0"/>
              <a:t>دیوارهای غیر باربر</a:t>
            </a:r>
          </a:p>
          <a:p>
            <a:r>
              <a:rPr lang="fa-IR" dirty="0" smtClean="0"/>
              <a:t>بدون تزئینات</a:t>
            </a:r>
          </a:p>
          <a:p>
            <a:r>
              <a:rPr lang="fa-IR" dirty="0" smtClean="0"/>
              <a:t>عملکرد بنا زیبایی آن بود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17969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گروپیوس</a:t>
            </a:r>
            <a:br>
              <a:rPr lang="fa-IR" dirty="0" smtClean="0"/>
            </a:br>
            <a:r>
              <a:rPr lang="fa-IR" dirty="0" smtClean="0"/>
              <a:t>از مهم ترین کارها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ساحتمان پان امریکن در نیویورک</a:t>
            </a:r>
          </a:p>
          <a:p>
            <a:r>
              <a:rPr lang="fa-IR" dirty="0" smtClean="0"/>
              <a:t>سفارت آمریکا ر شهر اتن 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661" y="1930400"/>
            <a:ext cx="2498363" cy="37068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3027" y="2800350"/>
            <a:ext cx="2444609" cy="3699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1563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میس ونده روهه</a:t>
            </a:r>
            <a:br>
              <a:rPr lang="fa-IR" dirty="0" smtClean="0"/>
            </a:br>
            <a:r>
              <a:rPr lang="fa-IR" dirty="0" smtClean="0"/>
              <a:t>مدیر مدرسه باهاس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کارهایی اولیه اش تحت تأثیر فردریک شینکل ، معماری نئوکلاسیک المانی</a:t>
            </a:r>
          </a:p>
          <a:p>
            <a:r>
              <a:rPr lang="fa-IR" dirty="0" smtClean="0"/>
              <a:t>در نهایت تا پایان عمر سبک معماری مدرن را دنبال کرد</a:t>
            </a:r>
          </a:p>
          <a:p>
            <a:r>
              <a:rPr lang="fa-IR" dirty="0" smtClean="0"/>
              <a:t>استاد به کارگیری، شیشه و فلز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971821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پاویون آلمان در نمایشگاه بارسلون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9734" y="2086884"/>
            <a:ext cx="8596668" cy="3880773"/>
          </a:xfrm>
        </p:spPr>
        <p:txBody>
          <a:bodyPr/>
          <a:lstStyle/>
          <a:p>
            <a:r>
              <a:rPr lang="fa-IR" dirty="0" smtClean="0"/>
              <a:t>طراح :میس ونده روهه</a:t>
            </a:r>
          </a:p>
          <a:p>
            <a:r>
              <a:rPr lang="fa-IR" dirty="0" smtClean="0"/>
              <a:t>طراحی استادانه پلان آزاد و فضاها</a:t>
            </a:r>
          </a:p>
          <a:p>
            <a:r>
              <a:rPr lang="fa-IR" dirty="0" smtClean="0"/>
              <a:t>استفاده از مصالح در نهاییت زیبایی و کیفیت اجرا</a:t>
            </a:r>
          </a:p>
          <a:p>
            <a:r>
              <a:rPr lang="fa-IR" dirty="0" smtClean="0"/>
              <a:t>جزئیات دقیق و ماهرانه در این اثر به نمایش گذاشته شد.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55" b="5833"/>
          <a:stretch/>
        </p:blipFill>
        <p:spPr>
          <a:xfrm>
            <a:off x="1295400" y="4027271"/>
            <a:ext cx="3225800" cy="266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769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نهضت هنر نو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توجه به آینده و تکنولوژی و ابداعات جدید</a:t>
            </a:r>
          </a:p>
          <a:p>
            <a:r>
              <a:rPr lang="fa-IR" dirty="0" smtClean="0"/>
              <a:t>استفاده از مصالح مدرن مانند :چدن ، اهن ، فولاد و بتن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تزیینات فرم های طبیعی  گیاهی شکل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زمینه فکری: سبک </a:t>
            </a:r>
            <a:r>
              <a:rPr lang="fa-IR" dirty="0" smtClean="0">
                <a:solidFill>
                  <a:schemeClr val="accent1"/>
                </a:solidFill>
              </a:rPr>
              <a:t>هنر ها و صنایع دستی  </a:t>
            </a:r>
            <a:r>
              <a:rPr lang="fa-IR" dirty="0" smtClean="0">
                <a:solidFill>
                  <a:schemeClr val="tx1"/>
                </a:solidFill>
              </a:rPr>
              <a:t>نیمه دوم قرن 19 ، انگلستان</a:t>
            </a:r>
          </a:p>
          <a:p>
            <a:r>
              <a:rPr lang="fa-IR" sz="2400" u="sng" dirty="0" smtClean="0">
                <a:solidFill>
                  <a:schemeClr val="accent1"/>
                </a:solidFill>
              </a:rPr>
              <a:t>هنرها و صنایع دستی</a:t>
            </a:r>
          </a:p>
          <a:p>
            <a:r>
              <a:rPr lang="fa-IR" u="sng" dirty="0" smtClean="0">
                <a:solidFill>
                  <a:schemeClr val="tx1"/>
                </a:solidFill>
              </a:rPr>
              <a:t>شعار :ابداع به جای تقلید از گذشته</a:t>
            </a:r>
          </a:p>
          <a:p>
            <a:r>
              <a:rPr lang="fa-IR" u="sng" dirty="0" smtClean="0">
                <a:solidFill>
                  <a:schemeClr val="tx1"/>
                </a:solidFill>
              </a:rPr>
              <a:t>سبک تولید صنایع صنعتی توسط بنیان گذاران رد شد.</a:t>
            </a:r>
          </a:p>
          <a:p>
            <a:r>
              <a:rPr lang="fa-IR" u="sng" dirty="0" smtClean="0">
                <a:solidFill>
                  <a:schemeClr val="tx1"/>
                </a:solidFill>
              </a:rPr>
              <a:t>خواهان بازگشت به معماری روستایی و محلی</a:t>
            </a:r>
          </a:p>
          <a:p>
            <a:pPr marL="0" indent="0">
              <a:buNone/>
            </a:pPr>
            <a:r>
              <a:rPr lang="fa-IR" u="sng" dirty="0" smtClean="0">
                <a:solidFill>
                  <a:schemeClr val="tx1"/>
                </a:solidFill>
              </a:rPr>
              <a:t>در صورتی که در سبک نهضت هنرنو از تولیدات صنعتی گسترده استفاده می کردند</a:t>
            </a:r>
            <a:endParaRPr lang="fa-IR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17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اصول فکری پیروان نهضت هنر نو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1-انتقاد شدید از اشیا و مکتی های تقلیدی</a:t>
            </a:r>
          </a:p>
          <a:p>
            <a:r>
              <a:rPr lang="fa-IR" dirty="0" smtClean="0"/>
              <a:t>2-جدایی از گذشته</a:t>
            </a:r>
          </a:p>
          <a:p>
            <a:r>
              <a:rPr lang="fa-IR" dirty="0" smtClean="0"/>
              <a:t>3-ابداع فرم های جدید</a:t>
            </a:r>
          </a:p>
          <a:p>
            <a:r>
              <a:rPr lang="fa-IR" dirty="0" smtClean="0"/>
              <a:t>4*هنر مناسب زمان</a:t>
            </a:r>
          </a:p>
          <a:p>
            <a:r>
              <a:rPr lang="fa-IR" dirty="0" smtClean="0"/>
              <a:t>5-استفاده از تولیدات مدرن(فلز)برای اسکلت ساختمان و تزیینات</a:t>
            </a:r>
          </a:p>
          <a:p>
            <a:r>
              <a:rPr lang="fa-IR" dirty="0" smtClean="0"/>
              <a:t>6-استفاده از تزیینات ئ فرم های طبیعی و رمانتیک</a:t>
            </a:r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62" y="1930400"/>
            <a:ext cx="2447008" cy="2914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82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نهضت هنر نو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در انگلستان  به نام سبک مدرن</a:t>
            </a:r>
          </a:p>
          <a:p>
            <a:r>
              <a:rPr lang="fa-IR" dirty="0" smtClean="0"/>
              <a:t>فرانسه،هنر نو و یا سبک گیومارد</a:t>
            </a:r>
          </a:p>
          <a:p>
            <a:r>
              <a:rPr lang="fa-IR" dirty="0" smtClean="0"/>
              <a:t>آلمان ،سبک جوان</a:t>
            </a:r>
          </a:p>
          <a:p>
            <a:r>
              <a:rPr lang="fa-IR" dirty="0" smtClean="0"/>
              <a:t>ایتالیا ، سبک آزاد</a:t>
            </a:r>
          </a:p>
          <a:p>
            <a:r>
              <a:rPr lang="fa-IR" dirty="0" smtClean="0"/>
              <a:t>اسپانیا،مدرنیسم</a:t>
            </a:r>
          </a:p>
          <a:p>
            <a:r>
              <a:rPr lang="fa-IR" dirty="0" smtClean="0"/>
              <a:t>اتریش،سبک جدایی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1039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ویکتور ارتا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معمار معروف سبک نهضت هنر نو</a:t>
            </a:r>
          </a:p>
          <a:p>
            <a:r>
              <a:rPr lang="fa-IR" dirty="0" smtClean="0"/>
              <a:t>اهل بلژیک</a:t>
            </a:r>
          </a:p>
          <a:p>
            <a:r>
              <a:rPr lang="fa-IR" dirty="0" smtClean="0"/>
              <a:t>استفاده از دیوارهای سنگی، ستون های چدنی ،نرده های آهنی و تزیینات روی کف ، دیوارها و حتی چارچوب بازشوها و لوسترها بصورت فرم های نرم وسیال و در هم تنیده</a:t>
            </a:r>
          </a:p>
          <a:p>
            <a:endParaRPr lang="fa-I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276" y="3808809"/>
            <a:ext cx="2673364" cy="287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6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خانه تاسل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معمار ارتا</a:t>
            </a:r>
          </a:p>
          <a:p>
            <a:r>
              <a:rPr lang="fa-IR" dirty="0" smtClean="0"/>
              <a:t>سبک نهضت هنر نو</a:t>
            </a:r>
          </a:p>
          <a:p>
            <a:r>
              <a:rPr lang="fa-IR" dirty="0" smtClean="0"/>
              <a:t>سال 9-1892</a:t>
            </a:r>
          </a:p>
          <a:p>
            <a:r>
              <a:rPr lang="fa-IR" dirty="0" smtClean="0"/>
              <a:t>ستون های اهنی در طبقه دوم بصورت فرم ساقه گیاه و انفجار پیچک های در هم تنیده</a:t>
            </a:r>
          </a:p>
          <a:p>
            <a:r>
              <a:rPr lang="fa-IR" dirty="0" smtClean="0"/>
              <a:t>همه عناصر ساختمان بصورت نرم و شاعرانه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275" y="3933577"/>
            <a:ext cx="2549525" cy="2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91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هکتور گیومارد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معمار معروف  سبک نهضت هنر نو</a:t>
            </a:r>
          </a:p>
          <a:p>
            <a:r>
              <a:rPr lang="fa-IR" dirty="0" smtClean="0"/>
              <a:t>اهل فرانسه</a:t>
            </a:r>
          </a:p>
          <a:p>
            <a:r>
              <a:rPr lang="fa-IR" dirty="0" smtClean="0"/>
              <a:t>تحت تأثیر ارتا</a:t>
            </a:r>
          </a:p>
          <a:p>
            <a:endParaRPr lang="fa-IR" dirty="0"/>
          </a:p>
          <a:p>
            <a:r>
              <a:rPr lang="fa-IR" dirty="0" smtClean="0"/>
              <a:t>طراح سردر ورودی متروی پاریس 1904-1899</a:t>
            </a:r>
          </a:p>
          <a:p>
            <a:r>
              <a:rPr lang="fa-IR" dirty="0" smtClean="0"/>
              <a:t>در این سر درد طرح های متنوع با استفاد هاز چدن و آهن به صورت منحنی و خمیده استفاد هکرد</a:t>
            </a:r>
          </a:p>
          <a:p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256717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1651</TotalTime>
  <Words>1483</Words>
  <Application>Microsoft Office PowerPoint</Application>
  <PresentationFormat>Widescreen</PresentationFormat>
  <Paragraphs>185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Tahoma</vt:lpstr>
      <vt:lpstr>Trebuchet MS</vt:lpstr>
      <vt:lpstr>Wingdings</vt:lpstr>
      <vt:lpstr>Wingdings 3</vt:lpstr>
      <vt:lpstr>Facet</vt:lpstr>
      <vt:lpstr>دانشگاه زینب کبری رشته معماری مقطع کارشناسی درس معماری معاصر جلسه سوم</vt:lpstr>
      <vt:lpstr>دانشگاه زینب کبری همدان  معماری معاصر  مدرس :شیوا پاک طینت</vt:lpstr>
      <vt:lpstr>2/2 نهضت هنر نو</vt:lpstr>
      <vt:lpstr>نهضت هنر نو</vt:lpstr>
      <vt:lpstr>اصول فکری پیروان نهضت هنر نو</vt:lpstr>
      <vt:lpstr>نهضت هنر نو </vt:lpstr>
      <vt:lpstr>ویکتور ارتا</vt:lpstr>
      <vt:lpstr>خانه تاسل</vt:lpstr>
      <vt:lpstr>هکتور گیومارد</vt:lpstr>
      <vt:lpstr>چارلز مکنتاش  </vt:lpstr>
      <vt:lpstr>کلیسای خانواده مقدس</vt:lpstr>
      <vt:lpstr>نهضت هنر نو در ایران </vt:lpstr>
      <vt:lpstr>اتو واگنر</vt:lpstr>
      <vt:lpstr>خانه واگنر</vt:lpstr>
      <vt:lpstr>آنتونی گادی معروف ترین معمار سبک نهضت هنر نو </vt:lpstr>
      <vt:lpstr>پارک گوئل</vt:lpstr>
      <vt:lpstr>نمایشگاه هنر تزئینات  و صنعت سبک هنر تزیینات</vt:lpstr>
      <vt:lpstr>ساختمان کرایسلر</vt:lpstr>
      <vt:lpstr>سه تن از معماران مهم و بنیان گذاران معماری مدرن  پیتر بهرنز در آلمان آگوست پره در فرانسه آدولف لوس در اتریش </vt:lpstr>
      <vt:lpstr>پیتر بهرنز</vt:lpstr>
      <vt:lpstr>آگوست پره</vt:lpstr>
      <vt:lpstr>تئاتر شانزلیزه آگوست پره  و گوستاو پره</vt:lpstr>
      <vt:lpstr>آدولف لوس</vt:lpstr>
      <vt:lpstr>خانه استینر آدولف لوس</vt:lpstr>
      <vt:lpstr>جنبش فتوریسم</vt:lpstr>
      <vt:lpstr>خانه پله ای طراح سانت الیا</vt:lpstr>
      <vt:lpstr>فصل سوم :معماری مدرن متعالی</vt:lpstr>
      <vt:lpstr>معماری مدرن متعالی</vt:lpstr>
      <vt:lpstr>معماری مدرن متعالی</vt:lpstr>
      <vt:lpstr>مدرسه باهاس</vt:lpstr>
      <vt:lpstr>مدرسه باهاس</vt:lpstr>
      <vt:lpstr>مدرسه باهاس</vt:lpstr>
      <vt:lpstr>سبک بین الملل</vt:lpstr>
      <vt:lpstr>گروپیوس از مهم ترین کارها</vt:lpstr>
      <vt:lpstr>میس ونده روهه مدیر مدرسه باهاس</vt:lpstr>
      <vt:lpstr>پاویون آلمان در نمایشگاه بارسلون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معماری معاصر غرب  دکتر وحید قبادیان</dc:title>
  <dc:creator>Windows User</dc:creator>
  <cp:lastModifiedBy>Windows User</cp:lastModifiedBy>
  <cp:revision>133</cp:revision>
  <dcterms:created xsi:type="dcterms:W3CDTF">2020-03-28T07:28:48Z</dcterms:created>
  <dcterms:modified xsi:type="dcterms:W3CDTF">2020-04-12T19:24:08Z</dcterms:modified>
</cp:coreProperties>
</file>